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Lst>
  <p:notesMasterIdLst>
    <p:notesMasterId r:id="rId9"/>
  </p:notesMasterIdLst>
  <p:sldIdLst>
    <p:sldId id="348" r:id="rId5"/>
    <p:sldId id="762" r:id="rId6"/>
    <p:sldId id="421" r:id="rId7"/>
    <p:sldId id="836" r:id="rId8"/>
    <p:sldId id="837" r:id="rId10"/>
    <p:sldId id="865" r:id="rId11"/>
    <p:sldId id="422" r:id="rId12"/>
    <p:sldId id="769" r:id="rId13"/>
    <p:sldId id="766" r:id="rId14"/>
    <p:sldId id="768" r:id="rId15"/>
    <p:sldId id="770" r:id="rId16"/>
    <p:sldId id="771" r:id="rId17"/>
    <p:sldId id="491" r:id="rId18"/>
    <p:sldId id="772" r:id="rId19"/>
    <p:sldId id="817" r:id="rId20"/>
    <p:sldId id="819" r:id="rId21"/>
    <p:sldId id="820" r:id="rId22"/>
    <p:sldId id="822" r:id="rId23"/>
    <p:sldId id="866" r:id="rId24"/>
    <p:sldId id="823" r:id="rId25"/>
    <p:sldId id="824" r:id="rId26"/>
    <p:sldId id="825" r:id="rId27"/>
    <p:sldId id="826" r:id="rId28"/>
    <p:sldId id="827" r:id="rId29"/>
    <p:sldId id="828" r:id="rId30"/>
    <p:sldId id="829" r:id="rId31"/>
    <p:sldId id="830" r:id="rId32"/>
    <p:sldId id="831" r:id="rId33"/>
    <p:sldId id="838" r:id="rId34"/>
    <p:sldId id="832" r:id="rId35"/>
    <p:sldId id="833" r:id="rId36"/>
    <p:sldId id="834" r:id="rId37"/>
    <p:sldId id="349" r:id="rId38"/>
  </p:sldIdLst>
  <p:sldSz cx="12192000" cy="6858000"/>
  <p:notesSz cx="6858000" cy="9144000"/>
  <p:defaultTextStyle>
    <a:defPPr>
      <a:defRPr lang="zh-CN"/>
    </a:defPPr>
    <a:lvl1pPr marL="0" lvl="0" indent="0" algn="l" defTabSz="914400" eaLnBrk="1" fontAlgn="base" latinLnBrk="0" hangingPunct="1">
      <a:lnSpc>
        <a:spcPct val="100000"/>
      </a:lnSpc>
      <a:spcBef>
        <a:spcPct val="0"/>
      </a:spcBef>
      <a:spcAft>
        <a:spcPct val="0"/>
      </a:spcAft>
      <a:buClr>
        <a:srgbClr val="000000"/>
      </a:buClr>
      <a:defRPr kern="1200" baseline="0">
        <a:solidFill>
          <a:schemeClr val="tx1"/>
        </a:solidFill>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2FDB2607-1784-4EEB-B798-7EB5836EED8A}">
        <p14:showMediaCtrls xmlns:p14="http://schemas.microsoft.com/office/powerpoint/2010/main" val="1"/>
      </p:ext>
    </p:extLst>
  </p:showPr>
  <p:clrMru>
    <a:srgbClr val="C00000"/>
    <a:srgbClr val="FF0000"/>
    <a:srgbClr val="176CA3"/>
    <a:srgbClr val="0168B9"/>
    <a:srgbClr val="0168B6"/>
    <a:srgbClr val="3F56C9"/>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9" d="100"/>
          <a:sy n="69" d="100"/>
        </p:scale>
        <p:origin x="-138" y="-102"/>
      </p:cViewPr>
      <p:guideLst>
        <p:guide orient="horz" pos="2240"/>
        <p:guide pos="3831"/>
      </p:guideLst>
    </p:cSldViewPr>
  </p:slideViewPr>
  <p:gridSpacing cx="70" cy="70"/>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Master" Target="slideMasters/slideMaster3.xml"/><Relationship Id="rId39" Type="http://schemas.openxmlformats.org/officeDocument/2006/relationships/presProps" Target="presProps.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4098" name="页眉占位符 1"/>
          <p:cNvSpPr>
            <a:spLocks noGrp="1"/>
          </p:cNvSpPr>
          <p:nvPr>
            <p:ph type="hdr" sz="quarter"/>
          </p:nvPr>
        </p:nvSpPr>
        <p:spPr>
          <a:xfrm>
            <a:off x="0" y="0"/>
            <a:ext cx="2971800" cy="458788"/>
          </a:xfrm>
          <a:prstGeom prst="rect">
            <a:avLst/>
          </a:prstGeom>
          <a:noFill/>
          <a:ln w="9525">
            <a:noFill/>
          </a:ln>
        </p:spPr>
        <p:txBody>
          <a:bodyPr vert="horz"/>
          <a:p>
            <a:pPr lvl="0"/>
            <a:endParaRPr>
              <a:ea typeface="宋体" panose="02010600030101010101" pitchFamily="2" charset="-122"/>
            </a:endParaRPr>
          </a:p>
        </p:txBody>
      </p:sp>
      <p:sp>
        <p:nvSpPr>
          <p:cNvPr id="4099" name="日期占位符 2"/>
          <p:cNvSpPr>
            <a:spLocks noGrp="1"/>
          </p:cNvSpPr>
          <p:nvPr>
            <p:ph type="dt" idx="1"/>
          </p:nvPr>
        </p:nvSpPr>
        <p:spPr>
          <a:xfrm>
            <a:off x="3884613" y="0"/>
            <a:ext cx="2971800" cy="458788"/>
          </a:xfrm>
          <a:prstGeom prst="rect">
            <a:avLst/>
          </a:prstGeom>
          <a:noFill/>
          <a:ln w="9525">
            <a:noFill/>
          </a:ln>
        </p:spPr>
        <p:txBody>
          <a:bodyPr vert="horz"/>
          <a:p>
            <a:pPr lvl="0"/>
            <a:fld id="{BB962C8B-B14F-4D97-AF65-F5344CB8AC3E}" type="datetime1">
              <a:rPr lang="zh-CN" altLang="en-US" dirty="0">
                <a:ea typeface="宋体" panose="02010600030101010101" pitchFamily="2" charset="-122"/>
              </a:rPr>
            </a:fld>
            <a:endParaRPr lang="zh-CN" altLang="en-US" dirty="0">
              <a:ea typeface="宋体" panose="02010600030101010101" pitchFamily="2" charset="-122"/>
            </a:endParaRPr>
          </a:p>
        </p:txBody>
      </p:sp>
      <p:sp>
        <p:nvSpPr>
          <p:cNvPr id="4100" name="幻灯片图像占位符 3"/>
          <p:cNvSpPr>
            <a:spLocks noGrp="1" noRot="1" noChangeAspect="1"/>
          </p:cNvSpPr>
          <p:nvPr>
            <p:ph type="sldImg" idx="2"/>
          </p:nvPr>
        </p:nvSpPr>
        <p:spPr>
          <a:xfrm>
            <a:off x="685800" y="1143000"/>
            <a:ext cx="5486400" cy="3086100"/>
          </a:xfrm>
          <a:prstGeom prst="rect">
            <a:avLst/>
          </a:prstGeom>
          <a:noFill/>
          <a:ln w="9525">
            <a:noFill/>
          </a:ln>
        </p:spPr>
      </p:sp>
      <p:sp>
        <p:nvSpPr>
          <p:cNvPr id="4101" name="备注占位符 4"/>
          <p:cNvSpPr>
            <a:spLocks noGrp="1" noRot="1" noChangeAspect="1"/>
          </p:cNvSpPr>
          <p:nvPr/>
        </p:nvSpPr>
        <p:spPr>
          <a:xfrm>
            <a:off x="685800" y="4400550"/>
            <a:ext cx="5486400" cy="3600450"/>
          </a:xfrm>
          <a:prstGeom prst="rect">
            <a:avLst/>
          </a:prstGeom>
          <a:noFill/>
          <a:ln w="9525">
            <a:noFill/>
          </a:ln>
        </p:spPr>
        <p:txBody>
          <a:bodyPr vert="horz" anchor="ctr"/>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102" name="页脚占位符 5"/>
          <p:cNvSpPr>
            <a:spLocks noGrp="1"/>
          </p:cNvSpPr>
          <p:nvPr>
            <p:ph type="ftr" sz="quarter" idx="4"/>
          </p:nvPr>
        </p:nvSpPr>
        <p:spPr>
          <a:xfrm>
            <a:off x="0" y="8685213"/>
            <a:ext cx="2971800" cy="458787"/>
          </a:xfrm>
          <a:prstGeom prst="rect">
            <a:avLst/>
          </a:prstGeom>
          <a:noFill/>
          <a:ln w="9525">
            <a:noFill/>
          </a:ln>
        </p:spPr>
        <p:txBody>
          <a:bodyPr vert="horz" anchor="b"/>
          <a:p>
            <a:pPr lvl="0"/>
            <a:endParaRPr>
              <a:ea typeface="宋体" panose="02010600030101010101" pitchFamily="2" charset="-122"/>
            </a:endParaRPr>
          </a:p>
        </p:txBody>
      </p:sp>
      <p:sp>
        <p:nvSpPr>
          <p:cNvPr id="4103" name="灯片编号占位符 6"/>
          <p:cNvSpPr>
            <a:spLocks noGrp="1"/>
          </p:cNvSpPr>
          <p:nvPr>
            <p:ph type="sldNum" sz="quarter" idx="5"/>
          </p:nvPr>
        </p:nvSpPr>
        <p:spPr>
          <a:xfrm>
            <a:off x="3884613" y="8685213"/>
            <a:ext cx="2971800" cy="458787"/>
          </a:xfrm>
          <a:prstGeom prst="rect">
            <a:avLst/>
          </a:prstGeom>
          <a:noFill/>
          <a:ln w="9525">
            <a:noFill/>
          </a:ln>
        </p:spPr>
        <p:txBody>
          <a:bodyPr vert="horz" anchor="b"/>
          <a:p>
            <a:pPr lvl="0"/>
            <a:fld id="{9A0DB2DC-4C9A-4742-B13C-FB6460FD3503}" type="slidenum">
              <a:rPr lang="zh-CN" altLang="en-US" dirty="0">
                <a:ea typeface="宋体" panose="02010600030101010101" pitchFamily="2" charset="-122"/>
              </a:rPr>
            </a:fld>
            <a:endParaRPr lang="zh-CN" altLang="en-US" dirty="0">
              <a:ea typeface="宋体" panose="02010600030101010101" pitchFamily="2" charset="-122"/>
            </a:endParaRPr>
          </a:p>
        </p:txBody>
      </p:sp>
    </p:spTree>
  </p:cSld>
  <p:clrMap bg1="lt1" tx1="dk1" bg2="lt2" tx2="dk2" accent1="accent1" accent2="accent2" accent3="accent3" accent4="accent4" accent5="accent5" accent6="accent6" hlink="hlink" folHlink="folHlink"/>
  <p:hf hdr="0" ftr="0" dt="0"/>
  <p:notesStyle>
    <a:lvl1pPr lvl="0" defTabSz="0" fontAlgn="base">
      <a:defRPr sz="1200" kern="1200"/>
    </a:lvl1pPr>
    <a:lvl2pPr marL="0" lvl="1" indent="0" defTabSz="0" fontAlgn="base">
      <a:defRPr sz="1200" kern="1200"/>
    </a:lvl2pPr>
    <a:lvl3pPr marL="0" lvl="2" indent="0" defTabSz="0" fontAlgn="base">
      <a:defRPr sz="1200" kern="1200"/>
    </a:lvl3pPr>
    <a:lvl4pPr marL="0" lvl="3" indent="0" defTabSz="0" fontAlgn="base">
      <a:defRPr sz="1200" kern="1200"/>
    </a:lvl4pPr>
    <a:lvl5pPr marL="0" lvl="4" indent="0" defTabSz="0" fontAlgn="base">
      <a:defRPr sz="1200" kern="1200"/>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9EE472B-BBC0-43BD-A24D-62FAF5E7991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灯片编号占位符 2"/>
          <p:cNvSpPr>
            <a:spLocks noGrp="1"/>
          </p:cNvSpPr>
          <p:nvPr>
            <p:ph type="sldNum" sz="quarter" idx="5"/>
          </p:nvPr>
        </p:nvSpPr>
        <p:spPr/>
        <p:txBody>
          <a:bodyPr/>
          <a:p>
            <a:pPr lvl="0"/>
            <a:fld id="{9A0DB2DC-4C9A-4742-B13C-FB6460FD3503}" type="slidenum">
              <a:rPr lang="zh-CN" altLang="en-US" dirty="0">
                <a:ea typeface="宋体" panose="02010600030101010101" pitchFamily="2" charset="-122"/>
              </a:rPr>
            </a:fld>
            <a:endParaRPr lang="zh-CN" altLang="en-US" dirty="0">
              <a:ea typeface="宋体" panose="02010600030101010101" pitchFamily="2" charset="-122"/>
            </a:endParaRPr>
          </a:p>
        </p:txBody>
      </p:sp>
      <p:sp>
        <p:nvSpPr>
          <p:cNvPr id="4" name="文本占位符 3"/>
          <p:cNvSpPr>
            <a:spLocks noGrp="1"/>
          </p:cNvSpPr>
          <p:nvPr>
            <p:ph type="body" sz="quarter"/>
          </p:nvPr>
        </p:nvSpPr>
        <p:spPr>
          <a:xfrm>
            <a:off x="662016" y="3931500"/>
            <a:ext cx="5296132" cy="3216682"/>
          </a:xfrm>
          <a:prstGeom prst="rect">
            <a:avLst/>
          </a:prstGeom>
        </p:spPr>
        <p:txBody>
          <a:bodyPr/>
          <a:p>
            <a:endParaRPr lang="zh-CN" altLang="zh-CN" sz="1600">
              <a:ea typeface="宋体" panose="0201060003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灯片编号占位符 2"/>
          <p:cNvSpPr>
            <a:spLocks noGrp="1"/>
          </p:cNvSpPr>
          <p:nvPr>
            <p:ph type="sldNum" sz="quarter" idx="5"/>
          </p:nvPr>
        </p:nvSpPr>
        <p:spPr/>
        <p:txBody>
          <a:bodyPr/>
          <a:p>
            <a:pPr lvl="0"/>
            <a:fld id="{9A0DB2DC-4C9A-4742-B13C-FB6460FD3503}" type="slidenum">
              <a:rPr lang="zh-CN" altLang="en-US" dirty="0">
                <a:ea typeface="宋体" panose="02010600030101010101" pitchFamily="2" charset="-122"/>
              </a:rPr>
            </a:fld>
            <a:endParaRPr lang="zh-CN" altLang="en-US" dirty="0">
              <a:ea typeface="宋体" panose="02010600030101010101" pitchFamily="2" charset="-122"/>
            </a:endParaRPr>
          </a:p>
        </p:txBody>
      </p:sp>
      <p:sp>
        <p:nvSpPr>
          <p:cNvPr id="4" name="文本占位符 3"/>
          <p:cNvSpPr>
            <a:spLocks noGrp="1"/>
          </p:cNvSpPr>
          <p:nvPr>
            <p:ph type="body" sz="quarter"/>
          </p:nvPr>
        </p:nvSpPr>
        <p:spPr>
          <a:xfrm>
            <a:off x="662016" y="3931500"/>
            <a:ext cx="5296132" cy="3216682"/>
          </a:xfrm>
          <a:prstGeom prst="rect">
            <a:avLst/>
          </a:prstGeom>
        </p:spPr>
        <p:txBody>
          <a:bodyPr/>
          <a:p>
            <a:endParaRPr sz="1600">
              <a:latin typeface="微软雅黑" panose="020B0503020204020204" charset="-122"/>
              <a:ea typeface="微软雅黑" panose="020B0503020204020204" charset="-122"/>
              <a:cs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8" name="页脚占位符 7"/>
          <p:cNvSpPr>
            <a:spLocks noGrp="1"/>
          </p:cNvSpPr>
          <p:nvPr>
            <p:ph type="ftr" sz="quarter" idx="11"/>
          </p:nvPr>
        </p:nvSpPr>
        <p:spPr/>
        <p:txBody>
          <a:bodyPr/>
          <a:lstStyle/>
          <a:p>
            <a:pPr lvl="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4" name="页脚占位符 3"/>
          <p:cNvSpPr>
            <a:spLocks noGrp="1"/>
          </p:cNvSpPr>
          <p:nvPr>
            <p:ph type="ftr" sz="quarter" idx="11"/>
          </p:nvPr>
        </p:nvSpPr>
        <p:spPr/>
        <p:txBody>
          <a:bodyPr/>
          <a:lstStyle/>
          <a:p>
            <a:pPr lvl="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3" name="页脚占位符 2"/>
          <p:cNvSpPr>
            <a:spLocks noGrp="1"/>
          </p:cNvSpPr>
          <p:nvPr>
            <p:ph type="ftr" sz="quarter" idx="11"/>
          </p:nvPr>
        </p:nvSpPr>
        <p:spPr/>
        <p:txBody>
          <a:bodyPr/>
          <a:lstStyle/>
          <a:p>
            <a:pPr lvl="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628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5" name="页脚占位符 4"/>
          <p:cNvSpPr>
            <a:spLocks noGrp="1"/>
          </p:cNvSpPr>
          <p:nvPr>
            <p:ph type="ftr" sz="quarter" idx="11"/>
          </p:nvPr>
        </p:nvSpPr>
        <p:spPr/>
        <p:txBody>
          <a:bodyPr/>
          <a:lstStyle/>
          <a:p>
            <a:pPr lvl="0"/>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955"/>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6280"/>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8" name="页脚占位符 7"/>
          <p:cNvSpPr>
            <a:spLocks noGrp="1"/>
          </p:cNvSpPr>
          <p:nvPr>
            <p:ph type="ftr" sz="quarter" idx="11"/>
          </p:nvPr>
        </p:nvSpPr>
        <p:spPr/>
        <p:txBody>
          <a:bodyPr/>
          <a:lstStyle/>
          <a:p>
            <a:pPr lvl="0"/>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4" name="页脚占位符 3"/>
          <p:cNvSpPr>
            <a:spLocks noGrp="1"/>
          </p:cNvSpPr>
          <p:nvPr>
            <p:ph type="ftr" sz="quarter" idx="11"/>
          </p:nvPr>
        </p:nvSpPr>
        <p:spPr/>
        <p:txBody>
          <a:bodyPr/>
          <a:lstStyle/>
          <a:p>
            <a:pPr lvl="0"/>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3" name="页脚占位符 2"/>
          <p:cNvSpPr>
            <a:spLocks noGrp="1"/>
          </p:cNvSpPr>
          <p:nvPr>
            <p:ph type="ftr" sz="quarter" idx="11"/>
          </p:nvPr>
        </p:nvSpPr>
        <p:spPr/>
        <p:txBody>
          <a:bodyPr/>
          <a:lstStyle/>
          <a:p>
            <a:pPr lvl="0"/>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fld id="{BB962C8B-B14F-4D97-AF65-F5344CB8AC3E}" type="datetime1">
              <a:rPr lang="zh-CN" altLang="en-US" dirty="0"/>
            </a:fld>
            <a:endParaRPr lang="zh-CN" altLang="en-US" dirty="0">
              <a:ea typeface="宋体" panose="02010600030101010101" pitchFamily="2" charset="-122"/>
            </a:endParaRPr>
          </a:p>
        </p:txBody>
      </p:sp>
      <p:sp>
        <p:nvSpPr>
          <p:cNvPr id="6" name="页脚占位符 5"/>
          <p:cNvSpPr>
            <a:spLocks noGrp="1"/>
          </p:cNvSpPr>
          <p:nvPr>
            <p:ph type="ftr" sz="quarter" idx="11"/>
          </p:nvPr>
        </p:nvSpPr>
        <p:spPr/>
        <p:txBody>
          <a:bodyPr/>
          <a:lstStyle/>
          <a:p>
            <a:pPr lvl="0"/>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3" Type="http://schemas.openxmlformats.org/officeDocument/2006/relationships/theme" Target="../theme/theme3.xml"/><Relationship Id="rId12" Type="http://schemas.openxmlformats.org/officeDocument/2006/relationships/image" Target="../media/image2.jpeg"/><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标题占位符 1"/>
          <p:cNvSpPr>
            <a:spLocks noGrp="1"/>
          </p:cNvSpPr>
          <p:nvPr>
            <p:ph type="title"/>
          </p:nvPr>
        </p:nvSpPr>
        <p:spPr>
          <a:xfrm>
            <a:off x="838200" y="365125"/>
            <a:ext cx="10515600" cy="1325563"/>
          </a:xfrm>
          <a:prstGeom prst="rect">
            <a:avLst/>
          </a:prstGeom>
          <a:noFill/>
          <a:ln w="9525">
            <a:noFill/>
          </a:ln>
        </p:spPr>
        <p:txBody>
          <a:bodyPr vert="horz" anchor="ctr">
            <a:normAutofit/>
          </a:bodyPr>
          <a:p>
            <a:pPr lvl="0"/>
            <a:r>
              <a:rPr lang="zh-CN" altLang="en-US"/>
              <a:t>单击此处编辑母版标题样式</a:t>
            </a:r>
            <a:endParaRPr lang="zh-CN" altLang="en-US"/>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vert="horz">
            <a:normAutofit/>
          </a:bodyPr>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3"/>
          <p:cNvSpPr>
            <a:spLocks noGrp="1"/>
          </p:cNvSpPr>
          <p:nvPr>
            <p:ph type="dt" sz="half" idx="2"/>
          </p:nvPr>
        </p:nvSpPr>
        <p:spPr>
          <a:xfrm>
            <a:off x="838200" y="6356350"/>
            <a:ext cx="2743200" cy="365125"/>
          </a:xfrm>
          <a:prstGeom prst="rect">
            <a:avLst/>
          </a:prstGeom>
          <a:noFill/>
          <a:ln w="9525">
            <a:noFill/>
          </a:ln>
        </p:spPr>
        <p:txBody>
          <a:bodyPr vert="horz" anchor="ctr"/>
          <a:lstStyle>
            <a:lvl1pPr algn="l">
              <a:defRPr sz="1200">
                <a:solidFill>
                  <a:srgbClr val="898989"/>
                </a:solidFill>
                <a:ea typeface="宋体" panose="02010600030101010101" pitchFamily="2" charset="-122"/>
              </a:defRPr>
            </a:lvl1pPr>
          </a:lstStyle>
          <a:p>
            <a:pPr lvl="0"/>
            <a:fld id="{BB962C8B-B14F-4D97-AF65-F5344CB8AC3E}" type="datetime1">
              <a:rPr lang="zh-CN" altLang="en-US" dirty="0"/>
            </a:fld>
            <a:endParaRPr lang="zh-CN" altLang="en-US" dirty="0">
              <a:ea typeface="宋体" panose="02010600030101010101" pitchFamily="2" charset="-122"/>
            </a:endParaRPr>
          </a:p>
        </p:txBody>
      </p:sp>
      <p:sp>
        <p:nvSpPr>
          <p:cNvPr id="1029" name="页脚占位符 4"/>
          <p:cNvSpPr>
            <a:spLocks noGrp="1"/>
          </p:cNvSpPr>
          <p:nvPr>
            <p:ph type="ftr" sz="quarter" idx="3"/>
          </p:nvPr>
        </p:nvSpPr>
        <p:spPr>
          <a:xfrm>
            <a:off x="4038600" y="6356350"/>
            <a:ext cx="4114800" cy="365125"/>
          </a:xfrm>
          <a:prstGeom prst="rect">
            <a:avLst/>
          </a:prstGeom>
          <a:noFill/>
          <a:ln w="9525">
            <a:noFill/>
          </a:ln>
        </p:spPr>
        <p:txBody>
          <a:bodyPr vert="horz" anchor="ctr"/>
          <a:lstStyle>
            <a:lvl1pPr algn="ctr">
              <a:defRPr sz="1200">
                <a:solidFill>
                  <a:srgbClr val="898989"/>
                </a:solidFill>
                <a:ea typeface="宋体" panose="02010600030101010101" pitchFamily="2" charset="-122"/>
              </a:defRPr>
            </a:lvl1pPr>
          </a:lstStyle>
          <a:p>
            <a:pPr lvl="0"/>
          </a:p>
        </p:txBody>
      </p:sp>
      <p:sp>
        <p:nvSpPr>
          <p:cNvPr id="1030" name="灯片编号占位符 5"/>
          <p:cNvSpPr>
            <a:spLocks noGrp="1"/>
          </p:cNvSpPr>
          <p:nvPr>
            <p:ph type="sldNum" sz="quarter" idx="4"/>
          </p:nvPr>
        </p:nvSpPr>
        <p:spPr>
          <a:xfrm>
            <a:off x="8610600" y="6356350"/>
            <a:ext cx="2743200" cy="365125"/>
          </a:xfrm>
          <a:prstGeom prst="rect">
            <a:avLst/>
          </a:prstGeom>
          <a:noFill/>
          <a:ln w="9525">
            <a:noFill/>
          </a:ln>
        </p:spPr>
        <p:txBody>
          <a:bodyPr vert="horz" anchor="ctr"/>
          <a:lstStyle>
            <a:lvl1pPr algn="r">
              <a:defRPr sz="1200">
                <a:solidFill>
                  <a:srgbClr val="898989"/>
                </a:solidFill>
                <a:ea typeface="宋体" panose="02010600030101010101" pitchFamily="2" charset="-122"/>
              </a:defRPr>
            </a:lvl1pPr>
          </a:lstStyle>
          <a:p>
            <a:pPr lvl="0"/>
            <a:fld id="{9A0DB2DC-4C9A-4742-B13C-FB6460FD3503}" type="slidenum">
              <a:rPr lang="zh-CN" altLang="en-US" dirty="0"/>
            </a:fld>
            <a:endParaRPr lang="zh-CN" altLang="en-US" dirty="0">
              <a:ea typeface="宋体" panose="02010600030101010101" pitchFamily="2" charset="-122"/>
            </a:endParaRPr>
          </a:p>
        </p:txBody>
      </p:sp>
      <p:pic>
        <p:nvPicPr>
          <p:cNvPr id="1031" name="图片 6"/>
          <p:cNvPicPr>
            <a:picLocks noChangeAspect="1"/>
          </p:cNvPicPr>
          <p:nvPr/>
        </p:nvPicPr>
        <p:blipFill>
          <a:blip r:embed="rId12"/>
          <a:stretch>
            <a:fillRect/>
          </a:stretch>
        </p:blipFill>
        <p:spPr>
          <a:xfrm>
            <a:off x="0" y="0"/>
            <a:ext cx="12192000" cy="6858000"/>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hf sldNum="0" hdr="0" ftr="0" dt="0"/>
  <p:txStyles>
    <p:titleStyle>
      <a:lvl1pPr marL="914400" lvl="0" indent="-914400" algn="l" eaLnBrk="1" latinLnBrk="0" hangingPunct="1">
        <a:lnSpc>
          <a:spcPct val="90000"/>
        </a:lnSpc>
        <a:spcBef>
          <a:spcPct val="0"/>
        </a:spcBef>
        <a:buNone/>
        <a:defRPr sz="4400" kern="1200">
          <a:solidFill>
            <a:schemeClr val="tx1"/>
          </a:solidFill>
          <a:latin typeface="+mj-lt"/>
          <a:ea typeface="+mj-ea"/>
          <a:cs typeface="+mj-cs"/>
          <a:sym typeface="Agency FB" panose="020B0503020202020204" charset="0"/>
        </a:defRPr>
      </a:lvl1pPr>
    </p:titleStyle>
    <p:bodyStyle>
      <a:lvl1pPr marL="228600" lvl="0" indent="-228600" algn="l" defTabSz="914400" eaLnBrk="1" fontAlgn="base"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sym typeface="Agency FB" panose="020B0503020202020204" charset="0"/>
        </a:defRPr>
      </a:lvl1pPr>
      <a:lvl2pPr marL="685800" lvl="1" indent="-228600" algn="l" defTabSz="914400" eaLnBrk="1" fontAlgn="base" latinLnBrk="0" hangingPunct="1">
        <a:lnSpc>
          <a:spcPct val="90000"/>
        </a:lnSpc>
        <a:spcBef>
          <a:spcPts val="500"/>
        </a:spcBef>
        <a:buFont typeface="Arial" panose="020B0604020202020204" pitchFamily="34" charset="0"/>
        <a:buChar char="•"/>
        <a:defRPr sz="2400" kern="1200">
          <a:solidFill>
            <a:schemeClr val="tx1"/>
          </a:solidFill>
          <a:latin typeface="Agency FB" panose="020B0503020202020204" charset="0"/>
          <a:ea typeface="微软雅黑" panose="020B0503020204020204" charset="-122"/>
          <a:cs typeface="+mn-cs"/>
          <a:sym typeface="Agency FB" panose="020B0503020202020204" charset="0"/>
        </a:defRPr>
      </a:lvl2pPr>
      <a:lvl3pPr marL="1143000" lvl="2" indent="-228600" algn="l" defTabSz="914400" eaLnBrk="1" fontAlgn="base" latinLnBrk="0" hangingPunct="1">
        <a:lnSpc>
          <a:spcPct val="90000"/>
        </a:lnSpc>
        <a:spcBef>
          <a:spcPts val="500"/>
        </a:spcBef>
        <a:buFont typeface="Arial" panose="020B0604020202020204" pitchFamily="34" charset="0"/>
        <a:buChar char="•"/>
        <a:defRPr sz="2000" kern="1200">
          <a:solidFill>
            <a:schemeClr val="tx1"/>
          </a:solidFill>
          <a:latin typeface="Agency FB" panose="020B0503020202020204" charset="0"/>
          <a:ea typeface="微软雅黑" panose="020B0503020204020204" charset="-122"/>
          <a:cs typeface="+mn-cs"/>
          <a:sym typeface="Agency FB" panose="020B0503020202020204" charset="0"/>
        </a:defRPr>
      </a:lvl3pPr>
      <a:lvl4pPr marL="1600200" lvl="3"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Agency FB" panose="020B0503020202020204" charset="0"/>
          <a:ea typeface="微软雅黑" panose="020B0503020204020204" charset="-122"/>
          <a:cs typeface="+mn-cs"/>
          <a:sym typeface="Agency FB" panose="020B0503020202020204" charset="0"/>
        </a:defRPr>
      </a:lvl4pPr>
      <a:lvl5pPr marL="2057400" lvl="4"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Agency FB" panose="020B0503020202020204" charset="0"/>
          <a:ea typeface="微软雅黑" panose="020B0503020204020204" charset="-122"/>
          <a:cs typeface="+mn-cs"/>
          <a:sym typeface="Agency FB" panose="020B0503020202020204" charset="0"/>
        </a:defRPr>
      </a:lvl5pPr>
      <a:lvl6pPr marL="2514600" lvl="5"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Agency FB" panose="020B0503020202020204" charset="0"/>
          <a:ea typeface="微软雅黑" panose="020B0503020204020204" charset="-122"/>
          <a:cs typeface="+mn-cs"/>
          <a:sym typeface="Agency FB" panose="020B0503020202020204" charset="0"/>
        </a:defRPr>
      </a:lvl6pPr>
      <a:lvl7pPr marL="2971800" lvl="6"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Agency FB" panose="020B0503020202020204" charset="0"/>
          <a:ea typeface="微软雅黑" panose="020B0503020204020204" charset="-122"/>
          <a:cs typeface="+mn-cs"/>
          <a:sym typeface="Agency FB" panose="020B0503020202020204" charset="0"/>
        </a:defRPr>
      </a:lvl7pPr>
      <a:lvl8pPr marL="3429000" lvl="7"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Agency FB" panose="020B0503020202020204" charset="0"/>
          <a:ea typeface="微软雅黑" panose="020B0503020204020204" charset="-122"/>
          <a:cs typeface="+mn-cs"/>
          <a:sym typeface="Agency FB" panose="020B0503020202020204" charset="0"/>
        </a:defRPr>
      </a:lvl8pPr>
      <a:lvl9pPr marL="3886200" lvl="8"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Agency FB" panose="020B0503020202020204" charset="0"/>
          <a:ea typeface="微软雅黑" panose="020B0503020204020204" charset="-122"/>
          <a:cs typeface="+mn-cs"/>
          <a:sym typeface="Agency FB" panose="020B0503020202020204" charset="0"/>
        </a:defRPr>
      </a:lvl9pPr>
    </p:bodyStyle>
    <p:otherStyle>
      <a:lvl1pPr marL="0" lvl="0" indent="0" algn="l" defTabSz="914400" eaLnBrk="1" fontAlgn="base" latinLnBrk="0" hangingPunct="1">
        <a:lnSpc>
          <a:spcPct val="100000"/>
        </a:lnSpc>
        <a:spcBef>
          <a:spcPct val="0"/>
        </a:spcBef>
        <a:spcAft>
          <a:spcPct val="0"/>
        </a:spcAft>
        <a:buClr>
          <a:srgbClr val="000000"/>
        </a:buClr>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100000"/>
          </a:schemeClr>
        </a:solidFill>
        <a:effectLst/>
      </p:bgPr>
    </p:bg>
    <p:spTree>
      <p:nvGrpSpPr>
        <p:cNvPr id="1" name=""/>
        <p:cNvGrpSpPr/>
        <p:nvPr/>
      </p:nvGrpSpPr>
      <p:grpSpPr/>
      <p:sp>
        <p:nvSpPr>
          <p:cNvPr id="2050" name="标题占位符 1"/>
          <p:cNvSpPr>
            <a:spLocks noGrp="1"/>
          </p:cNvSpPr>
          <p:nvPr>
            <p:ph type="title"/>
          </p:nvPr>
        </p:nvSpPr>
        <p:spPr>
          <a:xfrm>
            <a:off x="838200" y="365125"/>
            <a:ext cx="10515600" cy="1325563"/>
          </a:xfrm>
          <a:prstGeom prst="rect">
            <a:avLst/>
          </a:prstGeom>
          <a:noFill/>
          <a:ln w="9525">
            <a:noFill/>
          </a:ln>
        </p:spPr>
        <p:txBody>
          <a:bodyPr vert="horz" anchor="ctr">
            <a:normAutofit/>
          </a:bodyPr>
          <a:p>
            <a:pPr lvl="0"/>
            <a:r>
              <a:rPr lang="zh-CN" altLang="en-US"/>
              <a:t>单击此处编辑母版标题样式</a:t>
            </a:r>
            <a:endParaRPr lang="zh-CN" altLang="en-US"/>
          </a:p>
        </p:txBody>
      </p:sp>
      <p:sp>
        <p:nvSpPr>
          <p:cNvPr id="2051" name="文本占位符 2"/>
          <p:cNvSpPr>
            <a:spLocks noGrp="1"/>
          </p:cNvSpPr>
          <p:nvPr>
            <p:ph type="body" idx="1"/>
          </p:nvPr>
        </p:nvSpPr>
        <p:spPr>
          <a:xfrm>
            <a:off x="838200" y="1825625"/>
            <a:ext cx="10515600" cy="4351338"/>
          </a:xfrm>
          <a:prstGeom prst="rect">
            <a:avLst/>
          </a:prstGeom>
          <a:noFill/>
          <a:ln w="9525">
            <a:noFill/>
          </a:ln>
        </p:spPr>
        <p:txBody>
          <a:bodyPr vert="horz">
            <a:normAutofit/>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052" name="日期占位符 3"/>
          <p:cNvSpPr>
            <a:spLocks noGrp="1"/>
          </p:cNvSpPr>
          <p:nvPr>
            <p:ph type="dt" sz="half" idx="2"/>
          </p:nvPr>
        </p:nvSpPr>
        <p:spPr>
          <a:xfrm>
            <a:off x="838200" y="6356350"/>
            <a:ext cx="2743200" cy="365125"/>
          </a:xfrm>
          <a:prstGeom prst="rect">
            <a:avLst/>
          </a:prstGeom>
          <a:noFill/>
          <a:ln w="9525">
            <a:noFill/>
          </a:ln>
        </p:spPr>
        <p:txBody>
          <a:bodyPr vert="horz" anchor="ctr"/>
          <a:lstStyle>
            <a:lvl1pPr algn="l">
              <a:defRPr sz="1200">
                <a:solidFill>
                  <a:srgbClr val="898989"/>
                </a:solidFill>
                <a:ea typeface="宋体" panose="02010600030101010101" pitchFamily="2" charset="-122"/>
              </a:defRPr>
            </a:lvl1pPr>
          </a:lstStyle>
          <a:p>
            <a:pPr lvl="0"/>
            <a:fld id="{BB962C8B-B14F-4D97-AF65-F5344CB8AC3E}" type="datetime1">
              <a:rPr lang="zh-CN" altLang="en-US" dirty="0"/>
            </a:fld>
            <a:endParaRPr lang="zh-CN" altLang="en-US" dirty="0">
              <a:ea typeface="宋体" panose="02010600030101010101" pitchFamily="2" charset="-122"/>
            </a:endParaRPr>
          </a:p>
        </p:txBody>
      </p:sp>
      <p:sp>
        <p:nvSpPr>
          <p:cNvPr id="2053" name="页脚占位符 4"/>
          <p:cNvSpPr>
            <a:spLocks noGrp="1"/>
          </p:cNvSpPr>
          <p:nvPr>
            <p:ph type="ftr" sz="quarter" idx="3"/>
          </p:nvPr>
        </p:nvSpPr>
        <p:spPr>
          <a:xfrm>
            <a:off x="4038600" y="6356350"/>
            <a:ext cx="4114800" cy="365125"/>
          </a:xfrm>
          <a:prstGeom prst="rect">
            <a:avLst/>
          </a:prstGeom>
          <a:noFill/>
          <a:ln w="9525">
            <a:noFill/>
          </a:ln>
        </p:spPr>
        <p:txBody>
          <a:bodyPr vert="horz" anchor="ctr"/>
          <a:lstStyle>
            <a:lvl1pPr algn="ctr">
              <a:defRPr sz="1200">
                <a:solidFill>
                  <a:srgbClr val="898989"/>
                </a:solidFill>
                <a:ea typeface="宋体" panose="02010600030101010101" pitchFamily="2" charset="-122"/>
              </a:defRPr>
            </a:lvl1pPr>
          </a:lstStyle>
          <a:p>
            <a:pPr lvl="0"/>
          </a:p>
        </p:txBody>
      </p:sp>
      <p:sp>
        <p:nvSpPr>
          <p:cNvPr id="2054" name="灯片编号占位符 5"/>
          <p:cNvSpPr>
            <a:spLocks noGrp="1"/>
          </p:cNvSpPr>
          <p:nvPr>
            <p:ph type="sldNum" sz="quarter" idx="4"/>
          </p:nvPr>
        </p:nvSpPr>
        <p:spPr>
          <a:xfrm>
            <a:off x="8610600" y="6356350"/>
            <a:ext cx="2743200" cy="365125"/>
          </a:xfrm>
          <a:prstGeom prst="rect">
            <a:avLst/>
          </a:prstGeom>
          <a:noFill/>
          <a:ln w="9525">
            <a:noFill/>
          </a:ln>
        </p:spPr>
        <p:txBody>
          <a:bodyPr vert="horz" anchor="ctr"/>
          <a:lstStyle>
            <a:lvl1pPr algn="r">
              <a:defRPr sz="1200">
                <a:solidFill>
                  <a:srgbClr val="898989"/>
                </a:solidFill>
                <a:ea typeface="宋体" panose="02010600030101010101" pitchFamily="2" charset="-122"/>
              </a:defRPr>
            </a:lvl1pPr>
          </a:lstStyle>
          <a:p>
            <a:pPr lvl="0"/>
            <a:fld id="{9A0DB2DC-4C9A-4742-B13C-FB6460FD3503}" type="slidenum">
              <a:rPr lang="zh-CN" altLang="en-US" dirty="0"/>
            </a:fld>
            <a:endParaRPr lang="zh-CN" altLang="en-US" dirty="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hf sldNum="0" hdr="0" ftr="0" dt="0"/>
  <p:txStyles>
    <p:titleStyle>
      <a:lvl1pPr marL="914400" lvl="0" indent="-914400" algn="l" eaLnBrk="1" latinLnBrk="0" hangingPunct="1">
        <a:lnSpc>
          <a:spcPct val="90000"/>
        </a:lnSpc>
        <a:spcBef>
          <a:spcPct val="0"/>
        </a:spcBef>
        <a:buNone/>
        <a:defRPr sz="4400" kern="1200">
          <a:solidFill>
            <a:schemeClr val="tx1"/>
          </a:solidFill>
          <a:latin typeface="+mj-lt"/>
          <a:ea typeface="+mj-ea"/>
          <a:cs typeface="+mj-cs"/>
          <a:sym typeface="Calibri Light" panose="020F0302020204030204" charset="0"/>
        </a:defRPr>
      </a:lvl1pPr>
    </p:titleStyle>
    <p:bodyStyle>
      <a:lvl1pPr marL="228600" lvl="0" indent="-228600" algn="l" defTabSz="914400" eaLnBrk="1" fontAlgn="base"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sym typeface="Calibri" panose="020F0502020204030204" charset="0"/>
        </a:defRPr>
      </a:lvl1pPr>
      <a:lvl2pPr marL="685800" lvl="1" indent="-228600" algn="l" defTabSz="914400" eaLnBrk="1" fontAlgn="base"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charset="0"/>
          <a:ea typeface="宋体" panose="02010600030101010101" pitchFamily="2" charset="-122"/>
          <a:cs typeface="+mn-cs"/>
          <a:sym typeface="Calibri" panose="020F0502020204030204" charset="0"/>
        </a:defRPr>
      </a:lvl2pPr>
      <a:lvl3pPr marL="1143000" lvl="2" indent="-228600" algn="l" defTabSz="914400" eaLnBrk="1" fontAlgn="base" latinLnBrk="0" hangingPunct="1">
        <a:lnSpc>
          <a:spcPct val="90000"/>
        </a:lnSpc>
        <a:spcBef>
          <a:spcPts val="500"/>
        </a:spcBef>
        <a:buFont typeface="Arial" panose="020B0604020202020204" pitchFamily="34" charset="0"/>
        <a:buChar char="•"/>
        <a:defRPr sz="2000" kern="1200">
          <a:solidFill>
            <a:schemeClr val="tx1"/>
          </a:solidFill>
          <a:latin typeface="Calibri" panose="020F0502020204030204" charset="0"/>
          <a:ea typeface="宋体" panose="02010600030101010101" pitchFamily="2" charset="-122"/>
          <a:cs typeface="+mn-cs"/>
          <a:sym typeface="Calibri" panose="020F0502020204030204" charset="0"/>
        </a:defRPr>
      </a:lvl3pPr>
      <a:lvl4pPr marL="1600200" lvl="3"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宋体" panose="02010600030101010101" pitchFamily="2" charset="-122"/>
          <a:cs typeface="+mn-cs"/>
          <a:sym typeface="Calibri" panose="020F0502020204030204" charset="0"/>
        </a:defRPr>
      </a:lvl4pPr>
      <a:lvl5pPr marL="2057400" lvl="4"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宋体" panose="02010600030101010101" pitchFamily="2" charset="-122"/>
          <a:cs typeface="+mn-cs"/>
          <a:sym typeface="Calibri" panose="020F0502020204030204" charset="0"/>
        </a:defRPr>
      </a:lvl5pPr>
      <a:lvl6pPr marL="2514600" lvl="5"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宋体" panose="02010600030101010101" pitchFamily="2" charset="-122"/>
          <a:cs typeface="+mn-cs"/>
          <a:sym typeface="Calibri" panose="020F0502020204030204" charset="0"/>
        </a:defRPr>
      </a:lvl6pPr>
      <a:lvl7pPr marL="2971800" lvl="6"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宋体" panose="02010600030101010101" pitchFamily="2" charset="-122"/>
          <a:cs typeface="+mn-cs"/>
          <a:sym typeface="Calibri" panose="020F0502020204030204" charset="0"/>
        </a:defRPr>
      </a:lvl7pPr>
      <a:lvl8pPr marL="3429000" lvl="7"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宋体" panose="02010600030101010101" pitchFamily="2" charset="-122"/>
          <a:cs typeface="+mn-cs"/>
          <a:sym typeface="Calibri" panose="020F0502020204030204" charset="0"/>
        </a:defRPr>
      </a:lvl8pPr>
      <a:lvl9pPr marL="3886200" lvl="8" indent="-228600" algn="l" defTabSz="914400" eaLnBrk="1" fontAlgn="base" latinLnBrk="0" hangingPunct="1">
        <a:lnSpc>
          <a:spcPct val="90000"/>
        </a:lnSpc>
        <a:spcBef>
          <a:spcPts val="500"/>
        </a:spcBef>
        <a:buFont typeface="Arial" panose="020B0604020202020204" pitchFamily="34" charset="0"/>
        <a:buChar char="•"/>
        <a:defRPr sz="1800" kern="1200">
          <a:solidFill>
            <a:schemeClr val="tx1"/>
          </a:solidFill>
          <a:latin typeface="Calibri" panose="020F0502020204030204" charset="0"/>
          <a:ea typeface="宋体" panose="02010600030101010101" pitchFamily="2" charset="-122"/>
          <a:cs typeface="+mn-cs"/>
          <a:sym typeface="Calibri" panose="020F0502020204030204" charset="0"/>
        </a:defRPr>
      </a:lvl9pPr>
    </p:bodyStyle>
    <p:otherStyle>
      <a:lvl1pPr marL="0" lvl="0" indent="0" algn="l" defTabSz="914400" eaLnBrk="1" fontAlgn="base" latinLnBrk="0" hangingPunct="1">
        <a:lnSpc>
          <a:spcPct val="100000"/>
        </a:lnSpc>
        <a:spcBef>
          <a:spcPct val="0"/>
        </a:spcBef>
        <a:spcAft>
          <a:spcPct val="0"/>
        </a:spcAft>
        <a:buClr>
          <a:srgbClr val="000000"/>
        </a:buClr>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2"/>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hf sldNum="0" hdr="0"/>
  <p:txStyles>
    <p:titleStyle>
      <a:lvl1pPr marL="1016000" lvl="0" indent="-1016000" algn="ctr" eaLnBrk="0" latinLnBrk="0" hangingPunct="0">
        <a:lnSpc>
          <a:spcPct val="100000"/>
        </a:lnSpc>
        <a:spcBef>
          <a:spcPct val="0"/>
        </a:spcBef>
        <a:spcAft>
          <a:spcPct val="0"/>
        </a:spcAft>
        <a:buNone/>
        <a:defRPr sz="4800" kern="1200">
          <a:solidFill>
            <a:schemeClr val="tx1"/>
          </a:solidFill>
          <a:latin typeface="+mj-lt"/>
          <a:ea typeface="+mj-ea"/>
          <a:cs typeface="+mj-cs"/>
          <a:sym typeface="Arial" panose="020B0604020202020204" pitchFamily="34" charset="0"/>
        </a:defRPr>
      </a:lvl1pPr>
    </p:titleStyle>
    <p:bodyStyle>
      <a:lvl1pPr marL="381000" lvl="0" indent="-381000" algn="l" defTabSz="1016000" eaLnBrk="0" fontAlgn="base" latinLnBrk="0" hangingPunct="0">
        <a:lnSpc>
          <a:spcPct val="100000"/>
        </a:lnSpc>
        <a:spcBef>
          <a:spcPct val="20000"/>
        </a:spcBef>
        <a:spcAft>
          <a:spcPct val="0"/>
        </a:spcAft>
        <a:buFont typeface="Arial" panose="020B0604020202020204" pitchFamily="34" charset="0"/>
        <a:buChar char="•"/>
        <a:defRPr sz="3400" kern="1200">
          <a:solidFill>
            <a:schemeClr val="tx1"/>
          </a:solidFill>
          <a:latin typeface="+mn-lt"/>
          <a:ea typeface="+mn-ea"/>
          <a:cs typeface="+mn-cs"/>
          <a:sym typeface="Arial" panose="020B0604020202020204" pitchFamily="34" charset="0"/>
        </a:defRPr>
      </a:lvl1pPr>
      <a:lvl2pPr marL="827405" lvl="1" indent="-316230" algn="l" defTabSz="1016000" eaLnBrk="0" fontAlgn="base" latinLnBrk="0" hangingPunct="0">
        <a:lnSpc>
          <a:spcPct val="100000"/>
        </a:lnSpc>
        <a:spcBef>
          <a:spcPct val="20000"/>
        </a:spcBef>
        <a:spcAft>
          <a:spcPct val="0"/>
        </a:spcAft>
        <a:buFont typeface="Arial" panose="020B0604020202020204" pitchFamily="34" charset="0"/>
        <a:buChar char="–"/>
        <a:defRPr sz="3200" kern="1200">
          <a:solidFill>
            <a:schemeClr val="tx1"/>
          </a:solidFill>
          <a:latin typeface="Arial" panose="020B0604020202020204" pitchFamily="34" charset="0"/>
          <a:ea typeface="微软雅黑" panose="020B0503020204020204" charset="-122"/>
          <a:cs typeface="+mn-cs"/>
          <a:sym typeface="Arial" panose="020B0604020202020204" pitchFamily="34" charset="0"/>
        </a:defRPr>
      </a:lvl2pPr>
      <a:lvl3pPr marL="1271905" lvl="2" indent="-252730" algn="l" defTabSz="1016000" eaLnBrk="0" fontAlgn="base" latinLnBrk="0" hangingPunct="0">
        <a:lnSpc>
          <a:spcPct val="100000"/>
        </a:lnSpc>
        <a:spcBef>
          <a:spcPct val="20000"/>
        </a:spcBef>
        <a:spcAft>
          <a:spcPct val="0"/>
        </a:spcAft>
        <a:buFont typeface="Arial" panose="020B0604020202020204" pitchFamily="34" charset="0"/>
        <a:buChar char="•"/>
        <a:defRPr sz="2600" kern="1200">
          <a:solidFill>
            <a:schemeClr val="tx1"/>
          </a:solidFill>
          <a:latin typeface="Arial" panose="020B0604020202020204" pitchFamily="34" charset="0"/>
          <a:ea typeface="微软雅黑" panose="020B0503020204020204" charset="-122"/>
          <a:cs typeface="+mn-cs"/>
          <a:sym typeface="Arial" panose="020B0604020202020204" pitchFamily="34" charset="0"/>
        </a:defRPr>
      </a:lvl3pPr>
      <a:lvl4pPr marL="1781175" lvl="3" indent="-252095" algn="l" defTabSz="1016000" eaLnBrk="0" fontAlgn="base" latinLnBrk="0" hangingPunct="0">
        <a:lnSpc>
          <a:spcPct val="100000"/>
        </a:lnSpc>
        <a:spcBef>
          <a:spcPct val="20000"/>
        </a:spcBef>
        <a:spcAft>
          <a:spcPct val="0"/>
        </a:spcAft>
        <a:buFont typeface="Arial" panose="020B0604020202020204" pitchFamily="34" charset="0"/>
        <a:buChar char="–"/>
        <a:defRPr sz="2100" kern="1200">
          <a:solidFill>
            <a:schemeClr val="tx1"/>
          </a:solidFill>
          <a:latin typeface="Arial" panose="020B0604020202020204" pitchFamily="34" charset="0"/>
          <a:ea typeface="微软雅黑" panose="020B0503020204020204" charset="-122"/>
          <a:cs typeface="+mn-cs"/>
          <a:sym typeface="Arial" panose="020B0604020202020204" pitchFamily="34" charset="0"/>
        </a:defRPr>
      </a:lvl4pPr>
      <a:lvl5pPr marL="2289175" lvl="4" indent="-252095" algn="l" defTabSz="1016000" eaLnBrk="0" fontAlgn="base" latinLnBrk="0" hangingPunct="0">
        <a:lnSpc>
          <a:spcPct val="100000"/>
        </a:lnSpc>
        <a:spcBef>
          <a:spcPct val="20000"/>
        </a:spcBef>
        <a:spcAft>
          <a:spcPct val="0"/>
        </a:spcAft>
        <a:buFont typeface="Arial" panose="020B0604020202020204" pitchFamily="34" charset="0"/>
        <a:buChar char="»"/>
        <a:defRPr sz="2100" kern="1200">
          <a:solidFill>
            <a:schemeClr val="tx1"/>
          </a:solidFill>
          <a:latin typeface="Arial" panose="020B0604020202020204" pitchFamily="34" charset="0"/>
          <a:ea typeface="微软雅黑" panose="020B0503020204020204" charset="-122"/>
          <a:cs typeface="+mn-cs"/>
          <a:sym typeface="Arial" panose="020B0604020202020204" pitchFamily="34" charset="0"/>
        </a:defRPr>
      </a:lvl5pPr>
      <a:lvl6pPr marL="2514600" lvl="5" indent="-228600" algn="l" defTabSz="1016000" eaLnBrk="0" fontAlgn="base" latinLnBrk="0" hangingPunct="0">
        <a:lnSpc>
          <a:spcPct val="100000"/>
        </a:lnSpc>
        <a:spcBef>
          <a:spcPct val="20000"/>
        </a:spcBef>
        <a:spcAft>
          <a:spcPct val="0"/>
        </a:spcAft>
        <a:buFont typeface="Arial" panose="020B0604020202020204" pitchFamily="34" charset="0"/>
        <a:buChar char="»"/>
        <a:defRPr sz="2100" kern="1200">
          <a:solidFill>
            <a:schemeClr val="tx1"/>
          </a:solidFill>
          <a:latin typeface="Arial" panose="020B0604020202020204" pitchFamily="34" charset="0"/>
          <a:ea typeface="微软雅黑" panose="020B0503020204020204" charset="-122"/>
          <a:cs typeface="+mn-cs"/>
          <a:sym typeface="Arial" panose="020B0604020202020204" pitchFamily="34" charset="0"/>
        </a:defRPr>
      </a:lvl6pPr>
      <a:lvl7pPr marL="2971800" lvl="6" indent="-228600" algn="l" defTabSz="1016000" eaLnBrk="0" fontAlgn="base" latinLnBrk="0" hangingPunct="0">
        <a:lnSpc>
          <a:spcPct val="100000"/>
        </a:lnSpc>
        <a:spcBef>
          <a:spcPct val="20000"/>
        </a:spcBef>
        <a:spcAft>
          <a:spcPct val="0"/>
        </a:spcAft>
        <a:buFont typeface="Arial" panose="020B0604020202020204" pitchFamily="34" charset="0"/>
        <a:buChar char="»"/>
        <a:defRPr sz="2100" kern="1200">
          <a:solidFill>
            <a:schemeClr val="tx1"/>
          </a:solidFill>
          <a:latin typeface="Arial" panose="020B0604020202020204" pitchFamily="34" charset="0"/>
          <a:ea typeface="微软雅黑" panose="020B0503020204020204" charset="-122"/>
          <a:cs typeface="+mn-cs"/>
          <a:sym typeface="Arial" panose="020B0604020202020204" pitchFamily="34" charset="0"/>
        </a:defRPr>
      </a:lvl7pPr>
      <a:lvl8pPr marL="3429000" lvl="7" indent="-228600" algn="l" defTabSz="1016000" eaLnBrk="0" fontAlgn="base" latinLnBrk="0" hangingPunct="0">
        <a:lnSpc>
          <a:spcPct val="100000"/>
        </a:lnSpc>
        <a:spcBef>
          <a:spcPct val="20000"/>
        </a:spcBef>
        <a:spcAft>
          <a:spcPct val="0"/>
        </a:spcAft>
        <a:buFont typeface="Arial" panose="020B0604020202020204" pitchFamily="34" charset="0"/>
        <a:buChar char="»"/>
        <a:defRPr sz="2100" kern="1200">
          <a:solidFill>
            <a:schemeClr val="tx1"/>
          </a:solidFill>
          <a:latin typeface="Arial" panose="020B0604020202020204" pitchFamily="34" charset="0"/>
          <a:ea typeface="微软雅黑" panose="020B0503020204020204" charset="-122"/>
          <a:cs typeface="+mn-cs"/>
          <a:sym typeface="Arial" panose="020B0604020202020204" pitchFamily="34" charset="0"/>
        </a:defRPr>
      </a:lvl8pPr>
      <a:lvl9pPr marL="3886200" lvl="8" indent="-228600" algn="l" defTabSz="1016000" eaLnBrk="0" fontAlgn="base" latinLnBrk="0" hangingPunct="0">
        <a:lnSpc>
          <a:spcPct val="100000"/>
        </a:lnSpc>
        <a:spcBef>
          <a:spcPct val="20000"/>
        </a:spcBef>
        <a:spcAft>
          <a:spcPct val="0"/>
        </a:spcAft>
        <a:buFont typeface="Arial" panose="020B0604020202020204" pitchFamily="34" charset="0"/>
        <a:buChar char="»"/>
        <a:defRPr sz="2100" kern="1200">
          <a:solidFill>
            <a:schemeClr val="tx1"/>
          </a:solidFill>
          <a:latin typeface="Arial" panose="020B0604020202020204" pitchFamily="34" charset="0"/>
          <a:ea typeface="微软雅黑" panose="020B0503020204020204" charset="-122"/>
          <a:cs typeface="+mn-cs"/>
          <a:sym typeface="Arial" panose="020B0604020202020204" pitchFamily="34" charset="0"/>
        </a:defRPr>
      </a:lvl9pPr>
    </p:bodyStyle>
    <p:otherStyle>
      <a:lvl1pPr marL="0" lvl="0" indent="0" algn="l" defTabSz="914400" eaLnBrk="1" fontAlgn="base" latinLnBrk="0" hangingPunct="1">
        <a:lnSpc>
          <a:spcPct val="100000"/>
        </a:lnSpc>
        <a:spcBef>
          <a:spcPct val="0"/>
        </a:spcBef>
        <a:spcAft>
          <a:spcPct val="0"/>
        </a:spcAft>
        <a:buClr>
          <a:srgbClr val="000000"/>
        </a:buClr>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Clr>
          <a:srgbClr val="000000"/>
        </a:buClr>
        <a:defRPr sz="1800" kern="1200" baseline="0">
          <a:solidFill>
            <a:schemeClr val="tx1"/>
          </a:solidFill>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xml"/><Relationship Id="rId2" Type="http://schemas.openxmlformats.org/officeDocument/2006/relationships/image" Target="../media/image4.jpe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1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xml"/><Relationship Id="rId5" Type="http://schemas.openxmlformats.org/officeDocument/2006/relationships/hyperlink" Target="&#38468;&#20214;\&#38468;&#20214;2&#65306;&#26426;&#20851;&#20826;&#24314;&#31532;2&#26399;&#65288;&#21152;&#24378;&#26426;&#20851;&#20826;&#30340;&#25919;&#27835;&#24314;&#35774;&#65289;.pdf" TargetMode="Externa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image" Target="../media/image5.jpe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image" Target="../media/image5.jpeg"/></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hyperlink" Target="&#38468;&#20214;\&#38468;&#20214;3&#65306;&#26426;&#20851;&#20826;&#24314;&#31532;8&#26399;&#65288;&#21152;&#24378;&#26426;&#20851;&#20826;&#30340;&#32452;&#32455;&#24314;&#35774;&#65289;.pdf" TargetMode="Externa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image" Target="../media/image5.jpe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image" Target="../media/image5.jpeg"/></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1.xml"/><Relationship Id="rId5" Type="http://schemas.openxmlformats.org/officeDocument/2006/relationships/hyperlink" Target="&#38468;&#20214;\&#38468;&#20214;4&#65306;&#26426;&#20851;&#20826;&#24314;&#31532;9&#26399;&#65288;&#33258;&#35273;&#31569;&#29282;&#20845;&#22823;&#32426;&#24459;&#38450;&#32447;&#65289;.pdf" TargetMode="Externa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image" Target="../media/image5.jpeg"/></Relationships>
</file>

<file path=ppt/slides/_rels/slide2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hyperlink" Target="&#38468;&#20214;\&#38468;&#20214;5&#65306;&#26426;&#20851;&#20826;&#24314;&#31532;13&#26399;&#65288;&#22914;&#20309;&#24320;&#23637;&#24635;&#37096;&#26426;&#20851;&#20826;&#24314;&#32771;&#26680;&#24037;&#20316;&#65289;.pdf" TargetMode="Externa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image" Target="../media/image5.jpe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image" Target="../media/image5.jpeg"/></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image" Target="../media/image5.jpe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jpe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jpeg"/></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hyperlink" Target="&#38468;&#20214;\&#38468;&#20214;6&#65306;&#26426;&#20851;&#20826;&#24314;&#31532;11&#26399;&#65288;&#28023;&#21475;&#39033;&#30446;&#20844;&#21496;&#32463;&#39564;&#65289;.pdf" TargetMode="External"/><Relationship Id="rId1" Type="http://schemas.openxmlformats.org/officeDocument/2006/relationships/image" Target="../media/image14.png"/></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xml"/><Relationship Id="rId4" Type="http://schemas.openxmlformats.org/officeDocument/2006/relationships/image" Target="../media/image6.png"/><Relationship Id="rId3" Type="http://schemas.openxmlformats.org/officeDocument/2006/relationships/hyperlink" Target="&#38468;&#20214;\&#38468;&#20214;7&#65306;&#26426;&#20851;&#31616;&#25253;&#31532;15&#26399;&#65288;&#39118;&#38505;&#25511;&#21046;&#37096;&#32463;&#39564;&#65289;.pdf" TargetMode="External"/><Relationship Id="rId2" Type="http://schemas.openxmlformats.org/officeDocument/2006/relationships/hyperlink" Target="&#38468;&#20214;\&#38468;&#20214;8&#65306;&#24635;&#37096;&#26426;&#20851;&#20316;&#39118;&#23384;&#22312;&#30340;&#20027;&#35201;&#38382;&#39064;.pdf" TargetMode="External"/><Relationship Id="rId1" Type="http://schemas.openxmlformats.org/officeDocument/2006/relationships/image" Target="../media/image14.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14.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image" Target="../media/image15.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hyperlink" Target="&#38468;&#20214;\&#38468;&#20214;1&#65306;&#20851;&#20110;&#20826;&#30340;&#24037;&#20316;&#12289;&#20826;&#30340;&#24314;&#35774;&#21644;&#20826;&#21153;&#24037;&#20316;.pdf" TargetMode="External"/><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pic>
        <p:nvPicPr>
          <p:cNvPr id="5122" name="图片 1"/>
          <p:cNvPicPr>
            <a:picLocks noChangeAspect="1"/>
          </p:cNvPicPr>
          <p:nvPr/>
        </p:nvPicPr>
        <p:blipFill>
          <a:blip r:embed="rId1"/>
          <a:stretch>
            <a:fillRect/>
          </a:stretch>
        </p:blipFill>
        <p:spPr>
          <a:xfrm>
            <a:off x="31750" y="0"/>
            <a:ext cx="12128500" cy="6629400"/>
          </a:xfrm>
          <a:prstGeom prst="rect">
            <a:avLst/>
          </a:prstGeom>
          <a:noFill/>
          <a:ln w="9525">
            <a:noFill/>
          </a:ln>
        </p:spPr>
      </p:pic>
      <p:pic>
        <p:nvPicPr>
          <p:cNvPr id="5123" name="图片 1"/>
          <p:cNvPicPr>
            <a:picLocks noChangeAspect="1"/>
          </p:cNvPicPr>
          <p:nvPr/>
        </p:nvPicPr>
        <p:blipFill>
          <a:blip r:embed="rId2"/>
          <a:stretch>
            <a:fillRect/>
          </a:stretch>
        </p:blipFill>
        <p:spPr>
          <a:xfrm>
            <a:off x="953" y="-114617"/>
            <a:ext cx="12188825" cy="6964362"/>
          </a:xfrm>
          <a:prstGeom prst="rect">
            <a:avLst/>
          </a:prstGeom>
          <a:noFill/>
          <a:ln w="9525">
            <a:noFill/>
          </a:ln>
        </p:spPr>
      </p:pic>
      <p:sp>
        <p:nvSpPr>
          <p:cNvPr id="5124" name="副标题 2"/>
          <p:cNvSpPr/>
          <p:nvPr/>
        </p:nvSpPr>
        <p:spPr>
          <a:xfrm>
            <a:off x="2138680" y="5293360"/>
            <a:ext cx="7734300" cy="384175"/>
          </a:xfrm>
          <a:prstGeom prst="rect">
            <a:avLst/>
          </a:prstGeom>
          <a:noFill/>
          <a:ln w="9525">
            <a:noFill/>
          </a:ln>
        </p:spPr>
        <p:txBody>
          <a:bodyPr anchor="t"/>
          <a:p>
            <a:pPr algn="ctr" eaLnBrk="0" hangingPunct="0">
              <a:spcBef>
                <a:spcPct val="20000"/>
              </a:spcBef>
            </a:pPr>
            <a:r>
              <a:rPr lang="zh-CN" altLang="en-US" sz="2400" dirty="0">
                <a:solidFill>
                  <a:schemeClr val="bg1"/>
                </a:solidFill>
                <a:latin typeface="微软雅黑" panose="020B0503020204020204" charset="-122"/>
                <a:ea typeface="微软雅黑" panose="020B0503020204020204" charset="-122"/>
                <a:sym typeface="微软雅黑" panose="020B0503020204020204" charset="-122"/>
              </a:rPr>
              <a:t>直属机关党委</a:t>
            </a:r>
            <a:endParaRPr lang="zh-CN" altLang="en-US" sz="2400"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5125" name="文本框 1"/>
          <p:cNvSpPr/>
          <p:nvPr/>
        </p:nvSpPr>
        <p:spPr>
          <a:xfrm>
            <a:off x="2001520" y="3148330"/>
            <a:ext cx="8201660" cy="829945"/>
          </a:xfrm>
          <a:prstGeom prst="rect">
            <a:avLst/>
          </a:prstGeom>
          <a:noFill/>
          <a:ln w="9525">
            <a:noFill/>
          </a:ln>
        </p:spPr>
        <p:txBody>
          <a:bodyPr wrap="square" anchor="t">
            <a:spAutoFit/>
          </a:bodyPr>
          <a:p>
            <a:pPr algn="ctr"/>
            <a:r>
              <a:rPr lang="zh-CN" altLang="en-US" sz="4800" b="1" dirty="0">
                <a:solidFill>
                  <a:schemeClr val="bg1"/>
                </a:solidFill>
                <a:latin typeface="微软雅黑" panose="020B0503020204020204" charset="-122"/>
                <a:ea typeface="微软雅黑" panose="020B0503020204020204" charset="-122"/>
                <a:sym typeface="微软雅黑" panose="020B0503020204020204" charset="-122"/>
              </a:rPr>
              <a:t>企业党建工作实践与思考</a:t>
            </a:r>
            <a:endParaRPr lang="zh-CN" altLang="en-US" sz="48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5126" name="文本框 5125"/>
          <p:cNvSpPr txBox="1"/>
          <p:nvPr/>
        </p:nvSpPr>
        <p:spPr>
          <a:xfrm>
            <a:off x="2910840" y="5785485"/>
            <a:ext cx="6045200" cy="398780"/>
          </a:xfrm>
          <a:prstGeom prst="rect">
            <a:avLst/>
          </a:prstGeom>
          <a:noFill/>
          <a:ln w="9525">
            <a:noFill/>
          </a:ln>
        </p:spPr>
        <p:txBody>
          <a:bodyPr wrap="square">
            <a:spAutoFit/>
          </a:bodyPr>
          <a:p>
            <a:pPr algn="ctr"/>
            <a:r>
              <a:rPr lang="zh-CN" altLang="en-US" sz="2000" dirty="0">
                <a:solidFill>
                  <a:schemeClr val="bg1"/>
                </a:solidFill>
                <a:latin typeface="微软雅黑" panose="020B0503020204020204" charset="-122"/>
                <a:ea typeface="微软雅黑" panose="020B0503020204020204" charset="-122"/>
              </a:rPr>
              <a:t>  201</a:t>
            </a:r>
            <a:r>
              <a:rPr lang="en-US" altLang="zh-CN" sz="2000" dirty="0">
                <a:solidFill>
                  <a:schemeClr val="bg1"/>
                </a:solidFill>
                <a:latin typeface="微软雅黑" panose="020B0503020204020204" charset="-122"/>
                <a:ea typeface="微软雅黑" panose="020B0503020204020204" charset="-122"/>
              </a:rPr>
              <a:t>9</a:t>
            </a:r>
            <a:r>
              <a:rPr lang="zh-CN" altLang="en-US" sz="2000" dirty="0">
                <a:solidFill>
                  <a:schemeClr val="bg1"/>
                </a:solidFill>
                <a:latin typeface="微软雅黑" panose="020B0503020204020204" charset="-122"/>
                <a:ea typeface="微软雅黑" panose="020B0503020204020204" charset="-122"/>
              </a:rPr>
              <a:t>年</a:t>
            </a:r>
            <a:r>
              <a:rPr lang="en-US" altLang="zh-CN" sz="2000" dirty="0">
                <a:solidFill>
                  <a:schemeClr val="bg1"/>
                </a:solidFill>
                <a:latin typeface="微软雅黑" panose="020B0503020204020204" charset="-122"/>
                <a:ea typeface="微软雅黑" panose="020B0503020204020204" charset="-122"/>
              </a:rPr>
              <a:t>8</a:t>
            </a:r>
            <a:r>
              <a:rPr lang="zh-CN" altLang="en-US" sz="2000" dirty="0">
                <a:solidFill>
                  <a:schemeClr val="bg1"/>
                </a:solidFill>
                <a:latin typeface="微软雅黑" panose="020B0503020204020204" charset="-122"/>
                <a:ea typeface="微软雅黑" panose="020B0503020204020204" charset="-122"/>
              </a:rPr>
              <a:t>月    武汉</a:t>
            </a:r>
            <a:endParaRPr lang="zh-CN" altLang="en-US" sz="2000" dirty="0">
              <a:solidFill>
                <a:schemeClr val="bg1"/>
              </a:solidFill>
              <a:latin typeface="微软雅黑" panose="020B0503020204020204" charset="-122"/>
              <a:ea typeface="微软雅黑" panose="020B0503020204020204" charset="-122"/>
            </a:endParaRPr>
          </a:p>
        </p:txBody>
      </p:sp>
    </p:spTree>
    <p:custDataLst>
      <p:tags r:id="rId3"/>
    </p:custDataLst>
  </p:cSld>
  <p:clrMapOvr>
    <a:masterClrMapping/>
  </p:clrMapOvr>
  <p:transition spd="slow" advTm="3000">
    <p:split orient="vert"/>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19458" name="图片 1"/>
          <p:cNvPicPr>
            <a:picLocks noChangeAspect="1"/>
          </p:cNvPicPr>
          <p:nvPr/>
        </p:nvPicPr>
        <p:blipFill>
          <a:blip r:embed="rId2"/>
          <a:stretch>
            <a:fillRect/>
          </a:stretch>
        </p:blipFill>
        <p:spPr>
          <a:xfrm>
            <a:off x="6350" y="3175"/>
            <a:ext cx="12152313" cy="1022350"/>
          </a:xfrm>
          <a:prstGeom prst="rect">
            <a:avLst/>
          </a:prstGeom>
          <a:noFill/>
          <a:ln w="9525">
            <a:noFill/>
          </a:ln>
        </p:spPr>
      </p:pic>
      <p:sp>
        <p:nvSpPr>
          <p:cNvPr id="19459" name="Rectangle 3"/>
          <p:cNvSpPr/>
          <p:nvPr/>
        </p:nvSpPr>
        <p:spPr>
          <a:xfrm>
            <a:off x="4276725" y="2555875"/>
            <a:ext cx="7554595" cy="3656965"/>
          </a:xfrm>
          <a:prstGeom prst="rect">
            <a:avLst/>
          </a:prstGeom>
          <a:solidFill>
            <a:srgbClr val="FFFFFF">
              <a:alpha val="14000"/>
            </a:srgbClr>
          </a:solidFill>
          <a:ln w="9525" cap="flat" cmpd="sng">
            <a:solidFill>
              <a:srgbClr val="C00000"/>
            </a:solidFill>
            <a:prstDash val="solid"/>
            <a:miter/>
            <a:headEnd type="none" w="med" len="med"/>
            <a:tailEnd type="none" w="med" len="med"/>
          </a:ln>
        </p:spPr>
        <p:txBody>
          <a:bodyPr/>
          <a:p>
            <a:pPr algn="just">
              <a:lnSpc>
                <a:spcPct val="150000"/>
              </a:lnSpc>
            </a:pPr>
            <a:r>
              <a:rPr lang="zh-CN" altLang="en-US" dirty="0">
                <a:solidFill>
                  <a:srgbClr val="D20000"/>
                </a:solidFill>
                <a:latin typeface="微软雅黑" panose="020B0503020204020204" charset="-122"/>
                <a:ea typeface="微软雅黑" panose="020B0503020204020204" charset="-122"/>
                <a:sym typeface="微软雅黑" panose="020B0503020204020204" charset="-122"/>
              </a:rPr>
              <a:t>【《中国共产党和国家机关基层组织工作条例》】</a:t>
            </a:r>
            <a:r>
              <a:rPr lang="zh-CN" altLang="en-US" dirty="0">
                <a:solidFill>
                  <a:schemeClr val="tx1"/>
                </a:solidFill>
                <a:latin typeface="微软雅黑" panose="020B0503020204020204" charset="-122"/>
                <a:ea typeface="微软雅黑" panose="020B0503020204020204" charset="-122"/>
                <a:sym typeface="微软雅黑" panose="020B0503020204020204" charset="-122"/>
              </a:rPr>
              <a:t>2010年6月修订实施，</a:t>
            </a:r>
            <a:r>
              <a:rPr lang="zh-CN" altLang="en-US" dirty="0">
                <a:latin typeface="微软雅黑" panose="020B0503020204020204" charset="-122"/>
                <a:ea typeface="微软雅黑" panose="020B0503020204020204" charset="-122"/>
                <a:sym typeface="Times New Roman" panose="02020603050405020304" pitchFamily="2" charset="0"/>
              </a:rPr>
              <a:t>首次以党内法规形式规定，机关党组织要紧密围绕本部门中心工作，把服务中心、建设队伍贯穿始终。</a:t>
            </a:r>
            <a:endParaRPr lang="zh-CN" altLang="en-US" dirty="0">
              <a:latin typeface="微软雅黑" panose="020B0503020204020204" charset="-122"/>
              <a:ea typeface="微软雅黑" panose="020B0503020204020204" charset="-122"/>
              <a:sym typeface="Times New Roman" panose="02020603050405020304" pitchFamily="2" charset="0"/>
            </a:endParaRPr>
          </a:p>
          <a:p>
            <a:pPr algn="just">
              <a:lnSpc>
                <a:spcPct val="150000"/>
              </a:lnSpc>
            </a:pPr>
            <a:r>
              <a:rPr lang="zh-CN" altLang="en-US" dirty="0">
                <a:solidFill>
                  <a:srgbClr val="D20000"/>
                </a:solidFill>
                <a:latin typeface="微软雅黑" panose="020B0503020204020204" charset="-122"/>
                <a:ea typeface="微软雅黑" panose="020B0503020204020204" charset="-122"/>
                <a:sym typeface="微软雅黑" panose="020B0503020204020204" charset="-122"/>
              </a:rPr>
              <a:t>【《关于加强和改进中央和国家机关党的建设的意见》】</a:t>
            </a:r>
            <a:r>
              <a:rPr lang="zh-CN" altLang="en-US" dirty="0">
                <a:solidFill>
                  <a:schemeClr val="tx1"/>
                </a:solidFill>
                <a:latin typeface="微软雅黑" panose="020B0503020204020204" charset="-122"/>
                <a:ea typeface="微软雅黑" panose="020B0503020204020204" charset="-122"/>
                <a:sym typeface="微软雅黑" panose="020B0503020204020204" charset="-122"/>
              </a:rPr>
              <a:t>2019年3月印发实施，</a:t>
            </a:r>
            <a:r>
              <a:rPr lang="zh-CN" altLang="en-US" dirty="0">
                <a:latin typeface="微软雅黑" panose="020B0503020204020204" charset="-122"/>
                <a:ea typeface="微软雅黑" panose="020B0503020204020204" charset="-122"/>
                <a:sym typeface="Times New Roman" panose="02020603050405020304" pitchFamily="2" charset="0"/>
              </a:rPr>
              <a:t>进一步明确机关党建工作定位，“围绕中心，建设队伍，服务群众”。</a:t>
            </a:r>
            <a:endParaRPr lang="zh-CN" altLang="en-US" dirty="0">
              <a:latin typeface="微软雅黑" panose="020B0503020204020204" charset="-122"/>
              <a:ea typeface="微软雅黑" panose="020B0503020204020204" charset="-122"/>
              <a:sym typeface="Times New Roman" panose="02020603050405020304" pitchFamily="2" charset="0"/>
            </a:endParaRPr>
          </a:p>
          <a:p>
            <a:pPr algn="just">
              <a:lnSpc>
                <a:spcPct val="150000"/>
              </a:lnSpc>
            </a:pPr>
            <a:r>
              <a:rPr lang="zh-CN" altLang="en-US" dirty="0">
                <a:solidFill>
                  <a:srgbClr val="D20000"/>
                </a:solidFill>
                <a:latin typeface="微软雅黑" panose="020B0503020204020204" charset="-122"/>
                <a:ea typeface="微软雅黑" panose="020B0503020204020204" charset="-122"/>
                <a:sym typeface="微软雅黑" panose="020B0503020204020204" charset="-122"/>
              </a:rPr>
              <a:t>【就企业来讲】</a:t>
            </a:r>
            <a:r>
              <a:rPr lang="zh-CN" altLang="en-US" dirty="0">
                <a:latin typeface="微软雅黑" panose="020B0503020204020204" charset="-122"/>
                <a:ea typeface="微软雅黑" panose="020B0503020204020204" charset="-122"/>
                <a:sym typeface="Times New Roman" panose="02020603050405020304" pitchFamily="2" charset="0"/>
              </a:rPr>
              <a:t>党建工作的定位是，</a:t>
            </a:r>
            <a:r>
              <a:rPr lang="en-US" altLang="zh-CN" dirty="0">
                <a:latin typeface="微软雅黑" panose="020B0503020204020204" charset="-122"/>
                <a:ea typeface="微软雅黑" panose="020B0503020204020204" charset="-122"/>
                <a:sym typeface="Times New Roman" panose="02020603050405020304" pitchFamily="2" charset="0"/>
              </a:rPr>
              <a:t>“</a:t>
            </a:r>
            <a:r>
              <a:rPr lang="zh-CN" altLang="en-US" dirty="0">
                <a:latin typeface="微软雅黑" panose="020B0503020204020204" charset="-122"/>
                <a:ea typeface="微软雅黑" panose="020B0503020204020204" charset="-122"/>
                <a:sym typeface="Times New Roman" panose="02020603050405020304" pitchFamily="2" charset="0"/>
              </a:rPr>
              <a:t>围绕中心，建设队伍，实现目标</a:t>
            </a:r>
            <a:r>
              <a:rPr lang="en-US" altLang="zh-CN" dirty="0">
                <a:latin typeface="微软雅黑" panose="020B0503020204020204" charset="-122"/>
                <a:ea typeface="微软雅黑" panose="020B0503020204020204" charset="-122"/>
                <a:sym typeface="Times New Roman" panose="02020603050405020304" pitchFamily="2" charset="0"/>
              </a:rPr>
              <a:t>”</a:t>
            </a:r>
            <a:r>
              <a:rPr lang="zh-CN" altLang="zh-CN" dirty="0">
                <a:latin typeface="微软雅黑" panose="020B0503020204020204" charset="-122"/>
                <a:ea typeface="微软雅黑" panose="020B0503020204020204" charset="-122"/>
                <a:sym typeface="Times New Roman" panose="02020603050405020304" pitchFamily="2" charset="0"/>
              </a:rPr>
              <a:t>。</a:t>
            </a:r>
            <a:endParaRPr lang="zh-CN" altLang="en-US" dirty="0">
              <a:latin typeface="微软雅黑" panose="020B0503020204020204" charset="-122"/>
              <a:ea typeface="微软雅黑" panose="020B0503020204020204" charset="-122"/>
              <a:sym typeface="Times New Roman" panose="02020603050405020304" pitchFamily="2" charset="0"/>
            </a:endParaRPr>
          </a:p>
          <a:p>
            <a:pPr algn="just">
              <a:lnSpc>
                <a:spcPct val="150000"/>
              </a:lnSpc>
            </a:pPr>
            <a:r>
              <a:rPr lang="zh-CN" altLang="en-US" dirty="0">
                <a:solidFill>
                  <a:srgbClr val="D20000"/>
                </a:solidFill>
                <a:latin typeface="微软雅黑" panose="020B0503020204020204" charset="-122"/>
                <a:ea typeface="微软雅黑" panose="020B0503020204020204" charset="-122"/>
                <a:sym typeface="微软雅黑" panose="020B0503020204020204" charset="-122"/>
              </a:rPr>
              <a:t>【就机关来讲】</a:t>
            </a:r>
            <a:r>
              <a:rPr lang="zh-CN" altLang="en-US" dirty="0">
                <a:solidFill>
                  <a:schemeClr val="tx1"/>
                </a:solidFill>
                <a:latin typeface="微软雅黑" panose="020B0503020204020204" charset="-122"/>
                <a:ea typeface="微软雅黑" panose="020B0503020204020204" charset="-122"/>
                <a:sym typeface="Times New Roman" panose="02020603050405020304" pitchFamily="2" charset="0"/>
              </a:rPr>
              <a:t>党建工作的定位是，</a:t>
            </a:r>
            <a:r>
              <a:rPr lang="en-US" altLang="zh-CN" dirty="0">
                <a:solidFill>
                  <a:schemeClr val="tx1"/>
                </a:solidFill>
                <a:latin typeface="微软雅黑" panose="020B0503020204020204" charset="-122"/>
                <a:ea typeface="微软雅黑" panose="020B0503020204020204" charset="-122"/>
                <a:sym typeface="Times New Roman" panose="02020603050405020304" pitchFamily="2" charset="0"/>
              </a:rPr>
              <a:t>“</a:t>
            </a:r>
            <a:r>
              <a:rPr lang="zh-CN" altLang="en-US" dirty="0">
                <a:solidFill>
                  <a:schemeClr val="tx1"/>
                </a:solidFill>
                <a:latin typeface="微软雅黑" panose="020B0503020204020204" charset="-122"/>
                <a:ea typeface="微软雅黑" panose="020B0503020204020204" charset="-122"/>
                <a:sym typeface="Times New Roman" panose="02020603050405020304" pitchFamily="2" charset="0"/>
              </a:rPr>
              <a:t>围绕中心，建设队伍，服务基层</a:t>
            </a:r>
            <a:r>
              <a:rPr lang="en-US" altLang="zh-CN" dirty="0">
                <a:solidFill>
                  <a:schemeClr val="tx1"/>
                </a:solidFill>
                <a:latin typeface="微软雅黑" panose="020B0503020204020204" charset="-122"/>
                <a:ea typeface="微软雅黑" panose="020B0503020204020204" charset="-122"/>
                <a:sym typeface="Times New Roman" panose="02020603050405020304" pitchFamily="2" charset="0"/>
              </a:rPr>
              <a:t>”</a:t>
            </a:r>
            <a:r>
              <a:rPr lang="zh-CN" altLang="en-US" dirty="0">
                <a:solidFill>
                  <a:schemeClr val="tx1"/>
                </a:solidFill>
                <a:latin typeface="微软雅黑" panose="020B0503020204020204" charset="-122"/>
                <a:ea typeface="微软雅黑" panose="020B0503020204020204" charset="-122"/>
                <a:sym typeface="Times New Roman" panose="02020603050405020304" pitchFamily="2" charset="0"/>
              </a:rPr>
              <a:t>。</a:t>
            </a:r>
            <a:endParaRPr lang="zh-CN" altLang="en-US" dirty="0">
              <a:solidFill>
                <a:schemeClr val="tx1"/>
              </a:solidFill>
              <a:latin typeface="微软雅黑" panose="020B0503020204020204" charset="-122"/>
              <a:ea typeface="微软雅黑" panose="020B0503020204020204" charset="-122"/>
              <a:sym typeface="Times New Roman" panose="02020603050405020304" pitchFamily="2" charset="0"/>
            </a:endParaRPr>
          </a:p>
          <a:p>
            <a:pPr algn="just">
              <a:lnSpc>
                <a:spcPct val="150000"/>
              </a:lnSpc>
            </a:pPr>
            <a:endParaRPr lang="zh-CN" altLang="en-US" dirty="0">
              <a:solidFill>
                <a:schemeClr val="tx1"/>
              </a:solidFill>
              <a:latin typeface="微软雅黑" panose="020B0503020204020204" charset="-122"/>
              <a:ea typeface="微软雅黑" panose="020B0503020204020204" charset="-122"/>
              <a:sym typeface="Times New Roman" panose="02020603050405020304" pitchFamily="2" charset="0"/>
            </a:endParaRPr>
          </a:p>
        </p:txBody>
      </p:sp>
      <p:pic>
        <p:nvPicPr>
          <p:cNvPr id="19460" name="图片 17"/>
          <p:cNvPicPr>
            <a:picLocks noChangeAspect="1"/>
          </p:cNvPicPr>
          <p:nvPr/>
        </p:nvPicPr>
        <p:blipFill>
          <a:blip r:embed="rId3"/>
          <a:stretch>
            <a:fillRect/>
          </a:stretch>
        </p:blipFill>
        <p:spPr>
          <a:xfrm>
            <a:off x="233363" y="1901825"/>
            <a:ext cx="4278312" cy="4552950"/>
          </a:xfrm>
          <a:prstGeom prst="rect">
            <a:avLst/>
          </a:prstGeom>
          <a:noFill/>
          <a:ln w="9525">
            <a:noFill/>
          </a:ln>
        </p:spPr>
      </p:pic>
      <p:grpSp>
        <p:nvGrpSpPr>
          <p:cNvPr id="19461" name="组合 19460"/>
          <p:cNvGrpSpPr/>
          <p:nvPr/>
        </p:nvGrpSpPr>
        <p:grpSpPr>
          <a:xfrm>
            <a:off x="4735195" y="1129983"/>
            <a:ext cx="5780088" cy="1425575"/>
            <a:chOff x="0" y="0"/>
            <a:chExt cx="3638188" cy="896814"/>
          </a:xfrm>
        </p:grpSpPr>
        <p:pic>
          <p:nvPicPr>
            <p:cNvPr id="19462" name="图片 10"/>
            <p:cNvPicPr>
              <a:picLocks noChangeAspect="1"/>
            </p:cNvPicPr>
            <p:nvPr/>
          </p:nvPicPr>
          <p:blipFill>
            <a:blip r:embed="rId4"/>
            <a:stretch>
              <a:fillRect/>
            </a:stretch>
          </p:blipFill>
          <p:spPr>
            <a:xfrm>
              <a:off x="0" y="0"/>
              <a:ext cx="3638188" cy="896814"/>
            </a:xfrm>
            <a:prstGeom prst="rect">
              <a:avLst/>
            </a:prstGeom>
            <a:noFill/>
            <a:ln w="9525">
              <a:noFill/>
            </a:ln>
          </p:spPr>
        </p:pic>
        <p:sp>
          <p:nvSpPr>
            <p:cNvPr id="19463" name="矩形 11"/>
            <p:cNvSpPr/>
            <p:nvPr/>
          </p:nvSpPr>
          <p:spPr>
            <a:xfrm>
              <a:off x="1320892" y="448407"/>
              <a:ext cx="1074370" cy="250868"/>
            </a:xfrm>
            <a:prstGeom prst="rect">
              <a:avLst/>
            </a:prstGeom>
            <a:noFill/>
            <a:ln w="9525">
              <a:noFill/>
            </a:ln>
          </p:spPr>
          <p:txBody>
            <a:bodyPr wrap="none">
              <a:spAutoFit/>
            </a:bodyPr>
            <a:p>
              <a:pPr algn="ctr"/>
              <a:r>
                <a:rPr lang="zh-CN" altLang="en-US" sz="2000" b="1" dirty="0">
                  <a:solidFill>
                    <a:schemeClr val="bg1"/>
                  </a:solidFill>
                  <a:ea typeface="微软雅黑" panose="020B0503020204020204" charset="-122"/>
                </a:rPr>
                <a:t>中央文件要求</a:t>
              </a:r>
              <a:endParaRPr lang="zh-CN" altLang="en-US" sz="2000" b="1" dirty="0">
                <a:solidFill>
                  <a:schemeClr val="bg1"/>
                </a:solidFill>
                <a:ea typeface="微软雅黑" panose="020B0503020204020204" charset="-122"/>
              </a:endParaRPr>
            </a:p>
          </p:txBody>
        </p:sp>
      </p:grpSp>
      <p:sp>
        <p:nvSpPr>
          <p:cNvPr id="19464" name="TextBox 4"/>
          <p:cNvSpPr/>
          <p:nvPr/>
        </p:nvSpPr>
        <p:spPr>
          <a:xfrm>
            <a:off x="1416050" y="280988"/>
            <a:ext cx="3738880" cy="521970"/>
          </a:xfrm>
          <a:prstGeom prst="rect">
            <a:avLst/>
          </a:prstGeom>
          <a:noFill/>
          <a:ln w="9525">
            <a:noFill/>
          </a:ln>
        </p:spPr>
        <p:txBody>
          <a:bodyPr vert="horz" wrap="none" anchor="t">
            <a:spAutoFit/>
          </a:bodyPr>
          <a:p>
            <a:pPr algn="l"/>
            <a:r>
              <a:rPr lang="zh-CN" altLang="en-US" sz="2800" b="1" dirty="0">
                <a:solidFill>
                  <a:schemeClr val="bg1"/>
                </a:solidFill>
                <a:latin typeface="微软雅黑" panose="020B0503020204020204" charset="-122"/>
                <a:ea typeface="微软雅黑" panose="020B0503020204020204" charset="-122"/>
                <a:sym typeface="微软雅黑" panose="020B0503020204020204" charset="-122"/>
              </a:rPr>
              <a:t>三、找准党建工作定位</a:t>
            </a:r>
            <a:endParaRPr lang="zh-CN" altLang="en-US" sz="28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19464"/>
                                        </p:tgtEl>
                                        <p:attrNameLst>
                                          <p:attrName>style.visibility</p:attrName>
                                        </p:attrNameLst>
                                      </p:cBhvr>
                                      <p:to>
                                        <p:strVal val="visible"/>
                                      </p:to>
                                    </p:set>
                                    <p:animEffect filter="wipe(left)">
                                      <p:cBhvr>
                                        <p:cTn id="7" dur="1000"/>
                                        <p:tgtEl>
                                          <p:spTgt spid="19464"/>
                                        </p:tgtEl>
                                      </p:cBhvr>
                                    </p:animEffect>
                                  </p:childTnLst>
                                </p:cTn>
                              </p:par>
                            </p:childTnLst>
                          </p:cTn>
                        </p:par>
                        <p:par>
                          <p:cTn id="8" fill="hold">
                            <p:stCondLst>
                              <p:cond delay="1500"/>
                            </p:stCondLst>
                            <p:childTnLst>
                              <p:par>
                                <p:cTn id="9" presetID="55" presetClass="entr" presetSubtype="0" fill="hold" nodeType="afterEffect">
                                  <p:stCondLst>
                                    <p:cond delay="0"/>
                                  </p:stCondLst>
                                  <p:childTnLst>
                                    <p:set>
                                      <p:cBhvr>
                                        <p:cTn id="10" dur="1" fill="hold">
                                          <p:stCondLst>
                                            <p:cond delay="0"/>
                                          </p:stCondLst>
                                        </p:cTn>
                                        <p:tgtEl>
                                          <p:spTgt spid="19461"/>
                                        </p:tgtEl>
                                        <p:attrNameLst>
                                          <p:attrName>style.visibility</p:attrName>
                                        </p:attrNameLst>
                                      </p:cBhvr>
                                      <p:to>
                                        <p:strVal val="visible"/>
                                      </p:to>
                                    </p:set>
                                    <p:anim calcmode="lin" valueType="num">
                                      <p:cBhvr>
                                        <p:cTn id="11" dur="1000" fill="hold"/>
                                        <p:tgtEl>
                                          <p:spTgt spid="19461"/>
                                        </p:tgtEl>
                                        <p:attrNameLst>
                                          <p:attrName>ppt_w</p:attrName>
                                        </p:attrNameLst>
                                      </p:cBhvr>
                                      <p:tavLst>
                                        <p:tav tm="0">
                                          <p:val>
                                            <p:strVal val="#ppt_w*0.70"/>
                                          </p:val>
                                        </p:tav>
                                        <p:tav tm="100000">
                                          <p:val>
                                            <p:strVal val="#ppt_w"/>
                                          </p:val>
                                        </p:tav>
                                      </p:tavLst>
                                    </p:anim>
                                    <p:anim calcmode="lin" valueType="num">
                                      <p:cBhvr>
                                        <p:cTn id="12" dur="1000" fill="hold"/>
                                        <p:tgtEl>
                                          <p:spTgt spid="19461"/>
                                        </p:tgtEl>
                                        <p:attrNameLst>
                                          <p:attrName>ppt_h</p:attrName>
                                        </p:attrNameLst>
                                      </p:cBhvr>
                                      <p:tavLst>
                                        <p:tav tm="0">
                                          <p:val>
                                            <p:strVal val="#ppt_h"/>
                                          </p:val>
                                        </p:tav>
                                        <p:tav tm="100000">
                                          <p:val>
                                            <p:strVal val="#ppt_h"/>
                                          </p:val>
                                        </p:tav>
                                      </p:tavLst>
                                    </p:anim>
                                    <p:animEffect filter="fade">
                                      <p:cBhvr>
                                        <p:cTn id="13" dur="1000"/>
                                        <p:tgtEl>
                                          <p:spTgt spid="19461"/>
                                        </p:tgtEl>
                                      </p:cBhvr>
                                    </p:animEffect>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19460"/>
                                        </p:tgtEl>
                                        <p:attrNameLst>
                                          <p:attrName>style.visibility</p:attrName>
                                        </p:attrNameLst>
                                      </p:cBhvr>
                                      <p:to>
                                        <p:strVal val="visible"/>
                                      </p:to>
                                    </p:set>
                                    <p:animEffect filter="fade">
                                      <p:cBhvr>
                                        <p:cTn id="17" dur="1000"/>
                                        <p:tgtEl>
                                          <p:spTgt spid="19460"/>
                                        </p:tgtEl>
                                      </p:cBhvr>
                                    </p:animEffect>
                                    <p:anim calcmode="lin" valueType="num">
                                      <p:cBhvr>
                                        <p:cTn id="18" dur="1000" fill="hold"/>
                                        <p:tgtEl>
                                          <p:spTgt spid="19460"/>
                                        </p:tgtEl>
                                        <p:attrNameLst>
                                          <p:attrName>ppt_x</p:attrName>
                                        </p:attrNameLst>
                                      </p:cBhvr>
                                      <p:tavLst>
                                        <p:tav tm="0">
                                          <p:val>
                                            <p:strVal val="#ppt_x"/>
                                          </p:val>
                                        </p:tav>
                                        <p:tav tm="100000">
                                          <p:val>
                                            <p:strVal val="#ppt_x"/>
                                          </p:val>
                                        </p:tav>
                                      </p:tavLst>
                                    </p:anim>
                                    <p:anim calcmode="lin" valueType="num">
                                      <p:cBhvr>
                                        <p:cTn id="19" dur="1000" fill="hold"/>
                                        <p:tgtEl>
                                          <p:spTgt spid="19460"/>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42" presetClass="entr" presetSubtype="0" fill="hold" grpId="0" nodeType="afterEffect">
                                  <p:stCondLst>
                                    <p:cond delay="0"/>
                                  </p:stCondLst>
                                  <p:childTnLst>
                                    <p:set>
                                      <p:cBhvr>
                                        <p:cTn id="22" dur="1" fill="hold">
                                          <p:stCondLst>
                                            <p:cond delay="0"/>
                                          </p:stCondLst>
                                        </p:cTn>
                                        <p:tgtEl>
                                          <p:spTgt spid="19459"/>
                                        </p:tgtEl>
                                        <p:attrNameLst>
                                          <p:attrName>style.visibility</p:attrName>
                                        </p:attrNameLst>
                                      </p:cBhvr>
                                      <p:to>
                                        <p:strVal val="visible"/>
                                      </p:to>
                                    </p:set>
                                    <p:animEffect filter="fade">
                                      <p:cBhvr>
                                        <p:cTn id="23" dur="1000"/>
                                        <p:tgtEl>
                                          <p:spTgt spid="19459"/>
                                        </p:tgtEl>
                                      </p:cBhvr>
                                    </p:animEffect>
                                    <p:anim calcmode="lin" valueType="num">
                                      <p:cBhvr>
                                        <p:cTn id="24" dur="1000" fill="hold"/>
                                        <p:tgtEl>
                                          <p:spTgt spid="19459"/>
                                        </p:tgtEl>
                                        <p:attrNameLst>
                                          <p:attrName>ppt_x</p:attrName>
                                        </p:attrNameLst>
                                      </p:cBhvr>
                                      <p:tavLst>
                                        <p:tav tm="0">
                                          <p:val>
                                            <p:strVal val="#ppt_x"/>
                                          </p:val>
                                        </p:tav>
                                        <p:tav tm="100000">
                                          <p:val>
                                            <p:strVal val="#ppt_x"/>
                                          </p:val>
                                        </p:tav>
                                      </p:tavLst>
                                    </p:anim>
                                    <p:anim calcmode="lin" valueType="num">
                                      <p:cBhvr>
                                        <p:cTn id="25" dur="1000" fill="hold"/>
                                        <p:tgtEl>
                                          <p:spTgt spid="194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ldLvl="0" animBg="1"/>
      <p:bldP spid="19464"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空心弧 10"/>
          <p:cNvSpPr>
            <a:spLocks noChangeArrowheads="1"/>
          </p:cNvSpPr>
          <p:nvPr/>
        </p:nvSpPr>
        <p:spPr bwMode="auto">
          <a:xfrm rot="16200000">
            <a:off x="1549999" y="2061449"/>
            <a:ext cx="2929467" cy="2933700"/>
          </a:xfrm>
          <a:custGeom>
            <a:avLst/>
            <a:gdLst>
              <a:gd name="G0" fmla="+- 9014 0 0"/>
              <a:gd name="G1" fmla="+- 9868328 0 0"/>
              <a:gd name="G2" fmla="+- 0 0 9868328"/>
              <a:gd name="T0" fmla="*/ 0 256 1"/>
              <a:gd name="T1" fmla="*/ 180 256 1"/>
              <a:gd name="G3" fmla="+- 9868328 T0 T1"/>
              <a:gd name="T2" fmla="*/ 0 256 1"/>
              <a:gd name="T3" fmla="*/ 90 256 1"/>
              <a:gd name="G4" fmla="+- 9868328 T2 T3"/>
              <a:gd name="G5" fmla="*/ G4 2 1"/>
              <a:gd name="T4" fmla="*/ 90 256 1"/>
              <a:gd name="T5" fmla="*/ 0 256 1"/>
              <a:gd name="G6" fmla="+- 9868328 T4 T5"/>
              <a:gd name="G7" fmla="*/ G6 2 1"/>
              <a:gd name="G8" fmla="abs 986832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014"/>
              <a:gd name="G18" fmla="*/ 9014 1 2"/>
              <a:gd name="G19" fmla="+- G18 5400 0"/>
              <a:gd name="G20" fmla="cos G19 9868328"/>
              <a:gd name="G21" fmla="sin G19 9868328"/>
              <a:gd name="G22" fmla="+- G20 10800 0"/>
              <a:gd name="G23" fmla="+- G21 10800 0"/>
              <a:gd name="G24" fmla="+- 10800 0 G20"/>
              <a:gd name="G25" fmla="+- 9014 10800 0"/>
              <a:gd name="G26" fmla="?: G9 G17 G25"/>
              <a:gd name="G27" fmla="?: G9 0 21600"/>
              <a:gd name="G28" fmla="cos 10800 9868328"/>
              <a:gd name="G29" fmla="sin 10800 9868328"/>
              <a:gd name="G30" fmla="sin 9014 9868328"/>
              <a:gd name="G31" fmla="+- G28 10800 0"/>
              <a:gd name="G32" fmla="+- G29 10800 0"/>
              <a:gd name="G33" fmla="+- G30 10800 0"/>
              <a:gd name="G34" fmla="?: G4 0 G31"/>
              <a:gd name="G35" fmla="?: 9868328 G34 0"/>
              <a:gd name="G36" fmla="?: G6 G35 G31"/>
              <a:gd name="G37" fmla="+- 21600 0 G36"/>
              <a:gd name="G38" fmla="?: G4 0 G33"/>
              <a:gd name="G39" fmla="?: 9868328 G38 G32"/>
              <a:gd name="G40" fmla="?: G6 G39 0"/>
              <a:gd name="G41" fmla="?: G4 G32 21600"/>
              <a:gd name="G42" fmla="?: G6 G41 G33"/>
              <a:gd name="T12" fmla="*/ 10800 w 21600"/>
              <a:gd name="T13" fmla="*/ 0 h 21600"/>
              <a:gd name="T14" fmla="*/ 2170 w 21600"/>
              <a:gd name="T15" fmla="*/ 15666 h 21600"/>
              <a:gd name="T16" fmla="*/ 10800 w 21600"/>
              <a:gd name="T17" fmla="*/ 1786 h 21600"/>
              <a:gd name="T18" fmla="*/ 19430 w 21600"/>
              <a:gd name="T19" fmla="*/ 15666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948" y="15227"/>
                </a:moveTo>
                <a:cubicBezTo>
                  <a:pt x="2186" y="13876"/>
                  <a:pt x="1786" y="12351"/>
                  <a:pt x="1786" y="10800"/>
                </a:cubicBezTo>
                <a:cubicBezTo>
                  <a:pt x="1786" y="5821"/>
                  <a:pt x="5821" y="1786"/>
                  <a:pt x="10800" y="1786"/>
                </a:cubicBezTo>
                <a:cubicBezTo>
                  <a:pt x="15778" y="1786"/>
                  <a:pt x="19814" y="5821"/>
                  <a:pt x="19814" y="10800"/>
                </a:cubicBezTo>
                <a:cubicBezTo>
                  <a:pt x="19813" y="12351"/>
                  <a:pt x="19413" y="13876"/>
                  <a:pt x="18651" y="15227"/>
                </a:cubicBezTo>
                <a:lnTo>
                  <a:pt x="20207" y="16105"/>
                </a:lnTo>
                <a:cubicBezTo>
                  <a:pt x="21120" y="14486"/>
                  <a:pt x="21600" y="12658"/>
                  <a:pt x="21600" y="10800"/>
                </a:cubicBezTo>
                <a:cubicBezTo>
                  <a:pt x="21600" y="4835"/>
                  <a:pt x="16764" y="0"/>
                  <a:pt x="10800" y="0"/>
                </a:cubicBezTo>
                <a:cubicBezTo>
                  <a:pt x="4835" y="0"/>
                  <a:pt x="0" y="4835"/>
                  <a:pt x="0" y="10800"/>
                </a:cubicBezTo>
                <a:cubicBezTo>
                  <a:pt x="0" y="12658"/>
                  <a:pt x="479" y="14486"/>
                  <a:pt x="1392" y="16105"/>
                </a:cubicBezTo>
                <a:close/>
              </a:path>
            </a:pathLst>
          </a:custGeom>
          <a:gradFill>
            <a:gsLst>
              <a:gs pos="0">
                <a:srgbClr val="E30000"/>
              </a:gs>
              <a:gs pos="100000">
                <a:srgbClr val="760303"/>
              </a:gs>
            </a:gsLst>
            <a:lin ang="8100000" scaled="0"/>
          </a:gradFill>
          <a:ln w="25400">
            <a:solidFill>
              <a:schemeClr val="bg1"/>
            </a:solidFill>
          </a:ln>
        </p:spPr>
        <p:txBody>
          <a:bodyPr anchor="ctr"/>
          <a:lstStyle/>
          <a:p>
            <a:pPr algn="ctr"/>
            <a:endParaRPr lang="zh-CN" altLang="zh-CN" sz="100">
              <a:solidFill>
                <a:schemeClr val="tx1">
                  <a:lumMod val="75000"/>
                  <a:lumOff val="25000"/>
                </a:schemeClr>
              </a:solidFill>
              <a:latin typeface="微软雅黑" panose="020B0503020204020204" charset="-122"/>
              <a:ea typeface="微软雅黑" panose="020B0503020204020204" charset="-122"/>
              <a:sym typeface="宋体" panose="02010600030101010101" pitchFamily="2" charset="-122"/>
            </a:endParaRPr>
          </a:p>
        </p:txBody>
      </p:sp>
      <p:sp>
        <p:nvSpPr>
          <p:cNvPr id="4" name="空心弧 11"/>
          <p:cNvSpPr>
            <a:spLocks noChangeArrowheads="1"/>
          </p:cNvSpPr>
          <p:nvPr/>
        </p:nvSpPr>
        <p:spPr bwMode="auto">
          <a:xfrm rot="16426183">
            <a:off x="1784951" y="2298517"/>
            <a:ext cx="2429933" cy="2434167"/>
          </a:xfrm>
          <a:custGeom>
            <a:avLst/>
            <a:gdLst>
              <a:gd name="G0" fmla="+- 8722 0 0"/>
              <a:gd name="G1" fmla="+- 13154032 0 0"/>
              <a:gd name="G2" fmla="+- 0 0 13154032"/>
              <a:gd name="T0" fmla="*/ 0 256 1"/>
              <a:gd name="T1" fmla="*/ 180 256 1"/>
              <a:gd name="G3" fmla="+- 13154032 T0 T1"/>
              <a:gd name="T2" fmla="*/ 0 256 1"/>
              <a:gd name="T3" fmla="*/ 90 256 1"/>
              <a:gd name="G4" fmla="+- 13154032 T2 T3"/>
              <a:gd name="G5" fmla="*/ G4 2 1"/>
              <a:gd name="T4" fmla="*/ 90 256 1"/>
              <a:gd name="T5" fmla="*/ 0 256 1"/>
              <a:gd name="G6" fmla="+- 13154032 T4 T5"/>
              <a:gd name="G7" fmla="*/ G6 2 1"/>
              <a:gd name="G8" fmla="abs 13154032"/>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8722"/>
              <a:gd name="G18" fmla="*/ 8722 1 2"/>
              <a:gd name="G19" fmla="+- G18 5400 0"/>
              <a:gd name="G20" fmla="cos G19 13154032"/>
              <a:gd name="G21" fmla="sin G19 13154032"/>
              <a:gd name="G22" fmla="+- G20 10800 0"/>
              <a:gd name="G23" fmla="+- G21 10800 0"/>
              <a:gd name="G24" fmla="+- 10800 0 G20"/>
              <a:gd name="G25" fmla="+- 8722 10800 0"/>
              <a:gd name="G26" fmla="?: G9 G17 G25"/>
              <a:gd name="G27" fmla="?: G9 0 21600"/>
              <a:gd name="G28" fmla="cos 10800 13154032"/>
              <a:gd name="G29" fmla="sin 10800 13154032"/>
              <a:gd name="G30" fmla="sin 8722 13154032"/>
              <a:gd name="G31" fmla="+- G28 10800 0"/>
              <a:gd name="G32" fmla="+- G29 10800 0"/>
              <a:gd name="G33" fmla="+- G30 10800 0"/>
              <a:gd name="G34" fmla="?: G4 0 G31"/>
              <a:gd name="G35" fmla="?: 13154032 G34 0"/>
              <a:gd name="G36" fmla="?: G6 G35 G31"/>
              <a:gd name="G37" fmla="+- 21600 0 G36"/>
              <a:gd name="G38" fmla="?: G4 0 G33"/>
              <a:gd name="G39" fmla="?: 13154032 G38 G32"/>
              <a:gd name="G40" fmla="?: G6 G39 0"/>
              <a:gd name="G41" fmla="?: G4 G32 21600"/>
              <a:gd name="G42" fmla="?: G6 G41 G33"/>
              <a:gd name="T12" fmla="*/ 10800 w 21600"/>
              <a:gd name="T13" fmla="*/ 0 h 21600"/>
              <a:gd name="T14" fmla="*/ 1670 w 21600"/>
              <a:gd name="T15" fmla="*/ 7347 h 21600"/>
              <a:gd name="T16" fmla="*/ 10800 w 21600"/>
              <a:gd name="T17" fmla="*/ 2078 h 21600"/>
              <a:gd name="T18" fmla="*/ 19930 w 21600"/>
              <a:gd name="T19" fmla="*/ 7347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2641" y="7714"/>
                </a:moveTo>
                <a:cubicBezTo>
                  <a:pt x="3924" y="4322"/>
                  <a:pt x="7173" y="2078"/>
                  <a:pt x="10799" y="2078"/>
                </a:cubicBezTo>
                <a:cubicBezTo>
                  <a:pt x="14426" y="2078"/>
                  <a:pt x="17675" y="4322"/>
                  <a:pt x="18958" y="7714"/>
                </a:cubicBezTo>
                <a:lnTo>
                  <a:pt x="20901" y="6979"/>
                </a:lnTo>
                <a:cubicBezTo>
                  <a:pt x="19313" y="2779"/>
                  <a:pt x="15290" y="0"/>
                  <a:pt x="10800" y="0"/>
                </a:cubicBezTo>
                <a:cubicBezTo>
                  <a:pt x="6309" y="0"/>
                  <a:pt x="2286" y="2779"/>
                  <a:pt x="698" y="6979"/>
                </a:cubicBezTo>
                <a:close/>
              </a:path>
            </a:pathLst>
          </a:custGeom>
          <a:gradFill>
            <a:gsLst>
              <a:gs pos="0">
                <a:srgbClr val="E30000"/>
              </a:gs>
              <a:gs pos="100000">
                <a:srgbClr val="760303"/>
              </a:gs>
            </a:gsLst>
            <a:lin ang="8100000" scaled="0"/>
          </a:gradFill>
          <a:ln w="25400">
            <a:solidFill>
              <a:schemeClr val="bg1"/>
            </a:solidFill>
          </a:ln>
        </p:spPr>
        <p:txBody>
          <a:bodyPr anchor="ctr"/>
          <a:lstStyle/>
          <a:p>
            <a:pPr algn="ctr"/>
            <a:endParaRPr lang="zh-CN" altLang="zh-CN" sz="100">
              <a:solidFill>
                <a:schemeClr val="tx1">
                  <a:lumMod val="75000"/>
                  <a:lumOff val="25000"/>
                </a:schemeClr>
              </a:solidFill>
              <a:latin typeface="微软雅黑" panose="020B0503020204020204" charset="-122"/>
              <a:ea typeface="微软雅黑" panose="020B0503020204020204" charset="-122"/>
              <a:sym typeface="宋体" panose="02010600030101010101" pitchFamily="2" charset="-122"/>
            </a:endParaRPr>
          </a:p>
        </p:txBody>
      </p:sp>
      <p:sp>
        <p:nvSpPr>
          <p:cNvPr id="6" name="空心弧 12"/>
          <p:cNvSpPr>
            <a:spLocks noChangeArrowheads="1"/>
          </p:cNvSpPr>
          <p:nvPr/>
        </p:nvSpPr>
        <p:spPr bwMode="auto">
          <a:xfrm rot="16200000">
            <a:off x="1281180" y="1822265"/>
            <a:ext cx="3414184" cy="3414184"/>
          </a:xfrm>
          <a:custGeom>
            <a:avLst/>
            <a:gdLst>
              <a:gd name="G0" fmla="+- 9049 0 0"/>
              <a:gd name="G1" fmla="+- 7945690 0 0"/>
              <a:gd name="G2" fmla="+- 0 0 7945690"/>
              <a:gd name="T0" fmla="*/ 0 256 1"/>
              <a:gd name="T1" fmla="*/ 180 256 1"/>
              <a:gd name="G3" fmla="+- 7945690 T0 T1"/>
              <a:gd name="T2" fmla="*/ 0 256 1"/>
              <a:gd name="T3" fmla="*/ 90 256 1"/>
              <a:gd name="G4" fmla="+- 7945690 T2 T3"/>
              <a:gd name="G5" fmla="*/ G4 2 1"/>
              <a:gd name="T4" fmla="*/ 90 256 1"/>
              <a:gd name="T5" fmla="*/ 0 256 1"/>
              <a:gd name="G6" fmla="+- 7945690 T4 T5"/>
              <a:gd name="G7" fmla="*/ G6 2 1"/>
              <a:gd name="G8" fmla="abs 794569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9049"/>
              <a:gd name="G18" fmla="*/ 9049 1 2"/>
              <a:gd name="G19" fmla="+- G18 5400 0"/>
              <a:gd name="G20" fmla="cos G19 7945690"/>
              <a:gd name="G21" fmla="sin G19 7945690"/>
              <a:gd name="G22" fmla="+- G20 10800 0"/>
              <a:gd name="G23" fmla="+- G21 10800 0"/>
              <a:gd name="G24" fmla="+- 10800 0 G20"/>
              <a:gd name="G25" fmla="+- 9049 10800 0"/>
              <a:gd name="G26" fmla="?: G9 G17 G25"/>
              <a:gd name="G27" fmla="?: G9 0 21600"/>
              <a:gd name="G28" fmla="cos 10800 7945690"/>
              <a:gd name="G29" fmla="sin 10800 7945690"/>
              <a:gd name="G30" fmla="sin 9049 7945690"/>
              <a:gd name="G31" fmla="+- G28 10800 0"/>
              <a:gd name="G32" fmla="+- G29 10800 0"/>
              <a:gd name="G33" fmla="+- G30 10800 0"/>
              <a:gd name="G34" fmla="?: G4 0 G31"/>
              <a:gd name="G35" fmla="?: 7945690 G34 0"/>
              <a:gd name="G36" fmla="?: G6 G35 G31"/>
              <a:gd name="G37" fmla="+- 21600 0 G36"/>
              <a:gd name="G38" fmla="?: G4 0 G33"/>
              <a:gd name="G39" fmla="?: 7945690 G38 G32"/>
              <a:gd name="G40" fmla="?: G6 G39 0"/>
              <a:gd name="G41" fmla="?: G4 G32 21600"/>
              <a:gd name="G42" fmla="?: G6 G41 G33"/>
              <a:gd name="T12" fmla="*/ 10800 w 21600"/>
              <a:gd name="T13" fmla="*/ 0 h 21600"/>
              <a:gd name="T14" fmla="*/ 5652 w 21600"/>
              <a:gd name="T15" fmla="*/ 19285 h 21600"/>
              <a:gd name="T16" fmla="*/ 10800 w 21600"/>
              <a:gd name="T17" fmla="*/ 1751 h 21600"/>
              <a:gd name="T18" fmla="*/ 15948 w 21600"/>
              <a:gd name="T19" fmla="*/ 1928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106" y="18536"/>
                </a:moveTo>
                <a:cubicBezTo>
                  <a:pt x="3402" y="16896"/>
                  <a:pt x="1751" y="13962"/>
                  <a:pt x="1751" y="10800"/>
                </a:cubicBezTo>
                <a:cubicBezTo>
                  <a:pt x="1751" y="5802"/>
                  <a:pt x="5802" y="1751"/>
                  <a:pt x="10800" y="1751"/>
                </a:cubicBezTo>
                <a:cubicBezTo>
                  <a:pt x="15797" y="1751"/>
                  <a:pt x="19849" y="5802"/>
                  <a:pt x="19849" y="10800"/>
                </a:cubicBezTo>
                <a:cubicBezTo>
                  <a:pt x="19848" y="13962"/>
                  <a:pt x="18197" y="16896"/>
                  <a:pt x="15493" y="18536"/>
                </a:cubicBezTo>
                <a:lnTo>
                  <a:pt x="16401" y="20033"/>
                </a:lnTo>
                <a:cubicBezTo>
                  <a:pt x="19628" y="18075"/>
                  <a:pt x="21600" y="14574"/>
                  <a:pt x="21600" y="10800"/>
                </a:cubicBezTo>
                <a:cubicBezTo>
                  <a:pt x="21600" y="4835"/>
                  <a:pt x="16764" y="0"/>
                  <a:pt x="10800" y="0"/>
                </a:cubicBezTo>
                <a:cubicBezTo>
                  <a:pt x="4835" y="0"/>
                  <a:pt x="0" y="4835"/>
                  <a:pt x="0" y="10800"/>
                </a:cubicBezTo>
                <a:cubicBezTo>
                  <a:pt x="0" y="14574"/>
                  <a:pt x="1971" y="18075"/>
                  <a:pt x="5198" y="20033"/>
                </a:cubicBezTo>
                <a:close/>
              </a:path>
            </a:pathLst>
          </a:custGeom>
          <a:gradFill>
            <a:gsLst>
              <a:gs pos="0">
                <a:srgbClr val="E30000"/>
              </a:gs>
              <a:gs pos="100000">
                <a:srgbClr val="760303"/>
              </a:gs>
            </a:gsLst>
            <a:lin ang="8100000" scaled="0"/>
          </a:gradFill>
          <a:ln w="25400">
            <a:solidFill>
              <a:schemeClr val="bg1"/>
            </a:solidFill>
          </a:ln>
        </p:spPr>
        <p:txBody>
          <a:bodyPr anchor="ctr"/>
          <a:lstStyle/>
          <a:p>
            <a:pPr algn="ctr"/>
            <a:endParaRPr lang="zh-CN" altLang="zh-CN" sz="100">
              <a:solidFill>
                <a:schemeClr val="tx1">
                  <a:lumMod val="75000"/>
                  <a:lumOff val="25000"/>
                </a:schemeClr>
              </a:solidFill>
              <a:latin typeface="微软雅黑" panose="020B0503020204020204" charset="-122"/>
              <a:ea typeface="微软雅黑" panose="020B0503020204020204" charset="-122"/>
              <a:sym typeface="宋体" panose="02010600030101010101" pitchFamily="2" charset="-122"/>
            </a:endParaRPr>
          </a:p>
        </p:txBody>
      </p:sp>
      <p:sp>
        <p:nvSpPr>
          <p:cNvPr id="7" name="矩形 13"/>
          <p:cNvSpPr>
            <a:spLocks noChangeArrowheads="1"/>
          </p:cNvSpPr>
          <p:nvPr/>
        </p:nvSpPr>
        <p:spPr bwMode="auto">
          <a:xfrm>
            <a:off x="2104567" y="3282767"/>
            <a:ext cx="2694516"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围绕中心</a:t>
            </a:r>
            <a:endParaRPr lang="zh-CN" altLang="en-US" sz="320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p:txBody>
      </p:sp>
      <p:grpSp>
        <p:nvGrpSpPr>
          <p:cNvPr id="8" name="组合 14"/>
          <p:cNvGrpSpPr/>
          <p:nvPr/>
        </p:nvGrpSpPr>
        <p:grpSpPr bwMode="auto">
          <a:xfrm>
            <a:off x="5285105" y="2328130"/>
            <a:ext cx="5421630" cy="3280370"/>
            <a:chOff x="0" y="72172"/>
            <a:chExt cx="3811400" cy="1551241"/>
          </a:xfrm>
        </p:grpSpPr>
        <p:sp>
          <p:nvSpPr>
            <p:cNvPr id="10" name="矩形 15"/>
            <p:cNvSpPr>
              <a:spLocks noChangeArrowheads="1"/>
            </p:cNvSpPr>
            <p:nvPr/>
          </p:nvSpPr>
          <p:spPr bwMode="auto">
            <a:xfrm>
              <a:off x="95245" y="72172"/>
              <a:ext cx="358757" cy="229911"/>
            </a:xfrm>
            <a:prstGeom prst="rect">
              <a:avLst/>
            </a:prstGeom>
            <a:gradFill>
              <a:gsLst>
                <a:gs pos="0">
                  <a:srgbClr val="E30000"/>
                </a:gs>
                <a:gs pos="100000">
                  <a:srgbClr val="760303"/>
                </a:gs>
              </a:gsLst>
              <a:lin ang="8100000" scaled="0"/>
            </a:gradFill>
            <a:ln>
              <a:noFill/>
            </a:ln>
            <a:extLst>
              <a:ext uri="{91240B29-F687-4F45-9708-019B960494DF}">
                <a14:hiddenLine xmlns:a14="http://schemas.microsoft.com/office/drawing/2010/main" w="25400">
                  <a:solidFill>
                    <a:srgbClr val="395E8A"/>
                  </a:solidFill>
                  <a:bevel/>
                </a14:hiddenLine>
              </a:ext>
            </a:extLst>
          </p:spPr>
          <p:txBody>
            <a:bodyPr anchor="ctr"/>
            <a:lstStyle/>
            <a:p>
              <a:pPr algn="ctr"/>
              <a:endParaRPr lang="zh-CN" altLang="zh-CN" sz="1865">
                <a:solidFill>
                  <a:schemeClr val="tx1">
                    <a:lumMod val="75000"/>
                    <a:lumOff val="25000"/>
                  </a:schemeClr>
                </a:solidFill>
                <a:latin typeface="微软雅黑" panose="020B0503020204020204" charset="-122"/>
                <a:ea typeface="微软雅黑" panose="020B0503020204020204" charset="-122"/>
                <a:sym typeface="宋体" panose="02010600030101010101" pitchFamily="2" charset="-122"/>
              </a:endParaRPr>
            </a:p>
          </p:txBody>
        </p:sp>
        <p:sp>
          <p:nvSpPr>
            <p:cNvPr id="13" name="TextBox 16"/>
            <p:cNvSpPr>
              <a:spLocks noChangeArrowheads="1"/>
            </p:cNvSpPr>
            <p:nvPr/>
          </p:nvSpPr>
          <p:spPr bwMode="auto">
            <a:xfrm>
              <a:off x="0" y="343308"/>
              <a:ext cx="3811400" cy="128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70000"/>
                </a:lnSpc>
              </a:pPr>
              <a:r>
                <a:rPr lang="zh-CN" altLang="en-US" sz="2000" dirty="0">
                  <a:solidFill>
                    <a:schemeClr val="tx1">
                      <a:lumMod val="75000"/>
                      <a:lumOff val="25000"/>
                    </a:schemeClr>
                  </a:solidFill>
                  <a:latin typeface="微软雅黑" panose="020B0503020204020204" charset="-122"/>
                  <a:ea typeface="微软雅黑" panose="020B0503020204020204" charset="-122"/>
                  <a:sym typeface="宋体" panose="02010600030101010101" pitchFamily="2" charset="-122"/>
                </a:rPr>
                <a:t>对于国家来讲，经济建设是中心；对于企业来讲，生产经营是中心；对于公司总部机关来讲，经营管理是中心。党建工作必须围绕中心，忘记这个中心就本末倒置，离开这个中心就没有价值，就失去了生命力。</a:t>
              </a:r>
              <a:endParaRPr lang="zh-CN" altLang="en-US" sz="2000" dirty="0">
                <a:solidFill>
                  <a:schemeClr val="tx1">
                    <a:lumMod val="75000"/>
                    <a:lumOff val="25000"/>
                  </a:schemeClr>
                </a:solidFill>
                <a:latin typeface="微软雅黑" panose="020B0503020204020204" charset="-122"/>
                <a:ea typeface="微软雅黑" panose="020B0503020204020204" charset="-122"/>
                <a:sym typeface="宋体" panose="02010600030101010101" pitchFamily="2" charset="-122"/>
              </a:endParaRPr>
            </a:p>
          </p:txBody>
        </p:sp>
        <p:sp>
          <p:nvSpPr>
            <p:cNvPr id="14" name="矩形 17"/>
            <p:cNvSpPr>
              <a:spLocks noChangeArrowheads="1"/>
            </p:cNvSpPr>
            <p:nvPr/>
          </p:nvSpPr>
          <p:spPr bwMode="auto">
            <a:xfrm>
              <a:off x="531668" y="72172"/>
              <a:ext cx="2054353" cy="246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rPr>
                <a:t>中心是什么？</a:t>
              </a:r>
              <a:endParaRPr lang="zh-CN" altLang="en-US" sz="28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p:txBody>
        </p:sp>
      </p:grpSp>
      <p:pic>
        <p:nvPicPr>
          <p:cNvPr id="19458" name="图片 1"/>
          <p:cNvPicPr>
            <a:picLocks noChangeAspect="1"/>
          </p:cNvPicPr>
          <p:nvPr/>
        </p:nvPicPr>
        <p:blipFill>
          <a:blip r:embed="rId1"/>
          <a:stretch>
            <a:fillRect/>
          </a:stretch>
        </p:blipFill>
        <p:spPr>
          <a:xfrm>
            <a:off x="6350" y="3175"/>
            <a:ext cx="12152313" cy="1022350"/>
          </a:xfrm>
          <a:prstGeom prst="rect">
            <a:avLst/>
          </a:prstGeom>
          <a:noFill/>
          <a:ln w="9525">
            <a:noFill/>
          </a:ln>
        </p:spPr>
      </p:pic>
      <p:sp>
        <p:nvSpPr>
          <p:cNvPr id="19464" name="TextBox 4"/>
          <p:cNvSpPr/>
          <p:nvPr/>
        </p:nvSpPr>
        <p:spPr>
          <a:xfrm>
            <a:off x="1416050" y="280988"/>
            <a:ext cx="3738880" cy="521970"/>
          </a:xfrm>
          <a:prstGeom prst="rect">
            <a:avLst/>
          </a:prstGeom>
          <a:noFill/>
          <a:ln w="9525">
            <a:noFill/>
          </a:ln>
        </p:spPr>
        <p:txBody>
          <a:bodyPr vert="horz" wrap="none" anchor="t">
            <a:spAutoFit/>
          </a:bodyPr>
          <a:p>
            <a:pPr algn="l"/>
            <a:r>
              <a:rPr lang="zh-CN" altLang="en-US" sz="2800" b="1" dirty="0">
                <a:solidFill>
                  <a:schemeClr val="bg1"/>
                </a:solidFill>
                <a:latin typeface="微软雅黑" panose="020B0503020204020204" charset="-122"/>
                <a:ea typeface="微软雅黑" panose="020B0503020204020204" charset="-122"/>
                <a:sym typeface="微软雅黑" panose="020B0503020204020204" charset="-122"/>
              </a:rPr>
              <a:t>三、找准党建工作定位</a:t>
            </a:r>
            <a:endParaRPr lang="zh-CN" altLang="en-US" sz="2800" b="1" dirty="0">
              <a:solidFill>
                <a:schemeClr val="bg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9"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000"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000"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Effect transition="in" filter="fade">
                                      <p:cBhvr>
                                        <p:cTn id="15" dur="1000"/>
                                        <p:tgtEl>
                                          <p:spTgt spid="3"/>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000"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Effect transition="in" filter="fade">
                                      <p:cBhvr>
                                        <p:cTn id="21" dur="1000"/>
                                        <p:tgtEl>
                                          <p:spTgt spid="6"/>
                                        </p:tgtEl>
                                      </p:cBhvr>
                                    </p:animEffect>
                                  </p:childTnLst>
                                </p:cTn>
                              </p:par>
                            </p:childTnLst>
                          </p:cTn>
                        </p:par>
                        <p:par>
                          <p:cTn id="22" fill="hold">
                            <p:stCondLst>
                              <p:cond delay="3000"/>
                            </p:stCondLst>
                            <p:childTnLst>
                              <p:par>
                                <p:cTn id="23" presetID="9" presetClass="entr" presetSubtype="0" fill="hold" grpId="0" nodeType="afterEffect">
                                  <p:stCondLst>
                                    <p:cond delay="0"/>
                                  </p:stCondLst>
                                  <p:childTnLst>
                                    <p:set>
                                      <p:cBhvr>
                                        <p:cTn id="24" dur="1000" fill="hold">
                                          <p:stCondLst>
                                            <p:cond delay="0"/>
                                          </p:stCondLst>
                                        </p:cTn>
                                        <p:tgtEl>
                                          <p:spTgt spid="7"/>
                                        </p:tgtEl>
                                        <p:attrNameLst>
                                          <p:attrName>style.visibility</p:attrName>
                                        </p:attrNameLst>
                                      </p:cBhvr>
                                      <p:to>
                                        <p:strVal val="visible"/>
                                      </p:to>
                                    </p:set>
                                    <p:animEffect>
                                      <p:cBhvr>
                                        <p:cTn id="25" dur="1000"/>
                                        <p:tgtEl>
                                          <p:spTgt spid="7"/>
                                        </p:tgtEl>
                                      </p:cBhvr>
                                    </p:animEffect>
                                  </p:childTnLst>
                                </p:cTn>
                              </p:par>
                            </p:childTnLst>
                          </p:cTn>
                        </p:par>
                        <p:par>
                          <p:cTn id="26" fill="hold">
                            <p:stCondLst>
                              <p:cond delay="4000"/>
                            </p:stCondLst>
                            <p:childTnLst>
                              <p:par>
                                <p:cTn id="27" presetID="42" presetClass="entr" presetSubtype="0" fill="hold" nodeType="afterEffect">
                                  <p:stCondLst>
                                    <p:cond delay="0"/>
                                  </p:stCondLst>
                                  <p:childTnLst>
                                    <p:set>
                                      <p:cBhvr>
                                        <p:cTn id="28" dur="2000" fill="hold">
                                          <p:stCondLst>
                                            <p:cond delay="0"/>
                                          </p:stCondLst>
                                        </p:cTn>
                                        <p:tgtEl>
                                          <p:spTgt spid="8"/>
                                        </p:tgtEl>
                                        <p:attrNameLst>
                                          <p:attrName>style.visibility</p:attrName>
                                        </p:attrNameLst>
                                      </p:cBhvr>
                                      <p:to>
                                        <p:strVal val="visible"/>
                                      </p:to>
                                    </p:set>
                                    <p:animEffect>
                                      <p:cBhvr>
                                        <p:cTn id="29" dur="2000"/>
                                        <p:tgtEl>
                                          <p:spTgt spid="8"/>
                                        </p:tgtEl>
                                      </p:cBhvr>
                                    </p:animEffect>
                                    <p:anim calcmode="lin" valueType="num">
                                      <p:cBhvr>
                                        <p:cTn id="30" dur="2000" fill="hold"/>
                                        <p:tgtEl>
                                          <p:spTgt spid="8"/>
                                        </p:tgtEl>
                                        <p:attrNameLst>
                                          <p:attrName>ppt_x</p:attrName>
                                        </p:attrNameLst>
                                      </p:cBhvr>
                                      <p:tavLst>
                                        <p:tav tm="0">
                                          <p:val>
                                            <p:strVal val="#ppt_x"/>
                                          </p:val>
                                        </p:tav>
                                        <p:tav tm="100000">
                                          <p:val>
                                            <p:strVal val="#ppt_x"/>
                                          </p:val>
                                        </p:tav>
                                      </p:tavLst>
                                    </p:anim>
                                    <p:anim calcmode="lin" valueType="num">
                                      <p:cBhvr>
                                        <p:cTn id="31" dur="2000" fill="hold"/>
                                        <p:tgtEl>
                                          <p:spTgt spid="8"/>
                                        </p:tgtEl>
                                        <p:attrNameLst>
                                          <p:attrName>ppt_y</p:attrName>
                                        </p:attrNameLst>
                                      </p:cBhvr>
                                      <p:tavLst>
                                        <p:tav tm="0">
                                          <p:val>
                                            <p:strVal val="#ppt_y+.1"/>
                                          </p:val>
                                        </p:tav>
                                        <p:tav tm="100000">
                                          <p:val>
                                            <p:strVal val="#ppt_y"/>
                                          </p:val>
                                        </p:tav>
                                      </p:tavLst>
                                    </p:anim>
                                  </p:childTnLst>
                                </p:cTn>
                              </p:par>
                            </p:childTnLst>
                          </p:cTn>
                        </p:par>
                        <p:par>
                          <p:cTn id="32" fill="hold">
                            <p:stCondLst>
                              <p:cond delay="6000"/>
                            </p:stCondLst>
                            <p:childTnLst>
                              <p:par>
                                <p:cTn id="33" presetID="22" presetClass="entr" presetSubtype="8" fill="hold" grpId="0" nodeType="afterEffect">
                                  <p:stCondLst>
                                    <p:cond delay="500"/>
                                  </p:stCondLst>
                                  <p:childTnLst>
                                    <p:set>
                                      <p:cBhvr>
                                        <p:cTn id="34" dur="1" fill="hold">
                                          <p:stCondLst>
                                            <p:cond delay="0"/>
                                          </p:stCondLst>
                                        </p:cTn>
                                        <p:tgtEl>
                                          <p:spTgt spid="19464"/>
                                        </p:tgtEl>
                                        <p:attrNameLst>
                                          <p:attrName>style.visibility</p:attrName>
                                        </p:attrNameLst>
                                      </p:cBhvr>
                                      <p:to>
                                        <p:strVal val="visible"/>
                                      </p:to>
                                    </p:set>
                                    <p:animEffect filter="wipe(left)">
                                      <p:cBhvr>
                                        <p:cTn id="35" dur="1000"/>
                                        <p:tgtEl>
                                          <p:spTgt spid="194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6" grpId="0" bldLvl="0" animBg="1"/>
      <p:bldP spid="7" grpId="0" bldLvl="0" autoUpdateAnimBg="0"/>
      <p:bldP spid="19464" grpId="0" bldLvl="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 name="TextBox 24"/>
          <p:cNvSpPr txBox="1"/>
          <p:nvPr/>
        </p:nvSpPr>
        <p:spPr>
          <a:xfrm>
            <a:off x="5866130" y="2110740"/>
            <a:ext cx="5609590" cy="3138805"/>
          </a:xfrm>
          <a:prstGeom prst="rect">
            <a:avLst/>
          </a:prstGeom>
          <a:noFill/>
        </p:spPr>
        <p:txBody>
          <a:bodyPr wrap="square" lIns="0" tIns="0" rIns="0" bIns="0" rtlCol="0">
            <a:spAutoFit/>
          </a:bodyPr>
          <a:p>
            <a:pPr>
              <a:lnSpc>
                <a:spcPct val="170000"/>
              </a:lnSpc>
            </a:pPr>
            <a:r>
              <a:rPr lang="zh-CN" altLang="en-US" sz="2000" dirty="0">
                <a:solidFill>
                  <a:srgbClr val="474747"/>
                </a:solidFill>
                <a:latin typeface="微软雅黑" panose="020B0503020204020204" charset="-122"/>
                <a:ea typeface="微软雅黑" panose="020B0503020204020204" charset="-122"/>
              </a:rPr>
              <a:t>中心工作要靠人来完成的，如何调动人的积极性、主动性、创造性？这是党建工作最主要也是最重要的职责。对象有两个，即党员队伍和群众队伍。具体讲，就是要</a:t>
            </a:r>
            <a:r>
              <a:rPr lang="zh-CN" altLang="en-US" sz="2000" dirty="0">
                <a:solidFill>
                  <a:srgbClr val="474747"/>
                </a:solidFill>
                <a:latin typeface="微软雅黑" panose="020B0503020204020204" charset="-122"/>
                <a:ea typeface="微软雅黑" panose="020B0503020204020204" charset="-122"/>
                <a:sym typeface="+mn-ea"/>
              </a:rPr>
              <a:t>将教育党员先进、带动群众先进贯穿于经营管理的全过程，贯穿于党员发展的全过程，</a:t>
            </a:r>
            <a:r>
              <a:rPr lang="zh-CN" altLang="en-US" sz="2000" dirty="0">
                <a:solidFill>
                  <a:srgbClr val="474747"/>
                </a:solidFill>
                <a:latin typeface="微软雅黑" panose="020B0503020204020204" charset="-122"/>
                <a:ea typeface="微软雅黑" panose="020B0503020204020204" charset="-122"/>
              </a:rPr>
              <a:t>推动后进赶先进、中间争先进、先进更前进。</a:t>
            </a:r>
            <a:endParaRPr lang="zh-CN" altLang="en-US" sz="2000" dirty="0">
              <a:solidFill>
                <a:srgbClr val="474747"/>
              </a:solidFill>
              <a:latin typeface="微软雅黑" panose="020B0503020204020204" charset="-122"/>
              <a:ea typeface="微软雅黑" panose="020B0503020204020204" charset="-122"/>
            </a:endParaRPr>
          </a:p>
        </p:txBody>
      </p:sp>
      <p:cxnSp>
        <p:nvCxnSpPr>
          <p:cNvPr id="7" name="Straight Connector 54"/>
          <p:cNvCxnSpPr/>
          <p:nvPr/>
        </p:nvCxnSpPr>
        <p:spPr>
          <a:xfrm>
            <a:off x="5396865" y="961390"/>
            <a:ext cx="1905" cy="5066030"/>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pic>
        <p:nvPicPr>
          <p:cNvPr id="19458" name="图片 1"/>
          <p:cNvPicPr>
            <a:picLocks noChangeAspect="1"/>
          </p:cNvPicPr>
          <p:nvPr/>
        </p:nvPicPr>
        <p:blipFill>
          <a:blip r:embed="rId1"/>
          <a:stretch>
            <a:fillRect/>
          </a:stretch>
        </p:blipFill>
        <p:spPr>
          <a:xfrm>
            <a:off x="6350" y="3175"/>
            <a:ext cx="12152313" cy="1022350"/>
          </a:xfrm>
          <a:prstGeom prst="rect">
            <a:avLst/>
          </a:prstGeom>
          <a:noFill/>
          <a:ln w="9525">
            <a:noFill/>
          </a:ln>
        </p:spPr>
      </p:pic>
      <p:sp>
        <p:nvSpPr>
          <p:cNvPr id="19464" name="TextBox 4"/>
          <p:cNvSpPr/>
          <p:nvPr/>
        </p:nvSpPr>
        <p:spPr>
          <a:xfrm>
            <a:off x="1416050" y="280988"/>
            <a:ext cx="3738880" cy="521970"/>
          </a:xfrm>
          <a:prstGeom prst="rect">
            <a:avLst/>
          </a:prstGeom>
          <a:noFill/>
          <a:ln w="9525">
            <a:noFill/>
          </a:ln>
        </p:spPr>
        <p:txBody>
          <a:bodyPr vert="horz" wrap="none" anchor="t">
            <a:spAutoFit/>
          </a:bodyPr>
          <a:p>
            <a:pPr algn="l"/>
            <a:r>
              <a:rPr lang="zh-CN" altLang="en-US" sz="2800" b="1" dirty="0">
                <a:solidFill>
                  <a:schemeClr val="bg1"/>
                </a:solidFill>
                <a:latin typeface="微软雅黑" panose="020B0503020204020204" charset="-122"/>
                <a:ea typeface="微软雅黑" panose="020B0503020204020204" charset="-122"/>
                <a:sym typeface="微软雅黑" panose="020B0503020204020204" charset="-122"/>
              </a:rPr>
              <a:t>三、找准党建工作定位</a:t>
            </a:r>
            <a:endParaRPr lang="zh-CN" altLang="en-US" sz="2800" b="1" dirty="0">
              <a:solidFill>
                <a:schemeClr val="bg1"/>
              </a:solidFill>
              <a:latin typeface="微软雅黑" panose="020B0503020204020204" charset="-122"/>
              <a:ea typeface="微软雅黑" panose="020B0503020204020204" charset="-122"/>
              <a:sym typeface="微软雅黑" panose="020B0503020204020204" charset="-122"/>
            </a:endParaRPr>
          </a:p>
        </p:txBody>
      </p:sp>
      <p:grpSp>
        <p:nvGrpSpPr>
          <p:cNvPr id="4" name="组合 3"/>
          <p:cNvGrpSpPr/>
          <p:nvPr/>
        </p:nvGrpSpPr>
        <p:grpSpPr>
          <a:xfrm>
            <a:off x="1324610" y="1786890"/>
            <a:ext cx="3250565" cy="3093720"/>
            <a:chOff x="1073572" y="1216298"/>
            <a:chExt cx="1440160" cy="1440160"/>
          </a:xfrm>
        </p:grpSpPr>
        <p:sp>
          <p:nvSpPr>
            <p:cNvPr id="10" name="Freeform 6"/>
            <p:cNvSpPr>
              <a:spLocks noEditPoints="1"/>
            </p:cNvSpPr>
            <p:nvPr/>
          </p:nvSpPr>
          <p:spPr bwMode="auto">
            <a:xfrm>
              <a:off x="1434083" y="1564903"/>
              <a:ext cx="719138" cy="742950"/>
            </a:xfrm>
            <a:custGeom>
              <a:avLst/>
              <a:gdLst>
                <a:gd name="T0" fmla="*/ 35 w 89"/>
                <a:gd name="T1" fmla="*/ 11 h 92"/>
                <a:gd name="T2" fmla="*/ 56 w 89"/>
                <a:gd name="T3" fmla="*/ 11 h 92"/>
                <a:gd name="T4" fmla="*/ 70 w 89"/>
                <a:gd name="T5" fmla="*/ 10 h 92"/>
                <a:gd name="T6" fmla="*/ 70 w 89"/>
                <a:gd name="T7" fmla="*/ 27 h 92"/>
                <a:gd name="T8" fmla="*/ 70 w 89"/>
                <a:gd name="T9" fmla="*/ 10 h 92"/>
                <a:gd name="T10" fmla="*/ 30 w 89"/>
                <a:gd name="T11" fmla="*/ 55 h 92"/>
                <a:gd name="T12" fmla="*/ 32 w 89"/>
                <a:gd name="T13" fmla="*/ 85 h 92"/>
                <a:gd name="T14" fmla="*/ 22 w 89"/>
                <a:gd name="T15" fmla="*/ 59 h 92"/>
                <a:gd name="T16" fmla="*/ 17 w 89"/>
                <a:gd name="T17" fmla="*/ 85 h 92"/>
                <a:gd name="T18" fmla="*/ 11 w 89"/>
                <a:gd name="T19" fmla="*/ 55 h 92"/>
                <a:gd name="T20" fmla="*/ 4 w 89"/>
                <a:gd name="T21" fmla="*/ 53 h 92"/>
                <a:gd name="T22" fmla="*/ 10 w 89"/>
                <a:gd name="T23" fmla="*/ 28 h 92"/>
                <a:gd name="T24" fmla="*/ 21 w 89"/>
                <a:gd name="T25" fmla="*/ 35 h 92"/>
                <a:gd name="T26" fmla="*/ 31 w 89"/>
                <a:gd name="T27" fmla="*/ 28 h 92"/>
                <a:gd name="T28" fmla="*/ 44 w 89"/>
                <a:gd name="T29" fmla="*/ 24 h 92"/>
                <a:gd name="T30" fmla="*/ 44 w 89"/>
                <a:gd name="T31" fmla="*/ 27 h 92"/>
                <a:gd name="T32" fmla="*/ 45 w 89"/>
                <a:gd name="T33" fmla="*/ 48 h 92"/>
                <a:gd name="T34" fmla="*/ 45 w 89"/>
                <a:gd name="T35" fmla="*/ 48 h 92"/>
                <a:gd name="T36" fmla="*/ 45 w 89"/>
                <a:gd name="T37" fmla="*/ 48 h 92"/>
                <a:gd name="T38" fmla="*/ 47 w 89"/>
                <a:gd name="T39" fmla="*/ 27 h 92"/>
                <a:gd name="T40" fmla="*/ 47 w 89"/>
                <a:gd name="T41" fmla="*/ 24 h 92"/>
                <a:gd name="T42" fmla="*/ 59 w 89"/>
                <a:gd name="T43" fmla="*/ 28 h 92"/>
                <a:gd name="T44" fmla="*/ 70 w 89"/>
                <a:gd name="T45" fmla="*/ 35 h 92"/>
                <a:gd name="T46" fmla="*/ 80 w 89"/>
                <a:gd name="T47" fmla="*/ 28 h 92"/>
                <a:gd name="T48" fmla="*/ 85 w 89"/>
                <a:gd name="T49" fmla="*/ 51 h 92"/>
                <a:gd name="T50" fmla="*/ 79 w 89"/>
                <a:gd name="T51" fmla="*/ 55 h 92"/>
                <a:gd name="T52" fmla="*/ 80 w 89"/>
                <a:gd name="T53" fmla="*/ 85 h 92"/>
                <a:gd name="T54" fmla="*/ 71 w 89"/>
                <a:gd name="T55" fmla="*/ 59 h 92"/>
                <a:gd name="T56" fmla="*/ 66 w 89"/>
                <a:gd name="T57" fmla="*/ 85 h 92"/>
                <a:gd name="T58" fmla="*/ 60 w 89"/>
                <a:gd name="T59" fmla="*/ 55 h 92"/>
                <a:gd name="T60" fmla="*/ 57 w 89"/>
                <a:gd name="T61" fmla="*/ 55 h 92"/>
                <a:gd name="T62" fmla="*/ 49 w 89"/>
                <a:gd name="T63" fmla="*/ 92 h 92"/>
                <a:gd name="T64" fmla="*/ 43 w 89"/>
                <a:gd name="T65" fmla="*/ 61 h 92"/>
                <a:gd name="T66" fmla="*/ 32 w 89"/>
                <a:gd name="T67" fmla="*/ 92 h 92"/>
                <a:gd name="T68" fmla="*/ 30 w 89"/>
                <a:gd name="T69" fmla="*/ 52 h 92"/>
                <a:gd name="T70" fmla="*/ 13 w 89"/>
                <a:gd name="T71" fmla="*/ 18 h 92"/>
                <a:gd name="T72" fmla="*/ 29 w 89"/>
                <a:gd name="T73" fmla="*/ 1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p>
              <a:endParaRPr lang="zh-CN" altLang="en-US" sz="1350"/>
            </a:p>
          </p:txBody>
        </p:sp>
        <p:sp>
          <p:nvSpPr>
            <p:cNvPr id="45" name="椭圆 44"/>
            <p:cNvSpPr/>
            <p:nvPr/>
          </p:nvSpPr>
          <p:spPr>
            <a:xfrm>
              <a:off x="1073572" y="1216298"/>
              <a:ext cx="1440160" cy="1440160"/>
            </a:xfrm>
            <a:prstGeom prst="ellipse">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p>
          </p:txBody>
        </p:sp>
      </p:grpSp>
      <p:sp>
        <p:nvSpPr>
          <p:cNvPr id="5" name="文本框 4"/>
          <p:cNvSpPr txBox="1"/>
          <p:nvPr/>
        </p:nvSpPr>
        <p:spPr>
          <a:xfrm>
            <a:off x="1323975" y="5200650"/>
            <a:ext cx="3251200" cy="491490"/>
          </a:xfrm>
          <a:prstGeom prst="rect">
            <a:avLst/>
          </a:prstGeom>
          <a:noFill/>
        </p:spPr>
        <p:txBody>
          <a:bodyPr wrap="square" rtlCol="0">
            <a:spAutoFit/>
          </a:bodyPr>
          <a:p>
            <a:pPr algn="ctr" defTabSz="1218565" fontAlgn="auto">
              <a:spcBef>
                <a:spcPts val="0"/>
              </a:spcBef>
              <a:spcAft>
                <a:spcPts val="0"/>
              </a:spcAft>
              <a:defRPr/>
            </a:pPr>
            <a:r>
              <a:rPr lang="zh-CN" altLang="en-US" sz="4000" kern="0" baseline="-25000" dirty="0">
                <a:solidFill>
                  <a:srgbClr val="000000">
                    <a:lumMod val="85000"/>
                    <a:lumOff val="15000"/>
                  </a:srgbClr>
                </a:solidFill>
                <a:latin typeface="微软雅黑" panose="020B0503020204020204" charset="-122"/>
                <a:ea typeface="微软雅黑" panose="020B0503020204020204" charset="-122"/>
                <a:sym typeface="微软雅黑" panose="020B0503020204020204" charset="-122"/>
              </a:rPr>
              <a:t>建设队伍</a:t>
            </a:r>
            <a:endParaRPr lang="zh-CN" altLang="en-US" sz="4000" b="0" kern="0" baseline="-25000" dirty="0">
              <a:solidFill>
                <a:srgbClr val="000000">
                  <a:lumMod val="85000"/>
                  <a:lumOff val="15000"/>
                </a:srgbClr>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500"/>
                                  </p:stCondLst>
                                  <p:childTnLst>
                                    <p:set>
                                      <p:cBhvr>
                                        <p:cTn id="11" dur="1" fill="hold">
                                          <p:stCondLst>
                                            <p:cond delay="0"/>
                                          </p:stCondLst>
                                        </p:cTn>
                                        <p:tgtEl>
                                          <p:spTgt spid="19464"/>
                                        </p:tgtEl>
                                        <p:attrNameLst>
                                          <p:attrName>style.visibility</p:attrName>
                                        </p:attrNameLst>
                                      </p:cBhvr>
                                      <p:to>
                                        <p:strVal val="visible"/>
                                      </p:to>
                                    </p:set>
                                    <p:animEffect filter="wipe(left)">
                                      <p:cBhvr>
                                        <p:cTn id="12" dur="1000"/>
                                        <p:tgtEl>
                                          <p:spTgt spid="1946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par>
                                <p:cTn id="16" presetID="49" presetClass="entr" presetSubtype="0" decel="10000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000" fill="hold"/>
                                        <p:tgtEl>
                                          <p:spTgt spid="4"/>
                                        </p:tgtEl>
                                        <p:attrNameLst>
                                          <p:attrName>ppt_w</p:attrName>
                                        </p:attrNameLst>
                                      </p:cBhvr>
                                      <p:tavLst>
                                        <p:tav tm="0">
                                          <p:val>
                                            <p:fltVal val="0"/>
                                          </p:val>
                                        </p:tav>
                                        <p:tav tm="100000">
                                          <p:val>
                                            <p:strVal val="#ppt_w"/>
                                          </p:val>
                                        </p:tav>
                                      </p:tavLst>
                                    </p:anim>
                                    <p:anim calcmode="lin" valueType="num">
                                      <p:cBhvr>
                                        <p:cTn id="19" dur="1000" fill="hold"/>
                                        <p:tgtEl>
                                          <p:spTgt spid="4"/>
                                        </p:tgtEl>
                                        <p:attrNameLst>
                                          <p:attrName>ppt_h</p:attrName>
                                        </p:attrNameLst>
                                      </p:cBhvr>
                                      <p:tavLst>
                                        <p:tav tm="0">
                                          <p:val>
                                            <p:fltVal val="0"/>
                                          </p:val>
                                        </p:tav>
                                        <p:tav tm="100000">
                                          <p:val>
                                            <p:strVal val="#ppt_h"/>
                                          </p:val>
                                        </p:tav>
                                      </p:tavLst>
                                    </p:anim>
                                    <p:anim calcmode="lin" valueType="num">
                                      <p:cBhvr>
                                        <p:cTn id="20" dur="1000" fill="hold"/>
                                        <p:tgtEl>
                                          <p:spTgt spid="4"/>
                                        </p:tgtEl>
                                        <p:attrNameLst>
                                          <p:attrName>style.rotation</p:attrName>
                                        </p:attrNameLst>
                                      </p:cBhvr>
                                      <p:tavLst>
                                        <p:tav tm="0">
                                          <p:val>
                                            <p:fltVal val="360"/>
                                          </p:val>
                                        </p:tav>
                                        <p:tav tm="100000">
                                          <p:val>
                                            <p:fltVal val="0"/>
                                          </p:val>
                                        </p:tav>
                                      </p:tavLst>
                                    </p:anim>
                                    <p:animEffect transition="in" filter="fade">
                                      <p:cBhvr>
                                        <p:cTn id="21" dur="1000"/>
                                        <p:tgtEl>
                                          <p:spTgt spid="4"/>
                                        </p:tgtEl>
                                      </p:cBhvr>
                                    </p:animEffect>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9464" grpId="0" bldLvl="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9218" name="图片 1"/>
          <p:cNvPicPr>
            <a:picLocks noChangeAspect="1"/>
          </p:cNvPicPr>
          <p:nvPr/>
        </p:nvPicPr>
        <p:blipFill>
          <a:blip r:embed="rId2"/>
          <a:stretch>
            <a:fillRect/>
          </a:stretch>
        </p:blipFill>
        <p:spPr>
          <a:xfrm>
            <a:off x="6350" y="3175"/>
            <a:ext cx="12152313" cy="1022350"/>
          </a:xfrm>
          <a:prstGeom prst="rect">
            <a:avLst/>
          </a:prstGeom>
          <a:noFill/>
          <a:ln w="9525">
            <a:noFill/>
          </a:ln>
        </p:spPr>
      </p:pic>
      <p:sp>
        <p:nvSpPr>
          <p:cNvPr id="9221" name="矩形 4"/>
          <p:cNvSpPr/>
          <p:nvPr/>
        </p:nvSpPr>
        <p:spPr>
          <a:xfrm>
            <a:off x="1165225" y="4108450"/>
            <a:ext cx="2416175" cy="583565"/>
          </a:xfrm>
          <a:prstGeom prst="rect">
            <a:avLst/>
          </a:prstGeom>
          <a:noFill/>
          <a:ln w="9525">
            <a:noFill/>
          </a:ln>
        </p:spPr>
        <p:txBody>
          <a:bodyPr wrap="square">
            <a:spAutoFit/>
          </a:bodyPr>
          <a:p>
            <a:pPr algn="ctr"/>
            <a:r>
              <a:rPr lang="zh-CN" altLang="en-US" sz="3200" b="1" dirty="0">
                <a:solidFill>
                  <a:schemeClr val="bg1"/>
                </a:solidFill>
                <a:latin typeface="Arial" panose="020B0604020202020204" pitchFamily="34" charset="0"/>
                <a:ea typeface="微软雅黑" panose="020B0503020204020204" charset="-122"/>
                <a:sym typeface="Arial" panose="020B0604020202020204" pitchFamily="34" charset="0"/>
              </a:rPr>
              <a:t>党的十大</a:t>
            </a:r>
            <a:endParaRPr lang="zh-CN" altLang="en-US" sz="32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222" name="矩形 7"/>
          <p:cNvSpPr/>
          <p:nvPr/>
        </p:nvSpPr>
        <p:spPr>
          <a:xfrm>
            <a:off x="4139565" y="2126615"/>
            <a:ext cx="6943090" cy="3168650"/>
          </a:xfrm>
          <a:prstGeom prst="rect">
            <a:avLst/>
          </a:prstGeom>
          <a:noFill/>
          <a:ln w="9525">
            <a:noFill/>
          </a:ln>
        </p:spPr>
        <p:txBody>
          <a:bodyPr wrap="square">
            <a:spAutoFit/>
          </a:bodyPr>
          <a:p>
            <a:pPr algn="l">
              <a:lnSpc>
                <a:spcPct val="170000"/>
              </a:lnSpc>
            </a:pPr>
            <a:endParaRPr lang="zh-CN" altLang="en-US" sz="2400" dirty="0">
              <a:solidFill>
                <a:srgbClr val="000000"/>
              </a:solidFill>
              <a:latin typeface="微软雅黑" panose="020B0503020204020204" charset="-122"/>
              <a:ea typeface="微软雅黑" panose="020B0503020204020204" charset="-122"/>
              <a:sym typeface="Arial" panose="020B0604020202020204" pitchFamily="34" charset="0"/>
            </a:endParaRPr>
          </a:p>
          <a:p>
            <a:pPr algn="l">
              <a:lnSpc>
                <a:spcPct val="170000"/>
              </a:lnSpc>
            </a:pPr>
            <a:r>
              <a:rPr lang="zh-CN" altLang="en-US" sz="2800" dirty="0">
                <a:solidFill>
                  <a:srgbClr val="000000"/>
                </a:solidFill>
                <a:latin typeface="微软雅黑" panose="020B0503020204020204" charset="-122"/>
                <a:ea typeface="微软雅黑" panose="020B0503020204020204" charset="-122"/>
                <a:sym typeface="Arial" panose="020B0604020202020204" pitchFamily="34" charset="0"/>
              </a:rPr>
              <a:t>企业：实现高质量可持续发展目标。</a:t>
            </a:r>
            <a:endParaRPr lang="zh-CN" altLang="en-US" sz="2800" dirty="0">
              <a:solidFill>
                <a:srgbClr val="000000"/>
              </a:solidFill>
              <a:latin typeface="微软雅黑" panose="020B0503020204020204" charset="-122"/>
              <a:ea typeface="微软雅黑" panose="020B0503020204020204" charset="-122"/>
              <a:sym typeface="Arial" panose="020B0604020202020204" pitchFamily="34" charset="0"/>
            </a:endParaRPr>
          </a:p>
          <a:p>
            <a:pPr algn="l">
              <a:lnSpc>
                <a:spcPct val="170000"/>
              </a:lnSpc>
            </a:pPr>
            <a:r>
              <a:rPr lang="zh-CN" altLang="en-US" sz="2800" dirty="0">
                <a:solidFill>
                  <a:srgbClr val="000000"/>
                </a:solidFill>
                <a:latin typeface="微软雅黑" panose="020B0503020204020204" charset="-122"/>
                <a:ea typeface="微软雅黑" panose="020B0503020204020204" charset="-122"/>
                <a:sym typeface="Arial" panose="020B0604020202020204" pitchFamily="34" charset="0"/>
              </a:rPr>
              <a:t>机关：实现“战略+经营”强总部目标。</a:t>
            </a:r>
            <a:endParaRPr lang="zh-CN" altLang="en-US" sz="2000" dirty="0">
              <a:solidFill>
                <a:srgbClr val="000000"/>
              </a:solidFill>
              <a:latin typeface="微软雅黑" panose="020B0503020204020204" charset="-122"/>
              <a:ea typeface="微软雅黑" panose="020B0503020204020204" charset="-122"/>
              <a:sym typeface="Arial" panose="020B0604020202020204" pitchFamily="34" charset="0"/>
            </a:endParaRPr>
          </a:p>
          <a:p>
            <a:pPr algn="l">
              <a:lnSpc>
                <a:spcPct val="170000"/>
              </a:lnSpc>
            </a:pPr>
            <a:endParaRPr lang="zh-CN" altLang="en-US" sz="2000" dirty="0">
              <a:solidFill>
                <a:srgbClr val="000000"/>
              </a:solidFill>
              <a:latin typeface="微软雅黑" panose="020B0503020204020204" charset="-122"/>
              <a:ea typeface="微软雅黑" panose="020B0503020204020204" charset="-122"/>
              <a:sym typeface="Arial" panose="020B0604020202020204" pitchFamily="34" charset="0"/>
            </a:endParaRPr>
          </a:p>
          <a:p>
            <a:pPr indent="424180" algn="just">
              <a:lnSpc>
                <a:spcPct val="150000"/>
              </a:lnSpc>
            </a:pPr>
            <a:endParaRPr lang="zh-CN" altLang="en-US" sz="2000" dirty="0">
              <a:solidFill>
                <a:srgbClr val="000000"/>
              </a:solidFill>
              <a:latin typeface="微软雅黑" panose="020B0503020204020204" charset="-122"/>
              <a:ea typeface="微软雅黑" panose="020B0503020204020204" charset="-122"/>
              <a:sym typeface="Arial" panose="020B0604020202020204" pitchFamily="34" charset="0"/>
            </a:endParaRPr>
          </a:p>
        </p:txBody>
      </p:sp>
      <p:sp>
        <p:nvSpPr>
          <p:cNvPr id="9223" name="直接连接符 6"/>
          <p:cNvSpPr/>
          <p:nvPr/>
        </p:nvSpPr>
        <p:spPr>
          <a:xfrm>
            <a:off x="4079875" y="2094865"/>
            <a:ext cx="6889750" cy="635"/>
          </a:xfrm>
          <a:prstGeom prst="line">
            <a:avLst/>
          </a:prstGeom>
          <a:ln w="6350" cap="flat" cmpd="sng">
            <a:solidFill>
              <a:srgbClr val="262626"/>
            </a:solidFill>
            <a:prstDash val="dash"/>
            <a:headEnd type="none" w="med" len="med"/>
            <a:tailEnd type="none" w="med" len="med"/>
          </a:ln>
        </p:spPr>
      </p:sp>
      <p:sp>
        <p:nvSpPr>
          <p:cNvPr id="9224" name="直接连接符 11"/>
          <p:cNvSpPr/>
          <p:nvPr/>
        </p:nvSpPr>
        <p:spPr>
          <a:xfrm>
            <a:off x="4060190" y="5295265"/>
            <a:ext cx="6909435" cy="1270"/>
          </a:xfrm>
          <a:prstGeom prst="line">
            <a:avLst/>
          </a:prstGeom>
          <a:ln w="6350" cap="flat" cmpd="sng">
            <a:solidFill>
              <a:srgbClr val="741E2A"/>
            </a:solidFill>
            <a:prstDash val="dash"/>
            <a:headEnd type="none" w="med" len="med"/>
            <a:tailEnd type="none" w="med" len="med"/>
          </a:ln>
        </p:spPr>
      </p:sp>
      <p:sp>
        <p:nvSpPr>
          <p:cNvPr id="9225" name="TextBox 4"/>
          <p:cNvSpPr/>
          <p:nvPr/>
        </p:nvSpPr>
        <p:spPr>
          <a:xfrm>
            <a:off x="1416050" y="280988"/>
            <a:ext cx="3738880" cy="521970"/>
          </a:xfrm>
          <a:prstGeom prst="rect">
            <a:avLst/>
          </a:prstGeom>
          <a:noFill/>
          <a:ln w="9525">
            <a:noFill/>
          </a:ln>
        </p:spPr>
        <p:txBody>
          <a:bodyPr vert="horz" wrap="none" anchor="t">
            <a:spAutoFit/>
          </a:bodyPr>
          <a:p>
            <a:pPr algn="l"/>
            <a:r>
              <a:rPr lang="zh-CN" altLang="en-US" sz="2800" b="1" dirty="0">
                <a:solidFill>
                  <a:schemeClr val="bg1"/>
                </a:solidFill>
                <a:latin typeface="微软雅黑" panose="020B0503020204020204" charset="-122"/>
                <a:ea typeface="微软雅黑" panose="020B0503020204020204" charset="-122"/>
                <a:sym typeface="微软雅黑" panose="020B0503020204020204" charset="-122"/>
              </a:rPr>
              <a:t>三、找准党建工作定位</a:t>
            </a:r>
            <a:endParaRPr lang="zh-CN" altLang="en-US" sz="28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
        <p:nvSpPr>
          <p:cNvPr id="31" name="椭圆 30"/>
          <p:cNvSpPr/>
          <p:nvPr/>
        </p:nvSpPr>
        <p:spPr>
          <a:xfrm>
            <a:off x="525780" y="2221865"/>
            <a:ext cx="2783205" cy="2891155"/>
          </a:xfrm>
          <a:prstGeom prst="ellipse">
            <a:avLst/>
          </a:prstGeom>
          <a:solidFill>
            <a:srgbClr val="C00000"/>
          </a:solid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2" name="矩形 13"/>
          <p:cNvSpPr>
            <a:spLocks noChangeArrowheads="1"/>
          </p:cNvSpPr>
          <p:nvPr/>
        </p:nvSpPr>
        <p:spPr bwMode="auto">
          <a:xfrm>
            <a:off x="525780" y="3375660"/>
            <a:ext cx="278320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algn="ctr"/>
            <a:r>
              <a:rPr lang="zh-CN" altLang="en-US" sz="3200">
                <a:solidFill>
                  <a:schemeClr val="bg1"/>
                </a:solidFill>
                <a:latin typeface="微软雅黑" panose="020B0503020204020204" charset="-122"/>
                <a:ea typeface="微软雅黑" panose="020B0503020204020204" charset="-122"/>
                <a:sym typeface="微软雅黑" panose="020B0503020204020204" charset="-122"/>
              </a:rPr>
              <a:t>实现目标</a:t>
            </a:r>
            <a:endParaRPr lang="zh-CN" altLang="en-US" sz="3200">
              <a:solidFill>
                <a:schemeClr val="bg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9225"/>
                                        </p:tgtEl>
                                        <p:attrNameLst>
                                          <p:attrName>style.visibility</p:attrName>
                                        </p:attrNameLst>
                                      </p:cBhvr>
                                      <p:to>
                                        <p:strVal val="visible"/>
                                      </p:to>
                                    </p:set>
                                    <p:animEffect filter="wipe(left)">
                                      <p:cBhvr>
                                        <p:cTn id="7" dur="1000"/>
                                        <p:tgtEl>
                                          <p:spTgt spid="9225"/>
                                        </p:tgtEl>
                                      </p:cBhvr>
                                    </p:animEffect>
                                  </p:childTnLst>
                                </p:cTn>
                              </p:par>
                            </p:childTnLst>
                          </p:cTn>
                        </p:par>
                        <p:par>
                          <p:cTn id="8" fill="hold">
                            <p:stCondLst>
                              <p:cond delay="1500"/>
                            </p:stCondLst>
                            <p:childTnLst>
                              <p:par>
                                <p:cTn id="9" presetID="22" presetClass="entr" presetSubtype="8" fill="hold" nodeType="afterEffect">
                                  <p:stCondLst>
                                    <p:cond delay="0"/>
                                  </p:stCondLst>
                                  <p:childTnLst>
                                    <p:set>
                                      <p:cBhvr>
                                        <p:cTn id="10" dur="1" fill="hold">
                                          <p:stCondLst>
                                            <p:cond delay="0"/>
                                          </p:stCondLst>
                                        </p:cTn>
                                        <p:tgtEl>
                                          <p:spTgt spid="9223"/>
                                        </p:tgtEl>
                                        <p:attrNameLst>
                                          <p:attrName>style.visibility</p:attrName>
                                        </p:attrNameLst>
                                      </p:cBhvr>
                                      <p:to>
                                        <p:strVal val="visible"/>
                                      </p:to>
                                    </p:set>
                                    <p:animEffect filter="wipe(left)">
                                      <p:cBhvr>
                                        <p:cTn id="11" dur="500"/>
                                        <p:tgtEl>
                                          <p:spTgt spid="9223"/>
                                        </p:tgtEl>
                                      </p:cBhvr>
                                    </p:animEffect>
                                  </p:childTnLst>
                                </p:cTn>
                              </p:par>
                              <p:par>
                                <p:cTn id="12" presetID="22" presetClass="entr" presetSubtype="2" fill="hold" nodeType="withEffect">
                                  <p:stCondLst>
                                    <p:cond delay="0"/>
                                  </p:stCondLst>
                                  <p:childTnLst>
                                    <p:set>
                                      <p:cBhvr>
                                        <p:cTn id="13" dur="1" fill="hold">
                                          <p:stCondLst>
                                            <p:cond delay="0"/>
                                          </p:stCondLst>
                                        </p:cTn>
                                        <p:tgtEl>
                                          <p:spTgt spid="9224"/>
                                        </p:tgtEl>
                                        <p:attrNameLst>
                                          <p:attrName>style.visibility</p:attrName>
                                        </p:attrNameLst>
                                      </p:cBhvr>
                                      <p:to>
                                        <p:strVal val="visible"/>
                                      </p:to>
                                    </p:set>
                                    <p:animEffect filter="wipe(right)">
                                      <p:cBhvr>
                                        <p:cTn id="14" dur="500"/>
                                        <p:tgtEl>
                                          <p:spTgt spid="9224"/>
                                        </p:tgtEl>
                                      </p:cBhvr>
                                    </p:animEffect>
                                  </p:childTnLst>
                                </p:cTn>
                              </p:par>
                            </p:childTnLst>
                          </p:cTn>
                        </p:par>
                        <p:par>
                          <p:cTn id="15" fill="hold">
                            <p:stCondLst>
                              <p:cond delay="2000"/>
                            </p:stCondLst>
                            <p:childTnLst>
                              <p:par>
                                <p:cTn id="16" presetID="22" presetClass="entr" presetSubtype="1" fill="hold" grpId="0" nodeType="afterEffect">
                                  <p:stCondLst>
                                    <p:cond delay="0"/>
                                  </p:stCondLst>
                                  <p:childTnLst>
                                    <p:set>
                                      <p:cBhvr>
                                        <p:cTn id="17" dur="1" fill="hold">
                                          <p:stCondLst>
                                            <p:cond delay="0"/>
                                          </p:stCondLst>
                                        </p:cTn>
                                        <p:tgtEl>
                                          <p:spTgt spid="9222"/>
                                        </p:tgtEl>
                                        <p:attrNameLst>
                                          <p:attrName>style.visibility</p:attrName>
                                        </p:attrNameLst>
                                      </p:cBhvr>
                                      <p:to>
                                        <p:strVal val="visible"/>
                                      </p:to>
                                    </p:set>
                                    <p:animEffect filter="wipe(up)">
                                      <p:cBhvr>
                                        <p:cTn id="18" dur="500"/>
                                        <p:tgtEl>
                                          <p:spTgt spid="9222"/>
                                        </p:tgtEl>
                                      </p:cBhvr>
                                    </p:animEffect>
                                  </p:childTnLst>
                                </p:cTn>
                              </p:par>
                            </p:childTnLst>
                          </p:cTn>
                        </p:par>
                        <p:par>
                          <p:cTn id="19" fill="hold">
                            <p:stCondLst>
                              <p:cond delay="2500"/>
                            </p:stCondLst>
                            <p:childTnLst>
                              <p:par>
                                <p:cTn id="20" presetID="20" presetClass="entr" presetSubtype="0"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edge">
                                      <p:cBhvr>
                                        <p:cTn id="22" dur="2000"/>
                                        <p:tgtEl>
                                          <p:spTgt spid="31"/>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p:cBhvr>
                                        <p:cTn id="2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bldLvl="0"/>
      <p:bldP spid="9225" grpId="0" bldLvl="0"/>
      <p:bldP spid="31" grpId="0" bldLvl="0" animBg="1"/>
      <p:bldP spid="32"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7170" name="图片 1"/>
          <p:cNvPicPr>
            <a:picLocks noChangeAspect="1"/>
          </p:cNvPicPr>
          <p:nvPr/>
        </p:nvPicPr>
        <p:blipFill>
          <a:blip r:embed="rId2"/>
          <a:stretch>
            <a:fillRect/>
          </a:stretch>
        </p:blipFill>
        <p:spPr>
          <a:xfrm>
            <a:off x="6350" y="3175"/>
            <a:ext cx="12152313" cy="1022350"/>
          </a:xfrm>
          <a:prstGeom prst="rect">
            <a:avLst/>
          </a:prstGeom>
          <a:noFill/>
          <a:ln w="9525">
            <a:noFill/>
          </a:ln>
        </p:spPr>
      </p:pic>
      <p:sp>
        <p:nvSpPr>
          <p:cNvPr id="7171" name="Freeform 5"/>
          <p:cNvSpPr/>
          <p:nvPr/>
        </p:nvSpPr>
        <p:spPr>
          <a:xfrm>
            <a:off x="3736975" y="2312988"/>
            <a:ext cx="1008063" cy="1011237"/>
          </a:xfrm>
          <a:custGeom>
            <a:avLst/>
            <a:gdLst>
              <a:gd name="txL" fmla="*/ 0 w 16074"/>
              <a:gd name="txT" fmla="*/ 0 h 16128"/>
              <a:gd name="txR" fmla="*/ 16074 w 16074"/>
              <a:gd name="txB" fmla="*/ 16128 h 16128"/>
            </a:gdLst>
            <a:ahLst/>
            <a:cxnLst>
              <a:cxn ang="0">
                <a:pos x="2313" y="11564"/>
              </a:cxn>
              <a:cxn ang="0">
                <a:pos x="3529" y="12395"/>
              </a:cxn>
              <a:cxn ang="0">
                <a:pos x="4818" y="13031"/>
              </a:cxn>
              <a:cxn ang="0">
                <a:pos x="6189" y="13418"/>
              </a:cxn>
              <a:cxn ang="0">
                <a:pos x="7653" y="13501"/>
              </a:cxn>
              <a:cxn ang="0">
                <a:pos x="9219" y="13224"/>
              </a:cxn>
              <a:cxn ang="0">
                <a:pos x="5225" y="7326"/>
              </a:cxn>
              <a:cxn ang="0">
                <a:pos x="5604" y="2588"/>
              </a:cxn>
              <a:cxn ang="0">
                <a:pos x="5918" y="2680"/>
              </a:cxn>
              <a:cxn ang="0">
                <a:pos x="6274" y="2719"/>
              </a:cxn>
              <a:cxn ang="0">
                <a:pos x="6671" y="2688"/>
              </a:cxn>
              <a:cxn ang="0">
                <a:pos x="7102" y="2577"/>
              </a:cxn>
              <a:cxn ang="0">
                <a:pos x="7563" y="2375"/>
              </a:cxn>
              <a:cxn ang="0">
                <a:pos x="8053" y="2066"/>
              </a:cxn>
              <a:cxn ang="0">
                <a:pos x="12930" y="10057"/>
              </a:cxn>
              <a:cxn ang="0">
                <a:pos x="13396" y="8301"/>
              </a:cxn>
              <a:cxn ang="0">
                <a:pos x="13347" y="6443"/>
              </a:cxn>
              <a:cxn ang="0">
                <a:pos x="12801" y="4583"/>
              </a:cxn>
              <a:cxn ang="0">
                <a:pos x="11773" y="2822"/>
              </a:cxn>
              <a:cxn ang="0">
                <a:pos x="10277" y="1262"/>
              </a:cxn>
              <a:cxn ang="0">
                <a:pos x="8329" y="0"/>
              </a:cxn>
              <a:cxn ang="0">
                <a:pos x="10526" y="458"/>
              </a:cxn>
              <a:cxn ang="0">
                <a:pos x="12659" y="1583"/>
              </a:cxn>
              <a:cxn ang="0">
                <a:pos x="14464" y="3304"/>
              </a:cxn>
              <a:cxn ang="0">
                <a:pos x="15679" y="5557"/>
              </a:cxn>
              <a:cxn ang="0">
                <a:pos x="16044" y="8271"/>
              </a:cxn>
              <a:cxn ang="0">
                <a:pos x="15294" y="11379"/>
              </a:cxn>
              <a:cxn ang="0">
                <a:pos x="12655" y="14684"/>
              </a:cxn>
              <a:cxn ang="0">
                <a:pos x="10870" y="15495"/>
              </a:cxn>
              <a:cxn ang="0">
                <a:pos x="9145" y="15974"/>
              </a:cxn>
              <a:cxn ang="0">
                <a:pos x="7486" y="16128"/>
              </a:cxn>
              <a:cxn ang="0">
                <a:pos x="5906" y="15967"/>
              </a:cxn>
              <a:cxn ang="0">
                <a:pos x="4415" y="15498"/>
              </a:cxn>
              <a:cxn ang="0">
                <a:pos x="3023" y="14731"/>
              </a:cxn>
              <a:cxn ang="0">
                <a:pos x="2528" y="14487"/>
              </a:cxn>
              <a:cxn ang="0">
                <a:pos x="2530" y="14735"/>
              </a:cxn>
              <a:cxn ang="0">
                <a:pos x="2473" y="14983"/>
              </a:cxn>
              <a:cxn ang="0">
                <a:pos x="2363" y="15222"/>
              </a:cxn>
              <a:cxn ang="0">
                <a:pos x="2207" y="15444"/>
              </a:cxn>
              <a:cxn ang="0">
                <a:pos x="2013" y="15642"/>
              </a:cxn>
              <a:cxn ang="0">
                <a:pos x="1779" y="15812"/>
              </a:cxn>
              <a:cxn ang="0">
                <a:pos x="1496" y="15944"/>
              </a:cxn>
              <a:cxn ang="0">
                <a:pos x="1210" y="16001"/>
              </a:cxn>
              <a:cxn ang="0">
                <a:pos x="933" y="15986"/>
              </a:cxn>
              <a:cxn ang="0">
                <a:pos x="671" y="15902"/>
              </a:cxn>
              <a:cxn ang="0">
                <a:pos x="436" y="15751"/>
              </a:cxn>
              <a:cxn ang="0">
                <a:pos x="234" y="15534"/>
              </a:cxn>
              <a:cxn ang="0">
                <a:pos x="33" y="15112"/>
              </a:cxn>
              <a:cxn ang="0">
                <a:pos x="17" y="14651"/>
              </a:cxn>
              <a:cxn ang="0">
                <a:pos x="179" y="14226"/>
              </a:cxn>
              <a:cxn ang="0">
                <a:pos x="478" y="13874"/>
              </a:cxn>
              <a:cxn ang="0">
                <a:pos x="878" y="13632"/>
              </a:cxn>
              <a:cxn ang="0">
                <a:pos x="1339" y="13536"/>
              </a:cxn>
              <a:cxn ang="0">
                <a:pos x="1477" y="13406"/>
              </a:cxn>
              <a:cxn ang="0">
                <a:pos x="1100" y="12990"/>
              </a:cxn>
              <a:cxn ang="0">
                <a:pos x="736" y="12545"/>
              </a:cxn>
            </a:cxnLst>
            <a:rect l="txL" t="txT" r="txR" b="tx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C00000"/>
          </a:solidFill>
          <a:ln w="9525">
            <a:noFill/>
          </a:ln>
        </p:spPr>
        <p:txBody>
          <a:bodyPr vert="horz" wrap="square" lIns="121920" tIns="60960" rIns="121920" bIns="60960" anchor="t"/>
          <a:p>
            <a:endParaRPr sz="3200">
              <a:solidFill>
                <a:srgbClr val="000000"/>
              </a:solidFill>
              <a:latin typeface="Agency FB" panose="020B0503020202020204" charset="0"/>
              <a:ea typeface="微软雅黑" panose="020B0503020204020204" charset="-122"/>
              <a:sym typeface="Agency FB" panose="020B0503020202020204" charset="0"/>
            </a:endParaRPr>
          </a:p>
        </p:txBody>
      </p:sp>
      <p:sp>
        <p:nvSpPr>
          <p:cNvPr id="7172" name="直接连接符 101"/>
          <p:cNvSpPr/>
          <p:nvPr/>
        </p:nvSpPr>
        <p:spPr>
          <a:xfrm>
            <a:off x="5232400" y="3354388"/>
            <a:ext cx="3760788" cy="1587"/>
          </a:xfrm>
          <a:prstGeom prst="line">
            <a:avLst/>
          </a:prstGeom>
          <a:ln w="9525" cap="flat" cmpd="sng">
            <a:solidFill>
              <a:srgbClr val="D10000"/>
            </a:solidFill>
            <a:prstDash val="dash"/>
            <a:headEnd type="none" w="med" len="med"/>
            <a:tailEnd type="none" w="med" len="med"/>
          </a:ln>
        </p:spPr>
      </p:sp>
      <p:sp>
        <p:nvSpPr>
          <p:cNvPr id="7173" name="TextBox 9"/>
          <p:cNvSpPr/>
          <p:nvPr/>
        </p:nvSpPr>
        <p:spPr>
          <a:xfrm>
            <a:off x="5232400" y="2349500"/>
            <a:ext cx="3592830" cy="1013460"/>
          </a:xfrm>
          <a:prstGeom prst="rect">
            <a:avLst/>
          </a:prstGeom>
          <a:noFill/>
          <a:ln w="9525">
            <a:noFill/>
          </a:ln>
        </p:spPr>
        <p:txBody>
          <a:bodyPr wrap="square" lIns="91388" tIns="45693" rIns="91388" bIns="45693">
            <a:spAutoFit/>
          </a:bodyPr>
          <a:p>
            <a:pPr algn="ctr"/>
            <a:r>
              <a:rPr lang="zh-CN" altLang="en-US" sz="6000" b="1" dirty="0">
                <a:solidFill>
                  <a:srgbClr val="C00000"/>
                </a:solidFill>
                <a:latin typeface="微软雅黑" panose="020B0503020204020204" charset="-122"/>
                <a:ea typeface="微软雅黑" panose="020B0503020204020204" charset="-122"/>
                <a:sym typeface="微软雅黑" panose="020B0503020204020204" charset="-122"/>
              </a:rPr>
              <a:t>四</a:t>
            </a:r>
            <a:endParaRPr lang="zh-CN" altLang="en-US" dirty="0">
              <a:ea typeface="宋体" panose="02010600030101010101" pitchFamily="2" charset="-122"/>
            </a:endParaRPr>
          </a:p>
        </p:txBody>
      </p:sp>
      <p:sp>
        <p:nvSpPr>
          <p:cNvPr id="7174" name="TextBox 9"/>
          <p:cNvSpPr/>
          <p:nvPr/>
        </p:nvSpPr>
        <p:spPr>
          <a:xfrm>
            <a:off x="2728913" y="3692525"/>
            <a:ext cx="7523162" cy="920750"/>
          </a:xfrm>
          <a:prstGeom prst="rect">
            <a:avLst/>
          </a:prstGeom>
          <a:noFill/>
          <a:ln w="9525">
            <a:noFill/>
          </a:ln>
        </p:spPr>
        <p:txBody>
          <a:bodyPr wrap="square" lIns="91388" tIns="45693" rIns="91388" bIns="45693">
            <a:spAutoFit/>
          </a:bodyPr>
          <a:p>
            <a:pPr algn="ctr"/>
            <a:r>
              <a:rPr lang="zh-CN" altLang="en-US" sz="5400" b="1" dirty="0">
                <a:solidFill>
                  <a:srgbClr val="C00000"/>
                </a:solidFill>
                <a:latin typeface="微软雅黑" panose="020B0503020204020204" charset="-122"/>
                <a:ea typeface="微软雅黑" panose="020B0503020204020204" charset="-122"/>
                <a:sym typeface="微软雅黑" panose="020B0503020204020204" charset="-122"/>
              </a:rPr>
              <a:t>把握党建工作思路</a:t>
            </a:r>
            <a:endParaRPr lang="zh-CN" altLang="en-US" sz="54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1000" fill="hold"/>
                                        <p:tgtEl>
                                          <p:spTgt spid="7171"/>
                                        </p:tgtEl>
                                        <p:attrNameLst>
                                          <p:attrName>ppt_w</p:attrName>
                                        </p:attrNameLst>
                                      </p:cBhvr>
                                      <p:tavLst>
                                        <p:tav tm="0">
                                          <p:val>
                                            <p:fltVal val="0.000000"/>
                                          </p:val>
                                        </p:tav>
                                        <p:tav tm="100000">
                                          <p:val>
                                            <p:strVal val="#ppt_w"/>
                                          </p:val>
                                        </p:tav>
                                      </p:tavLst>
                                    </p:anim>
                                    <p:anim calcmode="lin" valueType="num">
                                      <p:cBhvr>
                                        <p:cTn id="8" dur="1000" fill="hold"/>
                                        <p:tgtEl>
                                          <p:spTgt spid="7171"/>
                                        </p:tgtEl>
                                        <p:attrNameLst>
                                          <p:attrName>ppt_h</p:attrName>
                                        </p:attrNameLst>
                                      </p:cBhvr>
                                      <p:tavLst>
                                        <p:tav tm="0">
                                          <p:val>
                                            <p:fltVal val="0.000000"/>
                                          </p:val>
                                        </p:tav>
                                        <p:tav tm="100000">
                                          <p:val>
                                            <p:strVal val="#ppt_h"/>
                                          </p:val>
                                        </p:tav>
                                      </p:tavLst>
                                    </p:anim>
                                    <p:animEffect filter="fade">
                                      <p:cBhvr>
                                        <p:cTn id="9" dur="1000"/>
                                        <p:tgtEl>
                                          <p:spTgt spid="7171"/>
                                        </p:tgtEl>
                                      </p:cBhvr>
                                    </p:animEffect>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7172"/>
                                        </p:tgtEl>
                                        <p:attrNameLst>
                                          <p:attrName>style.visibility</p:attrName>
                                        </p:attrNameLst>
                                      </p:cBhvr>
                                      <p:to>
                                        <p:strVal val="visible"/>
                                      </p:to>
                                    </p:set>
                                    <p:animEffect filter="barn(inVertical)">
                                      <p:cBhvr>
                                        <p:cTn id="13" dur="500"/>
                                        <p:tgtEl>
                                          <p:spTgt spid="7172"/>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173"/>
                                        </p:tgtEl>
                                        <p:attrNameLst>
                                          <p:attrName>style.visibility</p:attrName>
                                        </p:attrNameLst>
                                      </p:cBhvr>
                                      <p:to>
                                        <p:strVal val="visible"/>
                                      </p:to>
                                    </p:set>
                                    <p:anim calcmode="lin" valueType="num">
                                      <p:cBhvr>
                                        <p:cTn id="17" dur="500" fill="hold"/>
                                        <p:tgtEl>
                                          <p:spTgt spid="717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173"/>
                                        </p:tgtEl>
                                        <p:attrNameLst>
                                          <p:attrName>ppt_y</p:attrName>
                                        </p:attrNameLst>
                                      </p:cBhvr>
                                      <p:tavLst>
                                        <p:tav tm="0">
                                          <p:val>
                                            <p:strVal val="#ppt_y"/>
                                          </p:val>
                                        </p:tav>
                                        <p:tav tm="100000">
                                          <p:val>
                                            <p:strVal val="#ppt_y"/>
                                          </p:val>
                                        </p:tav>
                                      </p:tavLst>
                                    </p:anim>
                                    <p:anim calcmode="lin" valueType="num">
                                      <p:cBhvr>
                                        <p:cTn id="19" dur="500" fill="hold"/>
                                        <p:tgtEl>
                                          <p:spTgt spid="717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173"/>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7173"/>
                                        </p:tgtEl>
                                      </p:cBhvr>
                                    </p:animEffect>
                                  </p:childTnLst>
                                </p:cTn>
                              </p:par>
                            </p:childTnLst>
                          </p:cTn>
                        </p:par>
                        <p:par>
                          <p:cTn id="22" fill="hold">
                            <p:stCondLst>
                              <p:cond delay="20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174"/>
                                        </p:tgtEl>
                                        <p:attrNameLst>
                                          <p:attrName>style.visibility</p:attrName>
                                        </p:attrNameLst>
                                      </p:cBhvr>
                                      <p:to>
                                        <p:strVal val="visible"/>
                                      </p:to>
                                    </p:set>
                                    <p:anim calcmode="lin" valueType="num">
                                      <p:cBhvr>
                                        <p:cTn id="25" dur="500" fill="hold"/>
                                        <p:tgtEl>
                                          <p:spTgt spid="717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7174"/>
                                        </p:tgtEl>
                                        <p:attrNameLst>
                                          <p:attrName>ppt_y</p:attrName>
                                        </p:attrNameLst>
                                      </p:cBhvr>
                                      <p:tavLst>
                                        <p:tav tm="0">
                                          <p:val>
                                            <p:strVal val="#ppt_y"/>
                                          </p:val>
                                        </p:tav>
                                        <p:tav tm="100000">
                                          <p:val>
                                            <p:strVal val="#ppt_y"/>
                                          </p:val>
                                        </p:tav>
                                      </p:tavLst>
                                    </p:anim>
                                    <p:anim calcmode="lin" valueType="num">
                                      <p:cBhvr>
                                        <p:cTn id="27" dur="500" fill="hold"/>
                                        <p:tgtEl>
                                          <p:spTgt spid="717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7174"/>
                                        </p:tgtEl>
                                        <p:attrNameLst>
                                          <p:attrName>ppt_w</p:attrName>
                                        </p:attrNameLst>
                                      </p:cBhvr>
                                      <p:tavLst>
                                        <p:tav tm="0">
                                          <p:val>
                                            <p:strVal val="#ppt_w/10"/>
                                          </p:val>
                                        </p:tav>
                                        <p:tav tm="50000">
                                          <p:val>
                                            <p:strVal val="#ppt_w+.01"/>
                                          </p:val>
                                        </p:tav>
                                        <p:tav tm="100000">
                                          <p:val>
                                            <p:strVal val="#ppt_w"/>
                                          </p:val>
                                        </p:tav>
                                      </p:tavLst>
                                    </p:anim>
                                    <p:animEffect filter="fade">
                                      <p:cBhvr>
                                        <p:cTn id="29" dur="500" tmFilter="0,0; .5, 1; 1, 1"/>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ldLvl="0" animBg="1"/>
      <p:bldP spid="7173" grpId="0" bldLvl="0"/>
      <p:bldP spid="7174"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875399" y="1733598"/>
            <a:ext cx="686966" cy="686966"/>
            <a:chOff x="875113" y="2012837"/>
            <a:chExt cx="687003" cy="687003"/>
          </a:xfrm>
        </p:grpSpPr>
        <p:sp>
          <p:nvSpPr>
            <p:cNvPr id="7" name="Rectangle 6"/>
            <p:cNvSpPr/>
            <p:nvPr/>
          </p:nvSpPr>
          <p:spPr>
            <a:xfrm>
              <a:off x="875113" y="2012837"/>
              <a:ext cx="687003" cy="6870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705">
                <a:latin typeface="Noto Sans S Chinese Regular" panose="020B0500000000000000" pitchFamily="34" charset="-122"/>
                <a:ea typeface="Noto Sans S Chinese Regular" panose="020B0500000000000000" pitchFamily="34" charset="-122"/>
                <a:sym typeface="Arial" panose="020B0604020202020204" pitchFamily="34" charset="0"/>
              </a:endParaRPr>
            </a:p>
          </p:txBody>
        </p:sp>
        <p:sp>
          <p:nvSpPr>
            <p:cNvPr id="13" name="Freeform 12"/>
            <p:cNvSpPr>
              <a:spLocks noEditPoints="1"/>
            </p:cNvSpPr>
            <p:nvPr/>
          </p:nvSpPr>
          <p:spPr bwMode="auto">
            <a:xfrm>
              <a:off x="1045913" y="2205582"/>
              <a:ext cx="345401" cy="301511"/>
            </a:xfrm>
            <a:custGeom>
              <a:avLst/>
              <a:gdLst>
                <a:gd name="T0" fmla="*/ 18 w 84"/>
                <a:gd name="T1" fmla="*/ 0 h 73"/>
                <a:gd name="T2" fmla="*/ 26 w 84"/>
                <a:gd name="T3" fmla="*/ 7 h 73"/>
                <a:gd name="T4" fmla="*/ 10 w 84"/>
                <a:gd name="T5" fmla="*/ 7 h 73"/>
                <a:gd name="T6" fmla="*/ 18 w 84"/>
                <a:gd name="T7" fmla="*/ 0 h 73"/>
                <a:gd name="T8" fmla="*/ 49 w 84"/>
                <a:gd name="T9" fmla="*/ 15 h 73"/>
                <a:gd name="T10" fmla="*/ 67 w 84"/>
                <a:gd name="T11" fmla="*/ 22 h 73"/>
                <a:gd name="T12" fmla="*/ 75 w 84"/>
                <a:gd name="T13" fmla="*/ 41 h 73"/>
                <a:gd name="T14" fmla="*/ 67 w 84"/>
                <a:gd name="T15" fmla="*/ 60 h 73"/>
                <a:gd name="T16" fmla="*/ 49 w 84"/>
                <a:gd name="T17" fmla="*/ 67 h 73"/>
                <a:gd name="T18" fmla="*/ 30 w 84"/>
                <a:gd name="T19" fmla="*/ 60 h 73"/>
                <a:gd name="T20" fmla="*/ 22 w 84"/>
                <a:gd name="T21" fmla="*/ 41 h 73"/>
                <a:gd name="T22" fmla="*/ 30 w 84"/>
                <a:gd name="T23" fmla="*/ 22 h 73"/>
                <a:gd name="T24" fmla="*/ 49 w 84"/>
                <a:gd name="T25" fmla="*/ 15 h 73"/>
                <a:gd name="T26" fmla="*/ 45 w 84"/>
                <a:gd name="T27" fmla="*/ 28 h 73"/>
                <a:gd name="T28" fmla="*/ 35 w 84"/>
                <a:gd name="T29" fmla="*/ 33 h 73"/>
                <a:gd name="T30" fmla="*/ 36 w 84"/>
                <a:gd name="T31" fmla="*/ 44 h 73"/>
                <a:gd name="T32" fmla="*/ 44 w 84"/>
                <a:gd name="T33" fmla="*/ 38 h 73"/>
                <a:gd name="T34" fmla="*/ 45 w 84"/>
                <a:gd name="T35" fmla="*/ 28 h 73"/>
                <a:gd name="T36" fmla="*/ 62 w 84"/>
                <a:gd name="T37" fmla="*/ 28 h 73"/>
                <a:gd name="T38" fmla="*/ 49 w 84"/>
                <a:gd name="T39" fmla="*/ 23 h 73"/>
                <a:gd name="T40" fmla="*/ 36 w 84"/>
                <a:gd name="T41" fmla="*/ 28 h 73"/>
                <a:gd name="T42" fmla="*/ 31 w 84"/>
                <a:gd name="T43" fmla="*/ 41 h 73"/>
                <a:gd name="T44" fmla="*/ 36 w 84"/>
                <a:gd name="T45" fmla="*/ 54 h 73"/>
                <a:gd name="T46" fmla="*/ 49 w 84"/>
                <a:gd name="T47" fmla="*/ 59 h 73"/>
                <a:gd name="T48" fmla="*/ 62 w 84"/>
                <a:gd name="T49" fmla="*/ 54 h 73"/>
                <a:gd name="T50" fmla="*/ 67 w 84"/>
                <a:gd name="T51" fmla="*/ 41 h 73"/>
                <a:gd name="T52" fmla="*/ 62 w 84"/>
                <a:gd name="T53" fmla="*/ 28 h 73"/>
                <a:gd name="T54" fmla="*/ 35 w 84"/>
                <a:gd name="T55" fmla="*/ 0 h 73"/>
                <a:gd name="T56" fmla="*/ 29 w 84"/>
                <a:gd name="T57" fmla="*/ 11 h 73"/>
                <a:gd name="T58" fmla="*/ 9 w 84"/>
                <a:gd name="T59" fmla="*/ 11 h 73"/>
                <a:gd name="T60" fmla="*/ 0 w 84"/>
                <a:gd name="T61" fmla="*/ 21 h 73"/>
                <a:gd name="T62" fmla="*/ 0 w 84"/>
                <a:gd name="T63" fmla="*/ 63 h 73"/>
                <a:gd name="T64" fmla="*/ 9 w 84"/>
                <a:gd name="T65" fmla="*/ 73 h 73"/>
                <a:gd name="T66" fmla="*/ 74 w 84"/>
                <a:gd name="T67" fmla="*/ 73 h 73"/>
                <a:gd name="T68" fmla="*/ 84 w 84"/>
                <a:gd name="T69" fmla="*/ 63 h 73"/>
                <a:gd name="T70" fmla="*/ 84 w 84"/>
                <a:gd name="T71" fmla="*/ 21 h 73"/>
                <a:gd name="T72" fmla="*/ 74 w 84"/>
                <a:gd name="T73" fmla="*/ 11 h 73"/>
                <a:gd name="T74" fmla="*/ 71 w 84"/>
                <a:gd name="T75" fmla="*/ 11 h 73"/>
                <a:gd name="T76" fmla="*/ 64 w 84"/>
                <a:gd name="T77" fmla="*/ 0 h 73"/>
                <a:gd name="T78" fmla="*/ 35 w 84"/>
                <a:gd name="T7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 h="73">
                  <a:moveTo>
                    <a:pt x="18" y="0"/>
                  </a:moveTo>
                  <a:cubicBezTo>
                    <a:pt x="22" y="0"/>
                    <a:pt x="25" y="3"/>
                    <a:pt x="26" y="7"/>
                  </a:cubicBezTo>
                  <a:cubicBezTo>
                    <a:pt x="10" y="7"/>
                    <a:pt x="10" y="7"/>
                    <a:pt x="10" y="7"/>
                  </a:cubicBezTo>
                  <a:cubicBezTo>
                    <a:pt x="10" y="3"/>
                    <a:pt x="14" y="0"/>
                    <a:pt x="18" y="0"/>
                  </a:cubicBezTo>
                  <a:close/>
                  <a:moveTo>
                    <a:pt x="49" y="15"/>
                  </a:moveTo>
                  <a:cubicBezTo>
                    <a:pt x="56" y="15"/>
                    <a:pt x="63" y="18"/>
                    <a:pt x="67" y="22"/>
                  </a:cubicBezTo>
                  <a:cubicBezTo>
                    <a:pt x="72" y="27"/>
                    <a:pt x="75" y="34"/>
                    <a:pt x="75" y="41"/>
                  </a:cubicBezTo>
                  <a:cubicBezTo>
                    <a:pt x="75" y="48"/>
                    <a:pt x="72" y="55"/>
                    <a:pt x="67" y="60"/>
                  </a:cubicBezTo>
                  <a:cubicBezTo>
                    <a:pt x="63" y="64"/>
                    <a:pt x="56" y="67"/>
                    <a:pt x="49" y="67"/>
                  </a:cubicBezTo>
                  <a:cubicBezTo>
                    <a:pt x="41" y="67"/>
                    <a:pt x="35" y="64"/>
                    <a:pt x="30" y="60"/>
                  </a:cubicBezTo>
                  <a:cubicBezTo>
                    <a:pt x="25" y="55"/>
                    <a:pt x="22" y="48"/>
                    <a:pt x="22" y="41"/>
                  </a:cubicBezTo>
                  <a:cubicBezTo>
                    <a:pt x="22" y="34"/>
                    <a:pt x="25" y="27"/>
                    <a:pt x="30" y="22"/>
                  </a:cubicBezTo>
                  <a:cubicBezTo>
                    <a:pt x="35" y="18"/>
                    <a:pt x="41" y="15"/>
                    <a:pt x="49" y="15"/>
                  </a:cubicBezTo>
                  <a:close/>
                  <a:moveTo>
                    <a:pt x="45" y="28"/>
                  </a:moveTo>
                  <a:cubicBezTo>
                    <a:pt x="42" y="26"/>
                    <a:pt x="37" y="28"/>
                    <a:pt x="35" y="33"/>
                  </a:cubicBezTo>
                  <a:cubicBezTo>
                    <a:pt x="32" y="37"/>
                    <a:pt x="33" y="42"/>
                    <a:pt x="36" y="44"/>
                  </a:cubicBezTo>
                  <a:cubicBezTo>
                    <a:pt x="40" y="46"/>
                    <a:pt x="41" y="42"/>
                    <a:pt x="44" y="38"/>
                  </a:cubicBezTo>
                  <a:cubicBezTo>
                    <a:pt x="46" y="33"/>
                    <a:pt x="49" y="30"/>
                    <a:pt x="45" y="28"/>
                  </a:cubicBezTo>
                  <a:close/>
                  <a:moveTo>
                    <a:pt x="62" y="28"/>
                  </a:moveTo>
                  <a:cubicBezTo>
                    <a:pt x="58" y="25"/>
                    <a:pt x="54" y="23"/>
                    <a:pt x="49" y="23"/>
                  </a:cubicBezTo>
                  <a:cubicBezTo>
                    <a:pt x="44" y="23"/>
                    <a:pt x="39" y="25"/>
                    <a:pt x="36" y="28"/>
                  </a:cubicBezTo>
                  <a:cubicBezTo>
                    <a:pt x="33" y="31"/>
                    <a:pt x="31" y="36"/>
                    <a:pt x="31" y="41"/>
                  </a:cubicBezTo>
                  <a:cubicBezTo>
                    <a:pt x="31" y="46"/>
                    <a:pt x="33" y="50"/>
                    <a:pt x="36" y="54"/>
                  </a:cubicBezTo>
                  <a:cubicBezTo>
                    <a:pt x="39" y="57"/>
                    <a:pt x="44" y="59"/>
                    <a:pt x="49" y="59"/>
                  </a:cubicBezTo>
                  <a:cubicBezTo>
                    <a:pt x="54" y="59"/>
                    <a:pt x="58" y="57"/>
                    <a:pt x="62" y="54"/>
                  </a:cubicBezTo>
                  <a:cubicBezTo>
                    <a:pt x="65" y="50"/>
                    <a:pt x="67" y="46"/>
                    <a:pt x="67" y="41"/>
                  </a:cubicBezTo>
                  <a:cubicBezTo>
                    <a:pt x="67" y="36"/>
                    <a:pt x="65" y="31"/>
                    <a:pt x="62" y="28"/>
                  </a:cubicBezTo>
                  <a:close/>
                  <a:moveTo>
                    <a:pt x="35" y="0"/>
                  </a:moveTo>
                  <a:cubicBezTo>
                    <a:pt x="29" y="11"/>
                    <a:pt x="29" y="11"/>
                    <a:pt x="29" y="11"/>
                  </a:cubicBezTo>
                  <a:cubicBezTo>
                    <a:pt x="9" y="11"/>
                    <a:pt x="9" y="11"/>
                    <a:pt x="9" y="11"/>
                  </a:cubicBezTo>
                  <a:cubicBezTo>
                    <a:pt x="4" y="11"/>
                    <a:pt x="0" y="15"/>
                    <a:pt x="0" y="21"/>
                  </a:cubicBezTo>
                  <a:cubicBezTo>
                    <a:pt x="0" y="63"/>
                    <a:pt x="0" y="63"/>
                    <a:pt x="0" y="63"/>
                  </a:cubicBezTo>
                  <a:cubicBezTo>
                    <a:pt x="0" y="69"/>
                    <a:pt x="4" y="73"/>
                    <a:pt x="9" y="73"/>
                  </a:cubicBezTo>
                  <a:cubicBezTo>
                    <a:pt x="74" y="73"/>
                    <a:pt x="74" y="73"/>
                    <a:pt x="74" y="73"/>
                  </a:cubicBezTo>
                  <a:cubicBezTo>
                    <a:pt x="79" y="73"/>
                    <a:pt x="84" y="69"/>
                    <a:pt x="84" y="63"/>
                  </a:cubicBezTo>
                  <a:cubicBezTo>
                    <a:pt x="84" y="21"/>
                    <a:pt x="84" y="21"/>
                    <a:pt x="84" y="21"/>
                  </a:cubicBezTo>
                  <a:cubicBezTo>
                    <a:pt x="84" y="15"/>
                    <a:pt x="79" y="11"/>
                    <a:pt x="74" y="11"/>
                  </a:cubicBezTo>
                  <a:cubicBezTo>
                    <a:pt x="71" y="11"/>
                    <a:pt x="71" y="11"/>
                    <a:pt x="71" y="11"/>
                  </a:cubicBezTo>
                  <a:cubicBezTo>
                    <a:pt x="64" y="0"/>
                    <a:pt x="64" y="0"/>
                    <a:pt x="64" y="0"/>
                  </a:cubicBezTo>
                  <a:lnTo>
                    <a:pt x="35" y="0"/>
                  </a:lnTo>
                  <a:close/>
                </a:path>
              </a:pathLst>
            </a:custGeom>
            <a:solidFill>
              <a:schemeClr val="bg1"/>
            </a:solidFill>
            <a:ln>
              <a:noFill/>
            </a:ln>
          </p:spPr>
          <p:txBody>
            <a:bodyPr vert="horz" wrap="square" lIns="91435" tIns="45718" rIns="91435" bIns="4571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00">
                <a:solidFill>
                  <a:prstClr val="black"/>
                </a:solidFill>
                <a:latin typeface="Noto Sans S Chinese Regular" panose="020B0500000000000000" pitchFamily="34" charset="-122"/>
                <a:ea typeface="Noto Sans S Chinese Regular" panose="020B0500000000000000" pitchFamily="34" charset="-122"/>
                <a:sym typeface="Arial" panose="020B0604020202020204" pitchFamily="34" charset="0"/>
              </a:endParaRPr>
            </a:p>
          </p:txBody>
        </p:sp>
      </p:grpSp>
      <p:sp>
        <p:nvSpPr>
          <p:cNvPr id="34" name="Rectangle 33"/>
          <p:cNvSpPr/>
          <p:nvPr/>
        </p:nvSpPr>
        <p:spPr>
          <a:xfrm>
            <a:off x="6699250" y="2567940"/>
            <a:ext cx="5092700" cy="3306445"/>
          </a:xfrm>
          <a:prstGeom prst="rect">
            <a:avLst/>
          </a:prstGeom>
          <a:blipFill dpi="0" rotWithShape="1">
            <a:blip r:embed="rId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705" dirty="0">
              <a:latin typeface="Noto Sans S Chinese Regular" panose="020B0500000000000000" pitchFamily="34" charset="-122"/>
              <a:ea typeface="Noto Sans S Chinese Regular" panose="020B0500000000000000" pitchFamily="34" charset="-122"/>
              <a:sym typeface="Arial" panose="020B0604020202020204" pitchFamily="34" charset="0"/>
            </a:endParaRPr>
          </a:p>
        </p:txBody>
      </p:sp>
      <p:sp>
        <p:nvSpPr>
          <p:cNvPr id="39" name="Rectangle 42"/>
          <p:cNvSpPr/>
          <p:nvPr/>
        </p:nvSpPr>
        <p:spPr>
          <a:xfrm flipH="1">
            <a:off x="1620520" y="1811020"/>
            <a:ext cx="3505835" cy="1297305"/>
          </a:xfrm>
          <a:prstGeom prst="rect">
            <a:avLst/>
          </a:prstGeom>
          <a:noFill/>
          <a:ln w="12700" cap="flat" cmpd="sng" algn="ctr">
            <a:noFill/>
            <a:prstDash val="solid"/>
          </a:ln>
          <a:effectLst/>
        </p:spPr>
        <p:txBody>
          <a:bodyPr lIns="86694" tIns="0" rIns="86694" bIns="0" rtlCol="0" anchor="t"/>
          <a:lstStyle/>
          <a:p>
            <a:r>
              <a:rPr lang="zh-CN" altLang="en-US" sz="2000" b="1" dirty="0">
                <a:solidFill>
                  <a:schemeClr val="tx1">
                    <a:lumMod val="85000"/>
                    <a:lumOff val="15000"/>
                  </a:schemeClr>
                </a:solidFill>
                <a:latin typeface="微软雅黑" panose="020B0503020204020204" charset="-122"/>
                <a:ea typeface="微软雅黑" panose="020B0503020204020204" charset="-122"/>
              </a:rPr>
              <a:t>党建工作思路：党建工作与中心工作深度融合</a:t>
            </a:r>
            <a:endParaRPr lang="zh-CN" altLang="en-US" sz="2000" b="1" dirty="0">
              <a:solidFill>
                <a:schemeClr val="tx1">
                  <a:lumMod val="85000"/>
                  <a:lumOff val="15000"/>
                </a:schemeClr>
              </a:solidFill>
              <a:latin typeface="微软雅黑" panose="020B0503020204020204" charset="-122"/>
              <a:ea typeface="微软雅黑" panose="020B0503020204020204" charset="-122"/>
            </a:endParaRPr>
          </a:p>
        </p:txBody>
      </p:sp>
      <p:pic>
        <p:nvPicPr>
          <p:cNvPr id="7170" name="图片 1"/>
          <p:cNvPicPr>
            <a:picLocks noChangeAspect="1"/>
          </p:cNvPicPr>
          <p:nvPr/>
        </p:nvPicPr>
        <p:blipFill>
          <a:blip r:embed="rId2"/>
          <a:stretch>
            <a:fillRect/>
          </a:stretch>
        </p:blipFill>
        <p:spPr>
          <a:xfrm>
            <a:off x="6350" y="3175"/>
            <a:ext cx="12152313" cy="1022350"/>
          </a:xfrm>
          <a:prstGeom prst="rect">
            <a:avLst/>
          </a:prstGeom>
          <a:noFill/>
          <a:ln w="9525">
            <a:noFill/>
          </a:ln>
        </p:spPr>
      </p:pic>
      <p:sp>
        <p:nvSpPr>
          <p:cNvPr id="9225" name="TextBox 4"/>
          <p:cNvSpPr/>
          <p:nvPr/>
        </p:nvSpPr>
        <p:spPr>
          <a:xfrm>
            <a:off x="1416050" y="280988"/>
            <a:ext cx="3738880" cy="521970"/>
          </a:xfrm>
          <a:prstGeom prst="rect">
            <a:avLst/>
          </a:prstGeom>
          <a:noFill/>
          <a:ln w="9525">
            <a:noFill/>
          </a:ln>
        </p:spPr>
        <p:txBody>
          <a:bodyPr vert="horz" wrap="none" anchor="t">
            <a:spAutoFit/>
          </a:bodyPr>
          <a:p>
            <a:pPr algn="l"/>
            <a:r>
              <a:rPr lang="zh-CN" altLang="en-US" sz="2800" b="1" dirty="0">
                <a:solidFill>
                  <a:schemeClr val="bg1"/>
                </a:solidFill>
                <a:latin typeface="微软雅黑" panose="020B0503020204020204" charset="-122"/>
                <a:ea typeface="微软雅黑" panose="020B0503020204020204" charset="-122"/>
                <a:sym typeface="微软雅黑" panose="020B0503020204020204" charset="-122"/>
              </a:rPr>
              <a:t>四、把握党建工作思路</a:t>
            </a:r>
            <a:endParaRPr lang="zh-CN" altLang="en-US" sz="28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 name="Rectangle 42"/>
          <p:cNvSpPr/>
          <p:nvPr/>
        </p:nvSpPr>
        <p:spPr>
          <a:xfrm flipH="1">
            <a:off x="568960" y="2675890"/>
            <a:ext cx="5917565" cy="3299460"/>
          </a:xfrm>
          <a:prstGeom prst="rect">
            <a:avLst/>
          </a:prstGeom>
          <a:noFill/>
          <a:ln w="12700" cap="flat" cmpd="sng" algn="ctr">
            <a:noFill/>
            <a:prstDash val="solid"/>
          </a:ln>
          <a:effectLst/>
        </p:spPr>
        <p:txBody>
          <a:bodyPr lIns="86694" tIns="0" rIns="86694" bIns="0" rtlCol="0" anchor="t"/>
          <a:p>
            <a:pPr>
              <a:lnSpc>
                <a:spcPct val="170000"/>
              </a:lnSpc>
            </a:pPr>
            <a:r>
              <a:rPr lang="zh-CN" altLang="en-US" sz="1800" dirty="0">
                <a:solidFill>
                  <a:srgbClr val="C00000"/>
                </a:solidFill>
                <a:latin typeface="微软雅黑" panose="020B0503020204020204" charset="-122"/>
                <a:ea typeface="微软雅黑" panose="020B0503020204020204" charset="-122"/>
                <a:cs typeface="微软雅黑" panose="020B0503020204020204" charset="-122"/>
              </a:rPr>
              <a:t>【</a:t>
            </a:r>
            <a:r>
              <a:rPr lang="zh-CN" altLang="en-US" sz="1800" dirty="0">
                <a:solidFill>
                  <a:srgbClr val="C00000"/>
                </a:solidFill>
                <a:latin typeface="微软雅黑" panose="020B0503020204020204" charset="-122"/>
                <a:ea typeface="微软雅黑" panose="020B0503020204020204" charset="-122"/>
                <a:cs typeface="微软雅黑" panose="020B0503020204020204" charset="-122"/>
                <a:sym typeface="+mn-ea"/>
              </a:rPr>
              <a:t>《中国共产党章程》第三十三条</a:t>
            </a:r>
            <a:r>
              <a:rPr lang="zh-CN" altLang="en-US" sz="1800" dirty="0">
                <a:solidFill>
                  <a:srgbClr val="C00000"/>
                </a:solidFill>
                <a:latin typeface="微软雅黑" panose="020B0503020204020204" charset="-122"/>
                <a:ea typeface="微软雅黑" panose="020B0503020204020204" charset="-122"/>
                <a:cs typeface="微软雅黑" panose="020B0503020204020204" charset="-122"/>
              </a:rPr>
              <a:t>】：</a:t>
            </a:r>
            <a:r>
              <a:rPr lang="zh-CN" altLang="en-US" sz="18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国有企业党委（党组）发挥领导作用，把方向、管大局、保落实，依照规定讨论和决定企业重大事项。国有企业和集体企业中党的基层组织，围绕企业生产经营开展工作。</a:t>
            </a:r>
            <a:endParaRPr lang="zh-CN" altLang="en-US" sz="20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endParaRPr>
          </a:p>
          <a:p>
            <a:pPr>
              <a:lnSpc>
                <a:spcPct val="170000"/>
              </a:lnSpc>
            </a:pPr>
            <a:r>
              <a:rPr lang="zh-CN" sz="1800" dirty="0">
                <a:solidFill>
                  <a:srgbClr val="C00000"/>
                </a:solidFill>
                <a:latin typeface="微软雅黑" panose="020B0503020204020204" charset="-122"/>
                <a:ea typeface="微软雅黑" panose="020B0503020204020204" charset="-122"/>
                <a:cs typeface="微软雅黑" panose="020B0503020204020204" charset="-122"/>
              </a:rPr>
              <a:t>【公司</a:t>
            </a:r>
            <a:r>
              <a:rPr lang="en-US" altLang="zh-CN" sz="1800" dirty="0">
                <a:solidFill>
                  <a:srgbClr val="C00000"/>
                </a:solidFill>
                <a:latin typeface="微软雅黑" panose="020B0503020204020204" charset="-122"/>
                <a:ea typeface="微软雅黑" panose="020B0503020204020204" charset="-122"/>
                <a:cs typeface="微软雅黑" panose="020B0503020204020204" charset="-122"/>
              </a:rPr>
              <a:t>“</a:t>
            </a:r>
            <a:r>
              <a:rPr sz="1800" dirty="0">
                <a:solidFill>
                  <a:srgbClr val="C00000"/>
                </a:solidFill>
                <a:latin typeface="微软雅黑" panose="020B0503020204020204" charset="-122"/>
                <a:ea typeface="微软雅黑" panose="020B0503020204020204" charset="-122"/>
                <a:cs typeface="微软雅黑" panose="020B0503020204020204" charset="-122"/>
                <a:sym typeface="+mn-ea"/>
              </a:rPr>
              <a:t>强党建就是强发展</a:t>
            </a:r>
            <a:r>
              <a:rPr lang="en-US" sz="1800" dirty="0">
                <a:solidFill>
                  <a:srgbClr val="C00000"/>
                </a:solidFill>
                <a:latin typeface="微软雅黑" panose="020B0503020204020204" charset="-122"/>
                <a:ea typeface="微软雅黑" panose="020B0503020204020204" charset="-122"/>
                <a:cs typeface="微软雅黑" panose="020B0503020204020204" charset="-122"/>
                <a:sym typeface="+mn-ea"/>
              </a:rPr>
              <a:t>”</a:t>
            </a:r>
            <a:r>
              <a:rPr lang="zh-CN" altLang="en-US" sz="1800" dirty="0">
                <a:solidFill>
                  <a:srgbClr val="C00000"/>
                </a:solidFill>
                <a:latin typeface="微软雅黑" panose="020B0503020204020204" charset="-122"/>
                <a:ea typeface="微软雅黑" panose="020B0503020204020204" charset="-122"/>
                <a:cs typeface="微软雅黑" panose="020B0503020204020204" charset="-122"/>
                <a:sym typeface="+mn-ea"/>
              </a:rPr>
              <a:t>理念</a:t>
            </a:r>
            <a:r>
              <a:rPr lang="zh-CN" sz="1800" dirty="0">
                <a:solidFill>
                  <a:srgbClr val="C00000"/>
                </a:solidFill>
                <a:latin typeface="微软雅黑" panose="020B0503020204020204" charset="-122"/>
                <a:ea typeface="微软雅黑" panose="020B0503020204020204" charset="-122"/>
                <a:cs typeface="微软雅黑" panose="020B0503020204020204" charset="-122"/>
              </a:rPr>
              <a:t>】：</a:t>
            </a:r>
            <a:r>
              <a:rPr lang="zh-CN" sz="18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要</a:t>
            </a:r>
            <a:r>
              <a:rPr sz="18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紧紧围绕公司发展</a:t>
            </a:r>
            <a:r>
              <a:rPr sz="18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mn-ea"/>
              </a:rPr>
              <a:t>新</a:t>
            </a:r>
            <a:r>
              <a:rPr sz="1800" dirty="0">
                <a:solidFill>
                  <a:schemeClr val="tx1">
                    <a:lumMod val="85000"/>
                    <a:lumOff val="15000"/>
                  </a:schemeClr>
                </a:solidFill>
                <a:latin typeface="微软雅黑" panose="020B0503020204020204" charset="-122"/>
                <a:ea typeface="微软雅黑" panose="020B0503020204020204" charset="-122"/>
                <a:cs typeface="微软雅黑" panose="020B0503020204020204" charset="-122"/>
              </a:rPr>
              <a:t>思路，推进党建工作与经营管理中心工作深度融合。</a:t>
            </a:r>
            <a:endParaRPr sz="1325"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endParaRPr>
          </a:p>
          <a:p>
            <a:pPr>
              <a:lnSpc>
                <a:spcPct val="150000"/>
              </a:lnSpc>
            </a:pPr>
            <a:endParaRPr lang="en-US" altLang="zh-CN" sz="3410" dirty="0">
              <a:solidFill>
                <a:schemeClr val="tx1">
                  <a:lumMod val="85000"/>
                  <a:lumOff val="15000"/>
                </a:schemeClr>
              </a:solidFill>
              <a:latin typeface="Noto Sans S Chinese Regular" panose="020B0500000000000000" pitchFamily="34" charset="-122"/>
              <a:ea typeface="Noto Sans S Chinese Regular" panose="020B05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9225"/>
                                        </p:tgtEl>
                                        <p:attrNameLst>
                                          <p:attrName>style.visibility</p:attrName>
                                        </p:attrNameLst>
                                      </p:cBhvr>
                                      <p:to>
                                        <p:strVal val="visible"/>
                                      </p:to>
                                    </p:set>
                                    <p:animEffect filter="wipe(left)">
                                      <p:cBhvr>
                                        <p:cTn id="10" dur="1000"/>
                                        <p:tgtEl>
                                          <p:spTgt spid="9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5"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1"/>
          <p:cNvPicPr>
            <a:picLocks noChangeAspect="1"/>
          </p:cNvPicPr>
          <p:nvPr/>
        </p:nvPicPr>
        <p:blipFill>
          <a:blip r:embed="rId1"/>
          <a:stretch>
            <a:fillRect/>
          </a:stretch>
        </p:blipFill>
        <p:spPr>
          <a:xfrm>
            <a:off x="6350" y="3175"/>
            <a:ext cx="12152313" cy="1022350"/>
          </a:xfrm>
          <a:prstGeom prst="rect">
            <a:avLst/>
          </a:prstGeom>
          <a:noFill/>
          <a:ln w="9525">
            <a:noFill/>
          </a:ln>
        </p:spPr>
      </p:pic>
      <p:sp>
        <p:nvSpPr>
          <p:cNvPr id="9225" name="TextBox 4"/>
          <p:cNvSpPr/>
          <p:nvPr/>
        </p:nvSpPr>
        <p:spPr>
          <a:xfrm>
            <a:off x="1416050" y="280988"/>
            <a:ext cx="3738880" cy="521970"/>
          </a:xfrm>
          <a:prstGeom prst="rect">
            <a:avLst/>
          </a:prstGeom>
          <a:noFill/>
          <a:ln w="9525">
            <a:noFill/>
          </a:ln>
        </p:spPr>
        <p:txBody>
          <a:bodyPr vert="horz" wrap="none" anchor="t">
            <a:spAutoFit/>
          </a:bodyPr>
          <a:p>
            <a:pPr algn="l"/>
            <a:r>
              <a:rPr lang="zh-CN" altLang="en-US" sz="2800" b="1" dirty="0">
                <a:solidFill>
                  <a:schemeClr val="bg1"/>
                </a:solidFill>
                <a:latin typeface="微软雅黑" panose="020B0503020204020204" charset="-122"/>
                <a:ea typeface="微软雅黑" panose="020B0503020204020204" charset="-122"/>
                <a:sym typeface="微软雅黑" panose="020B0503020204020204" charset="-122"/>
              </a:rPr>
              <a:t>四、把握党建工作思路</a:t>
            </a:r>
            <a:endParaRPr lang="zh-CN" altLang="en-US" sz="28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8" name="KSO_Shape"/>
          <p:cNvSpPr/>
          <p:nvPr/>
        </p:nvSpPr>
        <p:spPr>
          <a:xfrm>
            <a:off x="922020" y="2719070"/>
            <a:ext cx="2242820" cy="1962785"/>
          </a:xfrm>
          <a:prstGeom prst="roundRect">
            <a:avLst/>
          </a:prstGeom>
          <a:solidFill>
            <a:srgbClr val="C00000"/>
          </a:solidFill>
          <a:ln w="25400" cap="flat" cmpd="sng" algn="ctr">
            <a:noFill/>
            <a:prstDash val="solid"/>
          </a:ln>
          <a:effectLst/>
        </p:spPr>
        <p:txBody>
          <a:bodyPr rtlCol="0" anchor="ctr"/>
          <a:p>
            <a:pPr algn="ctr"/>
            <a:endParaRPr lang="zh-CN" altLang="en-US" sz="1800" kern="0">
              <a:solidFill>
                <a:srgbClr val="C00000"/>
              </a:solidFill>
              <a:latin typeface="方正黑体简体" panose="02010601030101010101" charset="-122"/>
              <a:ea typeface="方正黑体简体" panose="02010601030101010101" charset="-122"/>
            </a:endParaRPr>
          </a:p>
        </p:txBody>
      </p:sp>
      <p:sp>
        <p:nvSpPr>
          <p:cNvPr id="19" name="Shape 937"/>
          <p:cNvSpPr/>
          <p:nvPr/>
        </p:nvSpPr>
        <p:spPr>
          <a:xfrm>
            <a:off x="1541145" y="3260725"/>
            <a:ext cx="1004570" cy="878840"/>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solidFill>
            <a:schemeClr val="bg1"/>
          </a:solidFill>
          <a:ln w="12700" cap="flat">
            <a:noFill/>
            <a:miter lim="400000"/>
          </a:ln>
          <a:effectLst/>
        </p:spPr>
        <p:txBody>
          <a:bodyPr wrap="square" lIns="38100" tIns="38100" rIns="38100" bIns="38100" numCol="1" anchor="ctr">
            <a:noAutofit/>
          </a:bodyPr>
          <a:p>
            <a:pPr>
              <a:defRPr sz="3200">
                <a:solidFill>
                  <a:srgbClr val="FFFFFF"/>
                </a:solidFill>
                <a:latin typeface="Helvetica Light"/>
                <a:ea typeface="Helvetica Light"/>
                <a:cs typeface="Helvetica Light"/>
                <a:sym typeface="Helvetica Light"/>
              </a:defRPr>
            </a:pPr>
            <a:endParaRPr kern="0">
              <a:solidFill>
                <a:srgbClr val="C00000"/>
              </a:solidFill>
              <a:latin typeface="方正黑体简体" panose="02010601030101010101" charset="-122"/>
              <a:ea typeface="方正黑体简体" panose="02010601030101010101" charset="-122"/>
              <a:cs typeface="Helvetica Light"/>
              <a:sym typeface="Helvetica Light"/>
            </a:endParaRPr>
          </a:p>
        </p:txBody>
      </p:sp>
      <p:sp>
        <p:nvSpPr>
          <p:cNvPr id="10" name="TextBox 76"/>
          <p:cNvSpPr txBox="1"/>
          <p:nvPr/>
        </p:nvSpPr>
        <p:spPr>
          <a:xfrm>
            <a:off x="4035425" y="1394460"/>
            <a:ext cx="6213475" cy="460375"/>
          </a:xfrm>
          <a:prstGeom prst="rect">
            <a:avLst/>
          </a:prstGeom>
          <a:solidFill>
            <a:srgbClr val="C00000"/>
          </a:solidFill>
          <a:ln>
            <a:solidFill>
              <a:srgbClr val="C00000"/>
            </a:solidFill>
          </a:ln>
        </p:spPr>
        <p:txBody>
          <a:bodyPr wrap="square" rtlCol="0">
            <a:spAutoFit/>
          </a:bodyPr>
          <a:p>
            <a:pPr algn="ctr"/>
            <a:r>
              <a:rPr lang="zh-CN" altLang="en-US" sz="2400" b="1" dirty="0">
                <a:solidFill>
                  <a:schemeClr val="bg1"/>
                </a:solidFill>
                <a:latin typeface="微软雅黑" panose="020B0503020204020204" charset="-122"/>
                <a:ea typeface="微软雅黑" panose="020B0503020204020204" charset="-122"/>
              </a:rPr>
              <a:t>深刻认识强党建就是强发展理念</a:t>
            </a:r>
            <a:endParaRPr lang="zh-CN" altLang="en-US" sz="2400" b="1" dirty="0">
              <a:solidFill>
                <a:schemeClr val="bg1"/>
              </a:solidFill>
              <a:latin typeface="微软雅黑" panose="020B0503020204020204" charset="-122"/>
              <a:ea typeface="微软雅黑" panose="020B0503020204020204" charset="-122"/>
            </a:endParaRPr>
          </a:p>
        </p:txBody>
      </p:sp>
      <p:sp>
        <p:nvSpPr>
          <p:cNvPr id="3" name="文本框 2"/>
          <p:cNvSpPr txBox="1"/>
          <p:nvPr/>
        </p:nvSpPr>
        <p:spPr>
          <a:xfrm>
            <a:off x="4035425" y="2028190"/>
            <a:ext cx="6377940" cy="3964305"/>
          </a:xfrm>
          <a:prstGeom prst="rect">
            <a:avLst/>
          </a:prstGeom>
          <a:noFill/>
        </p:spPr>
        <p:txBody>
          <a:bodyPr wrap="square" rtlCol="0">
            <a:spAutoFit/>
          </a:bodyPr>
          <a:p>
            <a:pPr>
              <a:lnSpc>
                <a:spcPct val="140000"/>
              </a:lnSpc>
            </a:pPr>
            <a:r>
              <a:rPr lang="zh-CN" altLang="en-US" sz="1800" dirty="0">
                <a:solidFill>
                  <a:srgbClr val="C00000"/>
                </a:solidFill>
                <a:latin typeface="微软雅黑" panose="020B0503020204020204" charset="-122"/>
                <a:ea typeface="微软雅黑" panose="020B0503020204020204" charset="-122"/>
                <a:cs typeface="微软雅黑" panose="020B0503020204020204" charset="-122"/>
                <a:sym typeface="+mn-ea"/>
              </a:rPr>
              <a:t>【强党建就是把方向】</a:t>
            </a:r>
            <a:r>
              <a:rPr lang="zh-CN" altLang="en-US" sz="1800" dirty="0">
                <a:solidFill>
                  <a:schemeClr val="tx1"/>
                </a:solidFill>
                <a:latin typeface="微软雅黑" panose="020B0503020204020204" charset="-122"/>
                <a:ea typeface="微软雅黑" panose="020B0503020204020204" charset="-122"/>
                <a:cs typeface="微软雅黑" panose="020B0503020204020204" charset="-122"/>
                <a:sym typeface="+mn-ea"/>
              </a:rPr>
              <a:t>把方向就是要充分发挥党的领导作用，对党支部重点事项进行研究决策，对本部门本单位重要业务工作进行研究讨论，尤其是</a:t>
            </a:r>
            <a:r>
              <a:rPr lang="zh-CN" altLang="en-US" sz="1800" dirty="0">
                <a:latin typeface="微软雅黑" panose="020B0503020204020204" charset="-122"/>
                <a:ea typeface="微软雅黑" panose="020B0503020204020204" charset="-122"/>
                <a:cs typeface="微软雅黑" panose="020B0503020204020204" charset="-122"/>
                <a:sym typeface="+mn-ea"/>
              </a:rPr>
              <a:t>在</a:t>
            </a:r>
            <a:r>
              <a:rPr lang="en-US" altLang="zh-CN" sz="1800" dirty="0">
                <a:latin typeface="微软雅黑" panose="020B0503020204020204" charset="-122"/>
                <a:ea typeface="微软雅黑" panose="020B0503020204020204" charset="-122"/>
                <a:cs typeface="微软雅黑" panose="020B0503020204020204" charset="-122"/>
                <a:sym typeface="+mn-ea"/>
              </a:rPr>
              <a:t>“</a:t>
            </a:r>
            <a:r>
              <a:rPr lang="zh-CN" altLang="en-US" sz="1800" dirty="0">
                <a:latin typeface="微软雅黑" panose="020B0503020204020204" charset="-122"/>
                <a:ea typeface="微软雅黑" panose="020B0503020204020204" charset="-122"/>
                <a:cs typeface="微软雅黑" panose="020B0503020204020204" charset="-122"/>
                <a:sym typeface="+mn-ea"/>
              </a:rPr>
              <a:t>三重一大</a:t>
            </a:r>
            <a:r>
              <a:rPr lang="en-US" altLang="zh-CN" sz="1800" dirty="0">
                <a:latin typeface="微软雅黑" panose="020B0503020204020204" charset="-122"/>
                <a:ea typeface="微软雅黑" panose="020B0503020204020204" charset="-122"/>
                <a:cs typeface="微软雅黑" panose="020B0503020204020204" charset="-122"/>
                <a:sym typeface="+mn-ea"/>
              </a:rPr>
              <a:t>”</a:t>
            </a:r>
            <a:r>
              <a:rPr lang="zh-CN" altLang="en-US" sz="1800" dirty="0">
                <a:latin typeface="微软雅黑" panose="020B0503020204020204" charset="-122"/>
                <a:ea typeface="微软雅黑" panose="020B0503020204020204" charset="-122"/>
                <a:cs typeface="微软雅黑" panose="020B0503020204020204" charset="-122"/>
                <a:sym typeface="+mn-ea"/>
              </a:rPr>
              <a:t>等方面把好关。</a:t>
            </a:r>
            <a:endParaRPr lang="zh-CN" altLang="en-US" sz="18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a:lnSpc>
                <a:spcPct val="140000"/>
              </a:lnSpc>
            </a:pPr>
            <a:r>
              <a:rPr lang="zh-CN" altLang="en-US" sz="1800" dirty="0">
                <a:solidFill>
                  <a:srgbClr val="C00000"/>
                </a:solidFill>
                <a:latin typeface="微软雅黑" panose="020B0503020204020204" charset="-122"/>
                <a:ea typeface="微软雅黑" panose="020B0503020204020204" charset="-122"/>
                <a:cs typeface="微软雅黑" panose="020B0503020204020204" charset="-122"/>
                <a:sym typeface="+mn-ea"/>
              </a:rPr>
              <a:t>【强党建就是管大局】</a:t>
            </a:r>
            <a:r>
              <a:rPr lang="zh-CN" altLang="en-US" sz="1800" dirty="0">
                <a:solidFill>
                  <a:schemeClr val="tx1"/>
                </a:solidFill>
                <a:latin typeface="微软雅黑" panose="020B0503020204020204" charset="-122"/>
                <a:ea typeface="微软雅黑" panose="020B0503020204020204" charset="-122"/>
                <a:cs typeface="微软雅黑" panose="020B0503020204020204" charset="-122"/>
                <a:sym typeface="+mn-ea"/>
              </a:rPr>
              <a:t>管大局就是要始终围绕中心开展工作，充分发挥党支部的战斗堡垒作用和党员的先锋模范作用。</a:t>
            </a:r>
            <a:endParaRPr lang="zh-CN" altLang="en-US" sz="18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a:lnSpc>
                <a:spcPct val="140000"/>
              </a:lnSpc>
            </a:pPr>
            <a:r>
              <a:rPr lang="zh-CN" altLang="en-US" sz="1800" dirty="0">
                <a:solidFill>
                  <a:srgbClr val="C00000"/>
                </a:solidFill>
                <a:latin typeface="微软雅黑" panose="020B0503020204020204" charset="-122"/>
                <a:ea typeface="微软雅黑" panose="020B0503020204020204" charset="-122"/>
                <a:cs typeface="微软雅黑" panose="020B0503020204020204" charset="-122"/>
                <a:sym typeface="+mn-ea"/>
              </a:rPr>
              <a:t>【强党建就是保落实】</a:t>
            </a:r>
            <a:r>
              <a:rPr lang="zh-CN" altLang="en-US" sz="1800" dirty="0">
                <a:solidFill>
                  <a:schemeClr val="tx1"/>
                </a:solidFill>
                <a:latin typeface="微软雅黑" panose="020B0503020204020204" charset="-122"/>
                <a:ea typeface="微软雅黑" panose="020B0503020204020204" charset="-122"/>
                <a:cs typeface="微软雅黑" panose="020B0503020204020204" charset="-122"/>
                <a:sym typeface="+mn-ea"/>
              </a:rPr>
              <a:t>保落实就是要优质高效完成本部门本单位的工作任务。</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a:lnSpc>
                <a:spcPct val="140000"/>
              </a:lnSpc>
            </a:pPr>
            <a:r>
              <a:rPr lang="zh-CN" altLang="en-US" sz="1800" dirty="0">
                <a:solidFill>
                  <a:srgbClr val="C00000"/>
                </a:solidFill>
                <a:latin typeface="微软雅黑" panose="020B0503020204020204" charset="-122"/>
                <a:ea typeface="微软雅黑" panose="020B0503020204020204" charset="-122"/>
                <a:cs typeface="微软雅黑" panose="020B0503020204020204" charset="-122"/>
                <a:sym typeface="+mn-ea"/>
              </a:rPr>
              <a:t>【强党建就是强队伍】</a:t>
            </a:r>
            <a:r>
              <a:rPr lang="zh-CN" altLang="en-US" sz="1800" dirty="0">
                <a:latin typeface="微软雅黑" panose="020B0503020204020204" charset="-122"/>
                <a:ea typeface="微软雅黑" panose="020B0503020204020204" charset="-122"/>
                <a:cs typeface="微软雅黑" panose="020B0503020204020204" charset="-122"/>
                <a:sym typeface="+mn-ea"/>
              </a:rPr>
              <a:t>强队伍就是抓好党员队伍和群众队伍，教育党员、管理党员、监督党员，组织群众、宣传群众、凝聚群众、服务群众。</a:t>
            </a:r>
            <a:endParaRPr lang="zh-CN" altLang="en-US" sz="1800"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9225"/>
                                        </p:tgtEl>
                                        <p:attrNameLst>
                                          <p:attrName>style.visibility</p:attrName>
                                        </p:attrNameLst>
                                      </p:cBhvr>
                                      <p:to>
                                        <p:strVal val="visible"/>
                                      </p:to>
                                    </p:set>
                                    <p:animEffect filter="wipe(left)">
                                      <p:cBhvr>
                                        <p:cTn id="7" dur="1000"/>
                                        <p:tgtEl>
                                          <p:spTgt spid="922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left)">
                                      <p:cBhvr>
                                        <p:cTn id="10" dur="500"/>
                                        <p:tgtEl>
                                          <p:spTgt spid="18"/>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5" grpId="0" bldLvl="0"/>
      <p:bldP spid="18" grpId="0" bldLvl="0" animBg="1"/>
      <p:bldP spid="19" grpId="0" bldLvl="0" animBg="1"/>
      <p:bldP spid="10" grpId="0" bldLvl="0" animBg="1"/>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1"/>
          <p:cNvPicPr>
            <a:picLocks noChangeAspect="1"/>
          </p:cNvPicPr>
          <p:nvPr/>
        </p:nvPicPr>
        <p:blipFill>
          <a:blip r:embed="rId1"/>
          <a:stretch>
            <a:fillRect/>
          </a:stretch>
        </p:blipFill>
        <p:spPr>
          <a:xfrm>
            <a:off x="6350" y="3175"/>
            <a:ext cx="12152313" cy="1022350"/>
          </a:xfrm>
          <a:prstGeom prst="rect">
            <a:avLst/>
          </a:prstGeom>
          <a:noFill/>
          <a:ln w="9525">
            <a:noFill/>
          </a:ln>
        </p:spPr>
      </p:pic>
      <p:sp>
        <p:nvSpPr>
          <p:cNvPr id="9225" name="TextBox 4"/>
          <p:cNvSpPr/>
          <p:nvPr/>
        </p:nvSpPr>
        <p:spPr>
          <a:xfrm>
            <a:off x="1416050" y="280988"/>
            <a:ext cx="3738880" cy="521970"/>
          </a:xfrm>
          <a:prstGeom prst="rect">
            <a:avLst/>
          </a:prstGeom>
          <a:noFill/>
          <a:ln w="9525">
            <a:noFill/>
          </a:ln>
        </p:spPr>
        <p:txBody>
          <a:bodyPr vert="horz" wrap="none" anchor="t">
            <a:spAutoFit/>
          </a:bodyPr>
          <a:p>
            <a:pPr algn="l"/>
            <a:r>
              <a:rPr lang="zh-CN" altLang="en-US" sz="2800" b="1" dirty="0">
                <a:solidFill>
                  <a:schemeClr val="bg1"/>
                </a:solidFill>
                <a:latin typeface="微软雅黑" panose="020B0503020204020204" charset="-122"/>
                <a:ea typeface="微软雅黑" panose="020B0503020204020204" charset="-122"/>
                <a:sym typeface="微软雅黑" panose="020B0503020204020204" charset="-122"/>
              </a:rPr>
              <a:t>四、把握党建工作思路</a:t>
            </a:r>
            <a:endParaRPr lang="zh-CN" altLang="en-US" sz="28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18" name="KSO_Shape"/>
          <p:cNvSpPr/>
          <p:nvPr/>
        </p:nvSpPr>
        <p:spPr>
          <a:xfrm>
            <a:off x="922020" y="2719070"/>
            <a:ext cx="2242820" cy="1962785"/>
          </a:xfrm>
          <a:prstGeom prst="roundRect">
            <a:avLst/>
          </a:prstGeom>
          <a:solidFill>
            <a:srgbClr val="C00000"/>
          </a:solidFill>
          <a:ln w="25400" cap="flat" cmpd="sng" algn="ctr">
            <a:noFill/>
            <a:prstDash val="solid"/>
          </a:ln>
          <a:effectLst/>
        </p:spPr>
        <p:txBody>
          <a:bodyPr rtlCol="0" anchor="ctr"/>
          <a:p>
            <a:pPr algn="ctr"/>
            <a:endParaRPr lang="zh-CN" altLang="en-US" sz="1800" kern="0">
              <a:solidFill>
                <a:srgbClr val="C00000"/>
              </a:solidFill>
              <a:latin typeface="方正黑体简体" panose="02010601030101010101" charset="-122"/>
              <a:ea typeface="方正黑体简体" panose="02010601030101010101" charset="-122"/>
            </a:endParaRPr>
          </a:p>
        </p:txBody>
      </p:sp>
      <p:sp>
        <p:nvSpPr>
          <p:cNvPr id="10" name="TextBox 76"/>
          <p:cNvSpPr txBox="1"/>
          <p:nvPr/>
        </p:nvSpPr>
        <p:spPr>
          <a:xfrm>
            <a:off x="4035425" y="1699260"/>
            <a:ext cx="6213475" cy="460375"/>
          </a:xfrm>
          <a:prstGeom prst="rect">
            <a:avLst/>
          </a:prstGeom>
          <a:solidFill>
            <a:srgbClr val="C00000"/>
          </a:solidFill>
          <a:ln>
            <a:solidFill>
              <a:srgbClr val="C00000"/>
            </a:solidFill>
          </a:ln>
        </p:spPr>
        <p:txBody>
          <a:bodyPr wrap="square" rtlCol="0">
            <a:spAutoFit/>
          </a:bodyPr>
          <a:p>
            <a:pPr algn="ctr"/>
            <a:r>
              <a:rPr lang="zh-CN" altLang="en-US" sz="2400" b="1" dirty="0">
                <a:solidFill>
                  <a:schemeClr val="bg1"/>
                </a:solidFill>
                <a:latin typeface="微软雅黑" panose="020B0503020204020204" charset="-122"/>
                <a:ea typeface="微软雅黑" panose="020B0503020204020204" charset="-122"/>
              </a:rPr>
              <a:t>党建工作同中心工作本质上不可分</a:t>
            </a:r>
            <a:endParaRPr lang="zh-CN" altLang="en-US" sz="2400" b="1" dirty="0">
              <a:solidFill>
                <a:schemeClr val="bg1"/>
              </a:solidFill>
              <a:latin typeface="微软雅黑" panose="020B0503020204020204" charset="-122"/>
              <a:ea typeface="微软雅黑" panose="020B0503020204020204" charset="-122"/>
            </a:endParaRPr>
          </a:p>
        </p:txBody>
      </p:sp>
      <p:sp>
        <p:nvSpPr>
          <p:cNvPr id="3" name="文本框 2"/>
          <p:cNvSpPr txBox="1"/>
          <p:nvPr/>
        </p:nvSpPr>
        <p:spPr>
          <a:xfrm>
            <a:off x="4035425" y="2576195"/>
            <a:ext cx="6377940" cy="3322955"/>
          </a:xfrm>
          <a:prstGeom prst="rect">
            <a:avLst/>
          </a:prstGeom>
          <a:noFill/>
        </p:spPr>
        <p:txBody>
          <a:bodyPr wrap="square" rtlCol="0">
            <a:spAutoFit/>
          </a:bodyPr>
          <a:p>
            <a:pPr>
              <a:lnSpc>
                <a:spcPct val="150000"/>
              </a:lnSpc>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党建工作与中心工作既有区别，又有联系，二者在本质上不可分：做业务工作时，要想到做人的工作，这就是党建；做党建工作时，要想到是为了中心工作，同样离不开人。</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endParaRPr>
          </a:p>
          <a:p>
            <a:pPr>
              <a:lnSpc>
                <a:spcPct val="150000"/>
              </a:lnSpc>
            </a:pPr>
            <a:r>
              <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rPr>
              <a:t>人就是这个本质，是当中最关键的因素。中心工作是这样，党建工作也是，始终都是围绕人做工作，要为员工解惑、解难、提升素质能力。</a:t>
            </a:r>
            <a:endParaRPr lang="zh-CN" altLang="en-US" sz="2000" dirty="0">
              <a:solidFill>
                <a:schemeClr val="tx1"/>
              </a:solidFill>
              <a:latin typeface="微软雅黑" panose="020B0503020204020204" charset="-122"/>
              <a:ea typeface="微软雅黑" panose="020B0503020204020204" charset="-122"/>
              <a:cs typeface="微软雅黑" panose="020B0503020204020204" charset="-122"/>
              <a:sym typeface="+mn-ea"/>
            </a:endParaRPr>
          </a:p>
        </p:txBody>
      </p:sp>
      <p:sp>
        <p:nvSpPr>
          <p:cNvPr id="22" name="Shape 940"/>
          <p:cNvSpPr/>
          <p:nvPr/>
        </p:nvSpPr>
        <p:spPr>
          <a:xfrm>
            <a:off x="1571625" y="3197860"/>
            <a:ext cx="972820" cy="817880"/>
          </a:xfrm>
          <a:custGeom>
            <a:avLst/>
            <a:gdLst/>
            <a:ahLst/>
            <a:cxnLst>
              <a:cxn ang="0">
                <a:pos x="wd2" y="hd2"/>
              </a:cxn>
              <a:cxn ang="5400000">
                <a:pos x="wd2" y="hd2"/>
              </a:cxn>
              <a:cxn ang="10800000">
                <a:pos x="wd2" y="hd2"/>
              </a:cxn>
              <a:cxn ang="16200000">
                <a:pos x="wd2" y="hd2"/>
              </a:cxn>
            </a:cxnLst>
            <a:rect l="0" t="0" r="r" b="b"/>
            <a:pathLst>
              <a:path w="21547" h="21600" extrusionOk="0">
                <a:moveTo>
                  <a:pt x="18847" y="15749"/>
                </a:moveTo>
                <a:lnTo>
                  <a:pt x="2701" y="15749"/>
                </a:lnTo>
                <a:lnTo>
                  <a:pt x="2701" y="1346"/>
                </a:lnTo>
                <a:lnTo>
                  <a:pt x="18847" y="1346"/>
                </a:lnTo>
                <a:cubicBezTo>
                  <a:pt x="18847" y="1346"/>
                  <a:pt x="18847" y="15749"/>
                  <a:pt x="18847" y="15749"/>
                </a:cubicBezTo>
                <a:close/>
                <a:moveTo>
                  <a:pt x="0" y="20510"/>
                </a:moveTo>
                <a:cubicBezTo>
                  <a:pt x="0" y="20510"/>
                  <a:pt x="-26" y="21600"/>
                  <a:pt x="1603" y="21600"/>
                </a:cubicBezTo>
                <a:cubicBezTo>
                  <a:pt x="2568" y="21600"/>
                  <a:pt x="6216" y="21600"/>
                  <a:pt x="9032" y="21600"/>
                </a:cubicBezTo>
                <a:cubicBezTo>
                  <a:pt x="9032" y="21600"/>
                  <a:pt x="10576" y="21600"/>
                  <a:pt x="12515" y="21600"/>
                </a:cubicBezTo>
                <a:cubicBezTo>
                  <a:pt x="15331" y="21600"/>
                  <a:pt x="18979" y="21600"/>
                  <a:pt x="19943" y="21600"/>
                </a:cubicBezTo>
                <a:cubicBezTo>
                  <a:pt x="21574" y="21600"/>
                  <a:pt x="21547" y="20510"/>
                  <a:pt x="21547" y="20510"/>
                </a:cubicBezTo>
                <a:lnTo>
                  <a:pt x="19418" y="16436"/>
                </a:lnTo>
                <a:cubicBezTo>
                  <a:pt x="19512" y="16224"/>
                  <a:pt x="19569" y="15977"/>
                  <a:pt x="19569" y="15711"/>
                </a:cubicBezTo>
                <a:lnTo>
                  <a:pt x="19569" y="1384"/>
                </a:lnTo>
                <a:cubicBezTo>
                  <a:pt x="19569" y="621"/>
                  <a:pt x="19123" y="0"/>
                  <a:pt x="18571" y="0"/>
                </a:cubicBezTo>
                <a:lnTo>
                  <a:pt x="2977" y="0"/>
                </a:lnTo>
                <a:cubicBezTo>
                  <a:pt x="2425" y="0"/>
                  <a:pt x="1979" y="621"/>
                  <a:pt x="1979" y="1384"/>
                </a:cubicBezTo>
                <a:lnTo>
                  <a:pt x="1979" y="15711"/>
                </a:lnTo>
                <a:cubicBezTo>
                  <a:pt x="1979" y="15978"/>
                  <a:pt x="2035" y="16224"/>
                  <a:pt x="2129" y="16436"/>
                </a:cubicBezTo>
                <a:cubicBezTo>
                  <a:pt x="2129" y="16436"/>
                  <a:pt x="0" y="20510"/>
                  <a:pt x="0" y="20510"/>
                </a:cubicBezTo>
                <a:close/>
              </a:path>
            </a:pathLst>
          </a:custGeom>
          <a:solidFill>
            <a:schemeClr val="bg1"/>
          </a:solidFill>
          <a:ln w="12700" cap="flat">
            <a:noFill/>
            <a:miter lim="400000"/>
          </a:ln>
          <a:effectLst/>
        </p:spPr>
        <p:txBody>
          <a:bodyPr wrap="square" lIns="38100" tIns="38100" rIns="38100" bIns="38100" numCol="1" anchor="ctr">
            <a:noAutofit/>
          </a:bodyPr>
          <a:p>
            <a:pPr>
              <a:defRPr sz="3200">
                <a:solidFill>
                  <a:srgbClr val="FFFFFF"/>
                </a:solidFill>
                <a:latin typeface="Helvetica Light"/>
                <a:ea typeface="Helvetica Light"/>
                <a:cs typeface="Helvetica Light"/>
                <a:sym typeface="Helvetica Light"/>
              </a:defRPr>
            </a:pPr>
            <a:endParaRPr kern="0">
              <a:solidFill>
                <a:srgbClr val="C00000"/>
              </a:solidFill>
              <a:latin typeface="方正黑体简体" panose="02010601030101010101" charset="-122"/>
              <a:ea typeface="方正黑体简体" panose="02010601030101010101" charset="-122"/>
              <a:cs typeface="Helvetica Light"/>
              <a:sym typeface="Helvetica Ligh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9225"/>
                                        </p:tgtEl>
                                        <p:attrNameLst>
                                          <p:attrName>style.visibility</p:attrName>
                                        </p:attrNameLst>
                                      </p:cBhvr>
                                      <p:to>
                                        <p:strVal val="visible"/>
                                      </p:to>
                                    </p:set>
                                    <p:animEffect filter="wipe(left)">
                                      <p:cBhvr>
                                        <p:cTn id="7" dur="1000"/>
                                        <p:tgtEl>
                                          <p:spTgt spid="922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left)">
                                      <p:cBhvr>
                                        <p:cTn id="10" dur="500"/>
                                        <p:tgtEl>
                                          <p:spTgt spid="18"/>
                                        </p:tgtEl>
                                      </p:cBhvr>
                                    </p:animEffect>
                                  </p:childTnLst>
                                </p:cTn>
                              </p:par>
                            </p:childTnLst>
                          </p:cTn>
                        </p:par>
                        <p:par>
                          <p:cTn id="11" fill="hold">
                            <p:stCondLst>
                              <p:cond delay="1500"/>
                            </p:stCondLst>
                            <p:childTnLst>
                              <p:par>
                                <p:cTn id="12" presetID="22" presetClass="entr" presetSubtype="8"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5" grpId="0" bldLvl="0"/>
      <p:bldP spid="18" grpId="0" bldLvl="0" animBg="1"/>
      <p:bldP spid="10" grpId="0" bldLvl="0" animBg="1"/>
      <p:bldP spid="3" grpId="0"/>
      <p:bldP spid="22"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7170" name="图片 1"/>
          <p:cNvPicPr>
            <a:picLocks noChangeAspect="1"/>
          </p:cNvPicPr>
          <p:nvPr/>
        </p:nvPicPr>
        <p:blipFill>
          <a:blip r:embed="rId2"/>
          <a:stretch>
            <a:fillRect/>
          </a:stretch>
        </p:blipFill>
        <p:spPr>
          <a:xfrm>
            <a:off x="6350" y="3175"/>
            <a:ext cx="12152313" cy="1022350"/>
          </a:xfrm>
          <a:prstGeom prst="rect">
            <a:avLst/>
          </a:prstGeom>
          <a:noFill/>
          <a:ln w="9525">
            <a:noFill/>
          </a:ln>
        </p:spPr>
      </p:pic>
      <p:sp>
        <p:nvSpPr>
          <p:cNvPr id="7171" name="Freeform 5"/>
          <p:cNvSpPr/>
          <p:nvPr/>
        </p:nvSpPr>
        <p:spPr>
          <a:xfrm>
            <a:off x="3736975" y="2312988"/>
            <a:ext cx="1008063" cy="1011237"/>
          </a:xfrm>
          <a:custGeom>
            <a:avLst/>
            <a:gdLst>
              <a:gd name="txL" fmla="*/ 0 w 16074"/>
              <a:gd name="txT" fmla="*/ 0 h 16128"/>
              <a:gd name="txR" fmla="*/ 16074 w 16074"/>
              <a:gd name="txB" fmla="*/ 16128 h 16128"/>
            </a:gdLst>
            <a:ahLst/>
            <a:cxnLst>
              <a:cxn ang="0">
                <a:pos x="2313" y="11564"/>
              </a:cxn>
              <a:cxn ang="0">
                <a:pos x="3529" y="12395"/>
              </a:cxn>
              <a:cxn ang="0">
                <a:pos x="4818" y="13031"/>
              </a:cxn>
              <a:cxn ang="0">
                <a:pos x="6189" y="13418"/>
              </a:cxn>
              <a:cxn ang="0">
                <a:pos x="7653" y="13501"/>
              </a:cxn>
              <a:cxn ang="0">
                <a:pos x="9219" y="13224"/>
              </a:cxn>
              <a:cxn ang="0">
                <a:pos x="5225" y="7326"/>
              </a:cxn>
              <a:cxn ang="0">
                <a:pos x="5604" y="2588"/>
              </a:cxn>
              <a:cxn ang="0">
                <a:pos x="5918" y="2680"/>
              </a:cxn>
              <a:cxn ang="0">
                <a:pos x="6274" y="2719"/>
              </a:cxn>
              <a:cxn ang="0">
                <a:pos x="6671" y="2688"/>
              </a:cxn>
              <a:cxn ang="0">
                <a:pos x="7102" y="2577"/>
              </a:cxn>
              <a:cxn ang="0">
                <a:pos x="7563" y="2375"/>
              </a:cxn>
              <a:cxn ang="0">
                <a:pos x="8053" y="2066"/>
              </a:cxn>
              <a:cxn ang="0">
                <a:pos x="12930" y="10057"/>
              </a:cxn>
              <a:cxn ang="0">
                <a:pos x="13396" y="8301"/>
              </a:cxn>
              <a:cxn ang="0">
                <a:pos x="13347" y="6443"/>
              </a:cxn>
              <a:cxn ang="0">
                <a:pos x="12801" y="4583"/>
              </a:cxn>
              <a:cxn ang="0">
                <a:pos x="11773" y="2822"/>
              </a:cxn>
              <a:cxn ang="0">
                <a:pos x="10277" y="1262"/>
              </a:cxn>
              <a:cxn ang="0">
                <a:pos x="8329" y="0"/>
              </a:cxn>
              <a:cxn ang="0">
                <a:pos x="10526" y="458"/>
              </a:cxn>
              <a:cxn ang="0">
                <a:pos x="12659" y="1583"/>
              </a:cxn>
              <a:cxn ang="0">
                <a:pos x="14464" y="3304"/>
              </a:cxn>
              <a:cxn ang="0">
                <a:pos x="15679" y="5557"/>
              </a:cxn>
              <a:cxn ang="0">
                <a:pos x="16044" y="8271"/>
              </a:cxn>
              <a:cxn ang="0">
                <a:pos x="15294" y="11379"/>
              </a:cxn>
              <a:cxn ang="0">
                <a:pos x="12655" y="14684"/>
              </a:cxn>
              <a:cxn ang="0">
                <a:pos x="10870" y="15495"/>
              </a:cxn>
              <a:cxn ang="0">
                <a:pos x="9145" y="15974"/>
              </a:cxn>
              <a:cxn ang="0">
                <a:pos x="7486" y="16128"/>
              </a:cxn>
              <a:cxn ang="0">
                <a:pos x="5906" y="15967"/>
              </a:cxn>
              <a:cxn ang="0">
                <a:pos x="4415" y="15498"/>
              </a:cxn>
              <a:cxn ang="0">
                <a:pos x="3023" y="14731"/>
              </a:cxn>
              <a:cxn ang="0">
                <a:pos x="2528" y="14487"/>
              </a:cxn>
              <a:cxn ang="0">
                <a:pos x="2530" y="14735"/>
              </a:cxn>
              <a:cxn ang="0">
                <a:pos x="2473" y="14983"/>
              </a:cxn>
              <a:cxn ang="0">
                <a:pos x="2363" y="15222"/>
              </a:cxn>
              <a:cxn ang="0">
                <a:pos x="2207" y="15444"/>
              </a:cxn>
              <a:cxn ang="0">
                <a:pos x="2013" y="15642"/>
              </a:cxn>
              <a:cxn ang="0">
                <a:pos x="1779" y="15812"/>
              </a:cxn>
              <a:cxn ang="0">
                <a:pos x="1496" y="15944"/>
              </a:cxn>
              <a:cxn ang="0">
                <a:pos x="1210" y="16001"/>
              </a:cxn>
              <a:cxn ang="0">
                <a:pos x="933" y="15986"/>
              </a:cxn>
              <a:cxn ang="0">
                <a:pos x="671" y="15902"/>
              </a:cxn>
              <a:cxn ang="0">
                <a:pos x="436" y="15751"/>
              </a:cxn>
              <a:cxn ang="0">
                <a:pos x="234" y="15534"/>
              </a:cxn>
              <a:cxn ang="0">
                <a:pos x="33" y="15112"/>
              </a:cxn>
              <a:cxn ang="0">
                <a:pos x="17" y="14651"/>
              </a:cxn>
              <a:cxn ang="0">
                <a:pos x="179" y="14226"/>
              </a:cxn>
              <a:cxn ang="0">
                <a:pos x="478" y="13874"/>
              </a:cxn>
              <a:cxn ang="0">
                <a:pos x="878" y="13632"/>
              </a:cxn>
              <a:cxn ang="0">
                <a:pos x="1339" y="13536"/>
              </a:cxn>
              <a:cxn ang="0">
                <a:pos x="1477" y="13406"/>
              </a:cxn>
              <a:cxn ang="0">
                <a:pos x="1100" y="12990"/>
              </a:cxn>
              <a:cxn ang="0">
                <a:pos x="736" y="12545"/>
              </a:cxn>
            </a:cxnLst>
            <a:rect l="txL" t="txT" r="txR" b="tx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C00000"/>
          </a:solidFill>
          <a:ln w="9525">
            <a:noFill/>
          </a:ln>
        </p:spPr>
        <p:txBody>
          <a:bodyPr vert="horz" wrap="square" lIns="121920" tIns="60960" rIns="121920" bIns="60960" anchor="t"/>
          <a:p>
            <a:endParaRPr sz="3200">
              <a:solidFill>
                <a:srgbClr val="000000"/>
              </a:solidFill>
              <a:latin typeface="Agency FB" panose="020B0503020202020204" charset="0"/>
              <a:ea typeface="微软雅黑" panose="020B0503020204020204" charset="-122"/>
              <a:sym typeface="Agency FB" panose="020B0503020202020204" charset="0"/>
            </a:endParaRPr>
          </a:p>
        </p:txBody>
      </p:sp>
      <p:sp>
        <p:nvSpPr>
          <p:cNvPr id="7172" name="直接连接符 101"/>
          <p:cNvSpPr/>
          <p:nvPr/>
        </p:nvSpPr>
        <p:spPr>
          <a:xfrm>
            <a:off x="5232400" y="3354388"/>
            <a:ext cx="3760788" cy="1587"/>
          </a:xfrm>
          <a:prstGeom prst="line">
            <a:avLst/>
          </a:prstGeom>
          <a:ln w="9525" cap="flat" cmpd="sng">
            <a:solidFill>
              <a:srgbClr val="D10000"/>
            </a:solidFill>
            <a:prstDash val="dash"/>
            <a:headEnd type="none" w="med" len="med"/>
            <a:tailEnd type="none" w="med" len="med"/>
          </a:ln>
        </p:spPr>
      </p:sp>
      <p:sp>
        <p:nvSpPr>
          <p:cNvPr id="7173" name="TextBox 9"/>
          <p:cNvSpPr/>
          <p:nvPr/>
        </p:nvSpPr>
        <p:spPr>
          <a:xfrm>
            <a:off x="5232400" y="2349500"/>
            <a:ext cx="3592830" cy="1013460"/>
          </a:xfrm>
          <a:prstGeom prst="rect">
            <a:avLst/>
          </a:prstGeom>
          <a:noFill/>
          <a:ln w="9525">
            <a:noFill/>
          </a:ln>
        </p:spPr>
        <p:txBody>
          <a:bodyPr wrap="square" lIns="91388" tIns="45693" rIns="91388" bIns="45693">
            <a:spAutoFit/>
          </a:bodyPr>
          <a:p>
            <a:pPr algn="ctr"/>
            <a:r>
              <a:rPr lang="zh-CN" altLang="en-US" sz="6000" b="1" dirty="0">
                <a:solidFill>
                  <a:srgbClr val="C00000"/>
                </a:solidFill>
                <a:latin typeface="微软雅黑" panose="020B0503020204020204" charset="-122"/>
                <a:ea typeface="微软雅黑" panose="020B0503020204020204" charset="-122"/>
                <a:sym typeface="微软雅黑" panose="020B0503020204020204" charset="-122"/>
              </a:rPr>
              <a:t>五</a:t>
            </a:r>
            <a:endParaRPr lang="zh-CN" altLang="en-US" dirty="0">
              <a:ea typeface="宋体" panose="02010600030101010101" pitchFamily="2" charset="-122"/>
            </a:endParaRPr>
          </a:p>
        </p:txBody>
      </p:sp>
      <p:sp>
        <p:nvSpPr>
          <p:cNvPr id="7174" name="TextBox 9"/>
          <p:cNvSpPr/>
          <p:nvPr/>
        </p:nvSpPr>
        <p:spPr>
          <a:xfrm>
            <a:off x="2728913" y="3692525"/>
            <a:ext cx="7523162" cy="920750"/>
          </a:xfrm>
          <a:prstGeom prst="rect">
            <a:avLst/>
          </a:prstGeom>
          <a:noFill/>
          <a:ln w="9525">
            <a:noFill/>
          </a:ln>
        </p:spPr>
        <p:txBody>
          <a:bodyPr wrap="square" lIns="91388" tIns="45693" rIns="91388" bIns="45693">
            <a:spAutoFit/>
          </a:bodyPr>
          <a:p>
            <a:pPr algn="ctr"/>
            <a:r>
              <a:rPr lang="zh-CN" altLang="en-US" sz="5400" b="1" dirty="0">
                <a:solidFill>
                  <a:srgbClr val="C00000"/>
                </a:solidFill>
                <a:latin typeface="微软雅黑" panose="020B0503020204020204" charset="-122"/>
                <a:ea typeface="微软雅黑" panose="020B0503020204020204" charset="-122"/>
                <a:sym typeface="微软雅黑" panose="020B0503020204020204" charset="-122"/>
              </a:rPr>
              <a:t>突出党建工作重点</a:t>
            </a:r>
            <a:endParaRPr lang="zh-CN" altLang="en-US" sz="54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1000" fill="hold"/>
                                        <p:tgtEl>
                                          <p:spTgt spid="7171"/>
                                        </p:tgtEl>
                                        <p:attrNameLst>
                                          <p:attrName>ppt_w</p:attrName>
                                        </p:attrNameLst>
                                      </p:cBhvr>
                                      <p:tavLst>
                                        <p:tav tm="0">
                                          <p:val>
                                            <p:fltVal val="0.000000"/>
                                          </p:val>
                                        </p:tav>
                                        <p:tav tm="100000">
                                          <p:val>
                                            <p:strVal val="#ppt_w"/>
                                          </p:val>
                                        </p:tav>
                                      </p:tavLst>
                                    </p:anim>
                                    <p:anim calcmode="lin" valueType="num">
                                      <p:cBhvr>
                                        <p:cTn id="8" dur="1000" fill="hold"/>
                                        <p:tgtEl>
                                          <p:spTgt spid="7171"/>
                                        </p:tgtEl>
                                        <p:attrNameLst>
                                          <p:attrName>ppt_h</p:attrName>
                                        </p:attrNameLst>
                                      </p:cBhvr>
                                      <p:tavLst>
                                        <p:tav tm="0">
                                          <p:val>
                                            <p:fltVal val="0.000000"/>
                                          </p:val>
                                        </p:tav>
                                        <p:tav tm="100000">
                                          <p:val>
                                            <p:strVal val="#ppt_h"/>
                                          </p:val>
                                        </p:tav>
                                      </p:tavLst>
                                    </p:anim>
                                    <p:animEffect filter="fade">
                                      <p:cBhvr>
                                        <p:cTn id="9" dur="1000"/>
                                        <p:tgtEl>
                                          <p:spTgt spid="7171"/>
                                        </p:tgtEl>
                                      </p:cBhvr>
                                    </p:animEffect>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7172"/>
                                        </p:tgtEl>
                                        <p:attrNameLst>
                                          <p:attrName>style.visibility</p:attrName>
                                        </p:attrNameLst>
                                      </p:cBhvr>
                                      <p:to>
                                        <p:strVal val="visible"/>
                                      </p:to>
                                    </p:set>
                                    <p:animEffect filter="barn(inVertical)">
                                      <p:cBhvr>
                                        <p:cTn id="13" dur="500"/>
                                        <p:tgtEl>
                                          <p:spTgt spid="7172"/>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173"/>
                                        </p:tgtEl>
                                        <p:attrNameLst>
                                          <p:attrName>style.visibility</p:attrName>
                                        </p:attrNameLst>
                                      </p:cBhvr>
                                      <p:to>
                                        <p:strVal val="visible"/>
                                      </p:to>
                                    </p:set>
                                    <p:anim calcmode="lin" valueType="num">
                                      <p:cBhvr>
                                        <p:cTn id="17" dur="500" fill="hold"/>
                                        <p:tgtEl>
                                          <p:spTgt spid="717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173"/>
                                        </p:tgtEl>
                                        <p:attrNameLst>
                                          <p:attrName>ppt_y</p:attrName>
                                        </p:attrNameLst>
                                      </p:cBhvr>
                                      <p:tavLst>
                                        <p:tav tm="0">
                                          <p:val>
                                            <p:strVal val="#ppt_y"/>
                                          </p:val>
                                        </p:tav>
                                        <p:tav tm="100000">
                                          <p:val>
                                            <p:strVal val="#ppt_y"/>
                                          </p:val>
                                        </p:tav>
                                      </p:tavLst>
                                    </p:anim>
                                    <p:anim calcmode="lin" valueType="num">
                                      <p:cBhvr>
                                        <p:cTn id="19" dur="500" fill="hold"/>
                                        <p:tgtEl>
                                          <p:spTgt spid="717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173"/>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7173"/>
                                        </p:tgtEl>
                                      </p:cBhvr>
                                    </p:animEffect>
                                  </p:childTnLst>
                                </p:cTn>
                              </p:par>
                            </p:childTnLst>
                          </p:cTn>
                        </p:par>
                        <p:par>
                          <p:cTn id="22" fill="hold">
                            <p:stCondLst>
                              <p:cond delay="20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174"/>
                                        </p:tgtEl>
                                        <p:attrNameLst>
                                          <p:attrName>style.visibility</p:attrName>
                                        </p:attrNameLst>
                                      </p:cBhvr>
                                      <p:to>
                                        <p:strVal val="visible"/>
                                      </p:to>
                                    </p:set>
                                    <p:anim calcmode="lin" valueType="num">
                                      <p:cBhvr>
                                        <p:cTn id="25" dur="500" fill="hold"/>
                                        <p:tgtEl>
                                          <p:spTgt spid="717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7174"/>
                                        </p:tgtEl>
                                        <p:attrNameLst>
                                          <p:attrName>ppt_y</p:attrName>
                                        </p:attrNameLst>
                                      </p:cBhvr>
                                      <p:tavLst>
                                        <p:tav tm="0">
                                          <p:val>
                                            <p:strVal val="#ppt_y"/>
                                          </p:val>
                                        </p:tav>
                                        <p:tav tm="100000">
                                          <p:val>
                                            <p:strVal val="#ppt_y"/>
                                          </p:val>
                                        </p:tav>
                                      </p:tavLst>
                                    </p:anim>
                                    <p:anim calcmode="lin" valueType="num">
                                      <p:cBhvr>
                                        <p:cTn id="27" dur="500" fill="hold"/>
                                        <p:tgtEl>
                                          <p:spTgt spid="717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7174"/>
                                        </p:tgtEl>
                                        <p:attrNameLst>
                                          <p:attrName>ppt_w</p:attrName>
                                        </p:attrNameLst>
                                      </p:cBhvr>
                                      <p:tavLst>
                                        <p:tav tm="0">
                                          <p:val>
                                            <p:strVal val="#ppt_w/10"/>
                                          </p:val>
                                        </p:tav>
                                        <p:tav tm="50000">
                                          <p:val>
                                            <p:strVal val="#ppt_w+.01"/>
                                          </p:val>
                                        </p:tav>
                                        <p:tav tm="100000">
                                          <p:val>
                                            <p:strVal val="#ppt_w"/>
                                          </p:val>
                                        </p:tav>
                                      </p:tavLst>
                                    </p:anim>
                                    <p:animEffect filter="fade">
                                      <p:cBhvr>
                                        <p:cTn id="29" dur="500" tmFilter="0,0; .5, 1; 1, 1"/>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ldLvl="0" animBg="1"/>
      <p:bldP spid="7173" grpId="0" bldLvl="0"/>
      <p:bldP spid="7174" grpId="0" bldLvl="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2053883"/>
            <a:ext cx="5183347" cy="3014575"/>
          </a:xfrm>
          <a:prstGeom prst="rect">
            <a:avLst/>
          </a:prstGeom>
          <a:solidFill>
            <a:srgbClr val="C00000"/>
          </a:solidFill>
        </p:spPr>
      </p:pic>
      <p:sp>
        <p:nvSpPr>
          <p:cNvPr id="10" name="矩形 9"/>
          <p:cNvSpPr/>
          <p:nvPr/>
        </p:nvSpPr>
        <p:spPr>
          <a:xfrm>
            <a:off x="5183347" y="2044002"/>
            <a:ext cx="7008653" cy="302445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5531485" y="2175510"/>
            <a:ext cx="6445885" cy="3046095"/>
          </a:xfrm>
          <a:prstGeom prst="rect">
            <a:avLst/>
          </a:prstGeom>
        </p:spPr>
        <p:txBody>
          <a:bodyPr wrap="square">
            <a:spAutoFit/>
          </a:bodyPr>
          <a:lstStyle/>
          <a:p>
            <a:pPr>
              <a:lnSpc>
                <a:spcPct val="120000"/>
              </a:lnSpc>
            </a:pPr>
            <a:r>
              <a:rPr lang="zh-CN" altLang="en-US" sz="2000" dirty="0">
                <a:solidFill>
                  <a:schemeClr val="bg1"/>
                </a:solidFill>
                <a:latin typeface="微软雅黑" panose="020B0503020204020204" charset="-122"/>
                <a:ea typeface="微软雅黑" panose="020B0503020204020204" charset="-122"/>
                <a:cs typeface="+mn-ea"/>
                <a:sym typeface="+mn-lt"/>
              </a:rPr>
              <a:t>【《中国共产党章程》</a:t>
            </a:r>
            <a:r>
              <a:rPr sz="2000" dirty="0">
                <a:solidFill>
                  <a:schemeClr val="bg1"/>
                </a:solidFill>
                <a:latin typeface="微软雅黑" panose="020B0503020204020204" charset="-122"/>
                <a:ea typeface="微软雅黑" panose="020B0503020204020204" charset="-122"/>
                <a:cs typeface="+mn-ea"/>
                <a:sym typeface="+mn-lt"/>
              </a:rPr>
              <a:t>总纲</a:t>
            </a:r>
            <a:r>
              <a:rPr lang="zh-CN" altLang="en-US" sz="2000" dirty="0">
                <a:solidFill>
                  <a:schemeClr val="bg1"/>
                </a:solidFill>
                <a:latin typeface="微软雅黑" panose="020B0503020204020204" charset="-122"/>
                <a:ea typeface="微软雅黑" panose="020B0503020204020204" charset="-122"/>
                <a:cs typeface="+mn-ea"/>
                <a:sym typeface="+mn-lt"/>
              </a:rPr>
              <a:t>】：</a:t>
            </a:r>
            <a:endParaRPr lang="zh-CN" altLang="en-US" sz="2000" dirty="0">
              <a:solidFill>
                <a:schemeClr val="bg1"/>
              </a:solidFill>
              <a:latin typeface="微软雅黑" panose="020B0503020204020204" charset="-122"/>
              <a:ea typeface="微软雅黑" panose="020B0503020204020204" charset="-122"/>
              <a:cs typeface="+mn-ea"/>
              <a:sym typeface="+mn-lt"/>
            </a:endParaRPr>
          </a:p>
          <a:p>
            <a:pPr>
              <a:lnSpc>
                <a:spcPct val="120000"/>
              </a:lnSpc>
            </a:pPr>
            <a:r>
              <a:rPr lang="zh-CN" altLang="en-US" sz="2000" dirty="0">
                <a:solidFill>
                  <a:schemeClr val="bg1"/>
                </a:solidFill>
                <a:latin typeface="微软雅黑" panose="020B0503020204020204" charset="-122"/>
                <a:ea typeface="微软雅黑" panose="020B0503020204020204" charset="-122"/>
                <a:cs typeface="+mn-ea"/>
                <a:sym typeface="+mn-lt"/>
              </a:rPr>
              <a:t>坚持党要管党、全面从严治党，加强党的长期执政能力建设、先进性和纯洁性建设，以改革创新精神全面推进党的建设新的伟大工程，以党的政治建设为统领，全面推进党的政治建设、思想建设、组织建设、作风建设、纪律建设，把制度建设贯穿其中，深入推进反腐败斗争，全面提高党的建设科学化水平。</a:t>
            </a:r>
            <a:endParaRPr lang="zh-CN" altLang="en-US" sz="2000" dirty="0">
              <a:solidFill>
                <a:schemeClr val="bg1"/>
              </a:solidFill>
              <a:cs typeface="+mn-ea"/>
              <a:sym typeface="+mn-lt"/>
            </a:endParaRPr>
          </a:p>
          <a:p>
            <a:pPr>
              <a:lnSpc>
                <a:spcPct val="120000"/>
              </a:lnSpc>
            </a:pPr>
            <a:endParaRPr lang="zh-CN" altLang="en-US" sz="2000" dirty="0">
              <a:solidFill>
                <a:schemeClr val="bg1"/>
              </a:solidFill>
              <a:cs typeface="+mn-ea"/>
              <a:sym typeface="+mn-lt"/>
            </a:endParaRPr>
          </a:p>
        </p:txBody>
      </p:sp>
      <p:pic>
        <p:nvPicPr>
          <p:cNvPr id="36866" name="图片 1"/>
          <p:cNvPicPr>
            <a:picLocks noChangeAspect="1"/>
          </p:cNvPicPr>
          <p:nvPr/>
        </p:nvPicPr>
        <p:blipFill>
          <a:blip r:embed="rId2"/>
          <a:stretch>
            <a:fillRect/>
          </a:stretch>
        </p:blipFill>
        <p:spPr>
          <a:xfrm>
            <a:off x="6350" y="3175"/>
            <a:ext cx="12152313" cy="1022350"/>
          </a:xfrm>
          <a:prstGeom prst="rect">
            <a:avLst/>
          </a:prstGeom>
          <a:noFill/>
          <a:ln w="9525">
            <a:noFill/>
          </a:ln>
        </p:spPr>
      </p:pic>
      <p:sp>
        <p:nvSpPr>
          <p:cNvPr id="36874" name="TextBox 4"/>
          <p:cNvSpPr/>
          <p:nvPr/>
        </p:nvSpPr>
        <p:spPr>
          <a:xfrm>
            <a:off x="1450975" y="304800"/>
            <a:ext cx="3738880" cy="521970"/>
          </a:xfrm>
          <a:prstGeom prst="rect">
            <a:avLst/>
          </a:prstGeom>
          <a:noFill/>
          <a:ln w="9525">
            <a:noFill/>
          </a:ln>
        </p:spPr>
        <p:txBody>
          <a:bodyPr vert="horz" wrap="none" anchor="t">
            <a:spAutoFit/>
          </a:bodyPr>
          <a:p>
            <a:pPr algn="l"/>
            <a:r>
              <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rPr>
              <a:t>五、突出党建工作重点</a:t>
            </a:r>
            <a:endPar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2561">
        <p15:prstTrans prst="pageCurlDouble"/>
      </p:transition>
    </mc:Choice>
    <mc:Fallback>
      <p:transition spd="slow" advTm="256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right)">
                                      <p:cBhvr>
                                        <p:cTn id="10" dur="500"/>
                                        <p:tgtEl>
                                          <p:spTgt spid="10"/>
                                        </p:tgtEl>
                                      </p:cBhvr>
                                    </p:animEffect>
                                  </p:childTnLst>
                                </p:cTn>
                              </p:par>
                            </p:childTnLst>
                          </p:cTn>
                        </p:par>
                        <p:par>
                          <p:cTn id="11" fill="hold">
                            <p:stCondLst>
                              <p:cond delay="500"/>
                            </p:stCondLst>
                            <p:childTnLst>
                              <p:par>
                                <p:cTn id="12" presetID="3" presetClass="entr" presetSubtype="1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blinds(horizontal)">
                                      <p:cBhvr>
                                        <p:cTn id="14" dur="500"/>
                                        <p:tgtEl>
                                          <p:spTgt spid="12"/>
                                        </p:tgtEl>
                                      </p:cBhvr>
                                    </p:animEffect>
                                  </p:childTnLst>
                                </p:cTn>
                              </p:par>
                            </p:childTnLst>
                          </p:cTn>
                        </p:par>
                        <p:par>
                          <p:cTn id="15" fill="hold">
                            <p:stCondLst>
                              <p:cond delay="1000"/>
                            </p:stCondLst>
                            <p:childTnLst>
                              <p:par>
                                <p:cTn id="16" presetID="29" presetClass="entr" presetSubtype="0" fill="hold" grpId="0" nodeType="afterEffect">
                                  <p:stCondLst>
                                    <p:cond delay="0"/>
                                  </p:stCondLst>
                                  <p:childTnLst>
                                    <p:set>
                                      <p:cBhvr>
                                        <p:cTn id="17" dur="1" fill="hold">
                                          <p:stCondLst>
                                            <p:cond delay="0"/>
                                          </p:stCondLst>
                                        </p:cTn>
                                        <p:tgtEl>
                                          <p:spTgt spid="36874"/>
                                        </p:tgtEl>
                                        <p:attrNameLst>
                                          <p:attrName>style.visibility</p:attrName>
                                        </p:attrNameLst>
                                      </p:cBhvr>
                                      <p:to>
                                        <p:strVal val="visible"/>
                                      </p:to>
                                    </p:set>
                                    <p:anim calcmode="lin" valueType="num">
                                      <p:cBhvr>
                                        <p:cTn id="18" dur="1000" fill="hold"/>
                                        <p:tgtEl>
                                          <p:spTgt spid="36874"/>
                                        </p:tgtEl>
                                        <p:attrNameLst>
                                          <p:attrName>ppt_x</p:attrName>
                                        </p:attrNameLst>
                                      </p:cBhvr>
                                      <p:tavLst>
                                        <p:tav tm="0">
                                          <p:val>
                                            <p:strVal val="#ppt_x-.2"/>
                                          </p:val>
                                        </p:tav>
                                        <p:tav tm="100000">
                                          <p:val>
                                            <p:strVal val="#ppt_x"/>
                                          </p:val>
                                        </p:tav>
                                      </p:tavLst>
                                    </p:anim>
                                    <p:anim calcmode="lin" valueType="num">
                                      <p:cBhvr>
                                        <p:cTn id="19" dur="1000" fill="hold"/>
                                        <p:tgtEl>
                                          <p:spTgt spid="36874"/>
                                        </p:tgtEl>
                                        <p:attrNameLst>
                                          <p:attrName>ppt_y</p:attrName>
                                        </p:attrNameLst>
                                      </p:cBhvr>
                                      <p:tavLst>
                                        <p:tav tm="0">
                                          <p:val>
                                            <p:strVal val="#ppt_y"/>
                                          </p:val>
                                        </p:tav>
                                        <p:tav tm="100000">
                                          <p:val>
                                            <p:strVal val="#ppt_y"/>
                                          </p:val>
                                        </p:tav>
                                      </p:tavLst>
                                    </p:anim>
                                    <p:animEffect transition="in" filter="wipe(right)" prLst="gradientSize: 0.1">
                                      <p:cBhvr>
                                        <p:cTn id="20" dur="1000"/>
                                        <p:tgtEl>
                                          <p:spTgt spid="368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2" grpId="0"/>
      <p:bldP spid="36874" grpId="0" bldLvl="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6146" name="图片 1"/>
          <p:cNvPicPr>
            <a:picLocks noChangeAspect="1"/>
          </p:cNvPicPr>
          <p:nvPr/>
        </p:nvPicPr>
        <p:blipFill>
          <a:blip r:embed="rId2"/>
          <a:stretch>
            <a:fillRect/>
          </a:stretch>
        </p:blipFill>
        <p:spPr>
          <a:xfrm>
            <a:off x="6350" y="3175"/>
            <a:ext cx="12152313" cy="1022350"/>
          </a:xfrm>
          <a:prstGeom prst="rect">
            <a:avLst/>
          </a:prstGeom>
          <a:noFill/>
          <a:ln w="9525">
            <a:noFill/>
          </a:ln>
        </p:spPr>
      </p:pic>
      <p:grpSp>
        <p:nvGrpSpPr>
          <p:cNvPr id="6147" name="组合 6146"/>
          <p:cNvGrpSpPr/>
          <p:nvPr/>
        </p:nvGrpSpPr>
        <p:grpSpPr>
          <a:xfrm>
            <a:off x="3407410" y="2104390"/>
            <a:ext cx="5325110" cy="758825"/>
            <a:chOff x="0" y="0"/>
            <a:chExt cx="7742" cy="1194"/>
          </a:xfrm>
        </p:grpSpPr>
        <p:grpSp>
          <p:nvGrpSpPr>
            <p:cNvPr id="6148" name="组合 6147"/>
            <p:cNvGrpSpPr/>
            <p:nvPr/>
          </p:nvGrpSpPr>
          <p:grpSpPr>
            <a:xfrm>
              <a:off x="0" y="0"/>
              <a:ext cx="1235" cy="1195"/>
              <a:chOff x="0" y="0"/>
              <a:chExt cx="836520" cy="836519"/>
            </a:xfrm>
          </p:grpSpPr>
          <p:sp>
            <p:nvSpPr>
              <p:cNvPr id="6149" name="椭圆 5"/>
              <p:cNvSpPr/>
              <p:nvPr/>
            </p:nvSpPr>
            <p:spPr>
              <a:xfrm flipH="1">
                <a:off x="0" y="0"/>
                <a:ext cx="836520" cy="836519"/>
              </a:xfrm>
              <a:prstGeom prst="ellipse">
                <a:avLst/>
              </a:prstGeom>
              <a:solidFill>
                <a:srgbClr val="D10000"/>
              </a:solidFill>
              <a:ln w="9525">
                <a:noFill/>
              </a:ln>
            </p:spPr>
            <p:txBody>
              <a:bodyPr anchor="ctr"/>
              <a:p>
                <a:pPr algn="ctr"/>
                <a:endParaRPr sz="2600" b="1">
                  <a:solidFill>
                    <a:srgbClr val="FFFFFF"/>
                  </a:solidFill>
                  <a:latin typeface="Ping Hei" charset="0"/>
                  <a:ea typeface="方正兰亭超细黑简体" panose="02000000000000000000" charset="-122"/>
                  <a:sym typeface="Ping Hei" charset="0"/>
                </a:endParaRPr>
              </a:p>
            </p:txBody>
          </p:sp>
          <p:sp>
            <p:nvSpPr>
              <p:cNvPr id="6150" name="TextBox 20"/>
              <p:cNvSpPr/>
              <p:nvPr/>
            </p:nvSpPr>
            <p:spPr>
              <a:xfrm>
                <a:off x="93044" y="87393"/>
                <a:ext cx="650431" cy="609903"/>
              </a:xfrm>
              <a:prstGeom prst="rect">
                <a:avLst/>
              </a:prstGeom>
              <a:noFill/>
              <a:ln w="9525">
                <a:noFill/>
              </a:ln>
            </p:spPr>
            <p:txBody>
              <a:bodyPr wrap="square" lIns="0" tIns="0" rIns="0" bIns="0">
                <a:spAutoFit/>
              </a:bodyPr>
              <a:p>
                <a:pPr algn="ctr"/>
                <a:r>
                  <a:rPr lang="en-US" altLang="zh-CN" sz="3600" dirty="0">
                    <a:solidFill>
                      <a:srgbClr val="FFFFFF"/>
                    </a:solidFill>
                    <a:latin typeface="微软雅黑" panose="020B0503020204020204" charset="-122"/>
                    <a:ea typeface="微软雅黑" panose="020B0503020204020204" charset="-122"/>
                    <a:sym typeface="微软雅黑" panose="020B0503020204020204" charset="-122"/>
                  </a:rPr>
                  <a:t>02</a:t>
                </a:r>
                <a:endParaRPr lang="en-US" altLang="zh-CN" sz="3600" dirty="0">
                  <a:solidFill>
                    <a:srgbClr val="FFFFFF"/>
                  </a:solidFill>
                  <a:latin typeface="微软雅黑" panose="020B0503020204020204" charset="-122"/>
                  <a:ea typeface="微软雅黑" panose="020B0503020204020204" charset="-122"/>
                  <a:sym typeface="微软雅黑" panose="020B0503020204020204" charset="-122"/>
                </a:endParaRPr>
              </a:p>
            </p:txBody>
          </p:sp>
        </p:grpSp>
        <p:sp>
          <p:nvSpPr>
            <p:cNvPr id="6151" name="圆角矩形 4"/>
            <p:cNvSpPr/>
            <p:nvPr/>
          </p:nvSpPr>
          <p:spPr>
            <a:xfrm>
              <a:off x="1610" y="72"/>
              <a:ext cx="6133" cy="1085"/>
            </a:xfrm>
            <a:prstGeom prst="roundRect">
              <a:avLst>
                <a:gd name="adj" fmla="val 50000"/>
              </a:avLst>
            </a:prstGeom>
            <a:noFill/>
            <a:ln w="12700" cap="flat" cmpd="sng">
              <a:solidFill>
                <a:srgbClr val="D10000"/>
              </a:solidFill>
              <a:prstDash val="solid"/>
              <a:headEnd type="none" w="med" len="med"/>
              <a:tailEnd type="none" w="med" len="med"/>
            </a:ln>
          </p:spPr>
          <p:txBody>
            <a:bodyPr anchor="ctr"/>
            <a:p>
              <a:pPr algn="ctr"/>
              <a:r>
                <a:rPr lang="zh-CN" altLang="en-US" sz="2800" b="1" dirty="0">
                  <a:solidFill>
                    <a:srgbClr val="C00000"/>
                  </a:solidFill>
                  <a:latin typeface="Arial" panose="020B0604020202020204" pitchFamily="34" charset="0"/>
                  <a:ea typeface="微软雅黑" panose="020B0503020204020204" charset="-122"/>
                  <a:sym typeface="微软雅黑" panose="020B0503020204020204" charset="-122"/>
                </a:rPr>
                <a:t>明确党建工作目标</a:t>
              </a:r>
              <a:endParaRPr lang="zh-CN" altLang="en-US" sz="2800" b="1" dirty="0">
                <a:solidFill>
                  <a:srgbClr val="C00000"/>
                </a:solidFill>
                <a:latin typeface="Arial" panose="020B0604020202020204" pitchFamily="34" charset="0"/>
                <a:ea typeface="微软雅黑" panose="020B0503020204020204" charset="-122"/>
                <a:sym typeface="微软雅黑" panose="020B0503020204020204" charset="-122"/>
              </a:endParaRPr>
            </a:p>
          </p:txBody>
        </p:sp>
      </p:grpSp>
      <p:grpSp>
        <p:nvGrpSpPr>
          <p:cNvPr id="6162" name="组合 6161"/>
          <p:cNvGrpSpPr/>
          <p:nvPr/>
        </p:nvGrpSpPr>
        <p:grpSpPr>
          <a:xfrm>
            <a:off x="1477645" y="3389630"/>
            <a:ext cx="979805" cy="1631937"/>
            <a:chOff x="-542906" y="31480"/>
            <a:chExt cx="1483467" cy="1011438"/>
          </a:xfrm>
        </p:grpSpPr>
        <p:sp>
          <p:nvSpPr>
            <p:cNvPr id="6163" name="TextBox 26"/>
            <p:cNvSpPr/>
            <p:nvPr/>
          </p:nvSpPr>
          <p:spPr>
            <a:xfrm>
              <a:off x="-542906" y="31480"/>
              <a:ext cx="801653" cy="676528"/>
            </a:xfrm>
            <a:prstGeom prst="rect">
              <a:avLst/>
            </a:prstGeom>
            <a:noFill/>
            <a:ln w="9525">
              <a:noFill/>
            </a:ln>
          </p:spPr>
          <p:txBody>
            <a:bodyPr wrap="square">
              <a:spAutoFit/>
            </a:bodyPr>
            <a:p>
              <a:r>
                <a:rPr lang="zh-CN" altLang="en-US" sz="6500" b="1" dirty="0">
                  <a:solidFill>
                    <a:srgbClr val="C00000"/>
                  </a:solidFill>
                  <a:latin typeface="微软雅黑" panose="020B0503020204020204" charset="-122"/>
                  <a:ea typeface="微软雅黑" panose="020B0503020204020204" charset="-122"/>
                  <a:sym typeface="微软雅黑" panose="020B0503020204020204" charset="-122"/>
                </a:rPr>
                <a:t>目录</a:t>
              </a:r>
              <a:endParaRPr lang="zh-CN" altLang="en-US" sz="65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6164" name="TextBox 27"/>
            <p:cNvSpPr/>
            <p:nvPr/>
          </p:nvSpPr>
          <p:spPr>
            <a:xfrm>
              <a:off x="596974" y="402798"/>
              <a:ext cx="343587" cy="640120"/>
            </a:xfrm>
            <a:prstGeom prst="rect">
              <a:avLst/>
            </a:prstGeom>
            <a:noFill/>
            <a:ln w="9525">
              <a:noFill/>
            </a:ln>
          </p:spPr>
          <p:txBody>
            <a:bodyPr wrap="square">
              <a:spAutoFit/>
            </a:bodyPr>
            <a:p>
              <a:endParaRPr lang="zh-CN" altLang="en-US" dirty="0">
                <a:ea typeface="宋体" panose="02010600030101010101" pitchFamily="2" charset="-122"/>
              </a:endParaRPr>
            </a:p>
          </p:txBody>
        </p:sp>
      </p:grpSp>
      <p:sp>
        <p:nvSpPr>
          <p:cNvPr id="6165" name="Freeform 29"/>
          <p:cNvSpPr/>
          <p:nvPr/>
        </p:nvSpPr>
        <p:spPr>
          <a:xfrm>
            <a:off x="1477645" y="1971358"/>
            <a:ext cx="1144588" cy="1023937"/>
          </a:xfrm>
          <a:custGeom>
            <a:avLst/>
            <a:gdLst>
              <a:gd name="txL" fmla="*/ 0 w 1880"/>
              <a:gd name="txT" fmla="*/ 0 h 1680"/>
              <a:gd name="txR" fmla="*/ 1880 w 1880"/>
              <a:gd name="txB" fmla="*/ 1680 h 1680"/>
            </a:gdLst>
            <a:ahLst/>
            <a:cxnLst>
              <a:cxn ang="0">
                <a:pos x="803" y="15"/>
              </a:cxn>
              <a:cxn ang="0">
                <a:pos x="1253" y="1067"/>
              </a:cxn>
              <a:cxn ang="0">
                <a:pos x="728" y="540"/>
              </a:cxn>
              <a:cxn ang="0">
                <a:pos x="928" y="339"/>
              </a:cxn>
              <a:cxn ang="0">
                <a:pos x="803" y="215"/>
              </a:cxn>
              <a:cxn ang="0">
                <a:pos x="549" y="267"/>
              </a:cxn>
              <a:cxn ang="0">
                <a:pos x="150" y="666"/>
              </a:cxn>
              <a:cxn ang="0">
                <a:pos x="376" y="890"/>
              </a:cxn>
              <a:cxn ang="0">
                <a:pos x="527" y="741"/>
              </a:cxn>
              <a:cxn ang="0">
                <a:pos x="1052" y="1266"/>
              </a:cxn>
              <a:cxn ang="0">
                <a:pos x="176" y="1090"/>
              </a:cxn>
              <a:cxn ang="0">
                <a:pos x="49" y="1217"/>
              </a:cxn>
              <a:cxn ang="0">
                <a:pos x="159" y="1357"/>
              </a:cxn>
              <a:cxn ang="0">
                <a:pos x="144" y="1371"/>
              </a:cxn>
              <a:cxn ang="0">
                <a:pos x="122" y="1367"/>
              </a:cxn>
              <a:cxn ang="0">
                <a:pos x="0" y="1494"/>
              </a:cxn>
              <a:cxn ang="0">
                <a:pos x="123" y="1616"/>
              </a:cxn>
              <a:cxn ang="0">
                <a:pos x="249" y="1493"/>
              </a:cxn>
              <a:cxn ang="0">
                <a:pos x="245" y="1470"/>
              </a:cxn>
              <a:cxn ang="0">
                <a:pos x="265" y="1451"/>
              </a:cxn>
              <a:cxn ang="0">
                <a:pos x="1255" y="1467"/>
              </a:cxn>
              <a:cxn ang="0">
                <a:pos x="1402" y="1615"/>
              </a:cxn>
              <a:cxn ang="0">
                <a:pos x="1603" y="1416"/>
              </a:cxn>
              <a:cxn ang="0">
                <a:pos x="1455" y="1267"/>
              </a:cxn>
              <a:cxn ang="0">
                <a:pos x="803" y="15"/>
              </a:cxn>
            </a:cxnLst>
            <a:rect l="txL" t="txT" r="txR" b="tx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w="9525">
            <a:noFill/>
          </a:ln>
        </p:spPr>
        <p:txBody>
          <a:bodyPr vert="horz" wrap="square" anchor="t"/>
          <a:p>
            <a:endParaRPr>
              <a:solidFill>
                <a:srgbClr val="000000"/>
              </a:solidFill>
              <a:ea typeface="宋体" panose="02010600030101010101" pitchFamily="2" charset="-122"/>
              <a:sym typeface="微软雅黑" panose="020B0503020204020204" charset="-122"/>
            </a:endParaRPr>
          </a:p>
        </p:txBody>
      </p:sp>
      <p:grpSp>
        <p:nvGrpSpPr>
          <p:cNvPr id="2" name="组合 1"/>
          <p:cNvGrpSpPr/>
          <p:nvPr/>
        </p:nvGrpSpPr>
        <p:grpSpPr>
          <a:xfrm>
            <a:off x="3405505" y="2995295"/>
            <a:ext cx="5327650" cy="758825"/>
            <a:chOff x="0" y="0"/>
            <a:chExt cx="7742" cy="1194"/>
          </a:xfrm>
        </p:grpSpPr>
        <p:grpSp>
          <p:nvGrpSpPr>
            <p:cNvPr id="3" name="组合 2"/>
            <p:cNvGrpSpPr/>
            <p:nvPr/>
          </p:nvGrpSpPr>
          <p:grpSpPr>
            <a:xfrm>
              <a:off x="0" y="0"/>
              <a:ext cx="1235" cy="1195"/>
              <a:chOff x="0" y="0"/>
              <a:chExt cx="836520" cy="836519"/>
            </a:xfrm>
          </p:grpSpPr>
          <p:sp>
            <p:nvSpPr>
              <p:cNvPr id="4" name="椭圆 5"/>
              <p:cNvSpPr/>
              <p:nvPr/>
            </p:nvSpPr>
            <p:spPr>
              <a:xfrm flipH="1">
                <a:off x="0" y="0"/>
                <a:ext cx="836520" cy="836519"/>
              </a:xfrm>
              <a:prstGeom prst="ellipse">
                <a:avLst/>
              </a:prstGeom>
              <a:solidFill>
                <a:srgbClr val="D10000"/>
              </a:solidFill>
              <a:ln w="9525">
                <a:noFill/>
              </a:ln>
            </p:spPr>
            <p:txBody>
              <a:bodyPr anchor="ctr"/>
              <a:p>
                <a:pPr algn="ctr"/>
                <a:endParaRPr sz="2600" b="1">
                  <a:solidFill>
                    <a:srgbClr val="FFFFFF"/>
                  </a:solidFill>
                  <a:latin typeface="Ping Hei" charset="0"/>
                  <a:ea typeface="方正兰亭超细黑简体" panose="02000000000000000000" charset="-122"/>
                  <a:sym typeface="Ping Hei" charset="0"/>
                </a:endParaRPr>
              </a:p>
            </p:txBody>
          </p:sp>
          <p:sp>
            <p:nvSpPr>
              <p:cNvPr id="5" name="TextBox 20"/>
              <p:cNvSpPr/>
              <p:nvPr/>
            </p:nvSpPr>
            <p:spPr>
              <a:xfrm>
                <a:off x="93044" y="87393"/>
                <a:ext cx="650431" cy="609903"/>
              </a:xfrm>
              <a:prstGeom prst="rect">
                <a:avLst/>
              </a:prstGeom>
              <a:noFill/>
              <a:ln w="9525">
                <a:noFill/>
              </a:ln>
            </p:spPr>
            <p:txBody>
              <a:bodyPr wrap="square" lIns="0" tIns="0" rIns="0" bIns="0">
                <a:spAutoFit/>
              </a:bodyPr>
              <a:p>
                <a:pPr algn="ctr"/>
                <a:r>
                  <a:rPr lang="en-US" altLang="zh-CN" sz="3600" dirty="0">
                    <a:solidFill>
                      <a:srgbClr val="FFFFFF"/>
                    </a:solidFill>
                    <a:latin typeface="微软雅黑" panose="020B0503020204020204" charset="-122"/>
                    <a:ea typeface="微软雅黑" panose="020B0503020204020204" charset="-122"/>
                    <a:sym typeface="微软雅黑" panose="020B0503020204020204" charset="-122"/>
                  </a:rPr>
                  <a:t>03</a:t>
                </a:r>
                <a:endParaRPr lang="en-US" altLang="zh-CN" sz="3600" dirty="0">
                  <a:solidFill>
                    <a:srgbClr val="FFFFFF"/>
                  </a:solidFill>
                  <a:latin typeface="微软雅黑" panose="020B0503020204020204" charset="-122"/>
                  <a:ea typeface="微软雅黑" panose="020B0503020204020204" charset="-122"/>
                  <a:sym typeface="微软雅黑" panose="020B0503020204020204" charset="-122"/>
                </a:endParaRPr>
              </a:p>
            </p:txBody>
          </p:sp>
        </p:grpSp>
        <p:sp>
          <p:nvSpPr>
            <p:cNvPr id="6" name="圆角矩形 4"/>
            <p:cNvSpPr/>
            <p:nvPr/>
          </p:nvSpPr>
          <p:spPr>
            <a:xfrm>
              <a:off x="1610" y="72"/>
              <a:ext cx="6133" cy="1085"/>
            </a:xfrm>
            <a:prstGeom prst="roundRect">
              <a:avLst>
                <a:gd name="adj" fmla="val 50000"/>
              </a:avLst>
            </a:prstGeom>
            <a:noFill/>
            <a:ln w="12700" cap="flat" cmpd="sng">
              <a:solidFill>
                <a:srgbClr val="D10000"/>
              </a:solidFill>
              <a:prstDash val="solid"/>
              <a:headEnd type="none" w="med" len="med"/>
              <a:tailEnd type="none" w="med" len="med"/>
            </a:ln>
          </p:spPr>
          <p:txBody>
            <a:bodyPr anchor="ctr"/>
            <a:p>
              <a:pPr algn="ctr"/>
              <a:r>
                <a:rPr lang="zh-CN" altLang="en-US" sz="2800" b="1" dirty="0">
                  <a:solidFill>
                    <a:srgbClr val="C00000"/>
                  </a:solidFill>
                  <a:latin typeface="Arial" panose="020B0604020202020204" pitchFamily="34" charset="0"/>
                  <a:ea typeface="微软雅黑" panose="020B0503020204020204" charset="-122"/>
                  <a:sym typeface="微软雅黑" panose="020B0503020204020204" charset="-122"/>
                </a:rPr>
                <a:t>找准党建工作定位</a:t>
              </a:r>
              <a:endParaRPr lang="zh-CN" altLang="en-US" sz="2800" b="1" dirty="0">
                <a:solidFill>
                  <a:srgbClr val="C00000"/>
                </a:solidFill>
                <a:latin typeface="Arial" panose="020B0604020202020204" pitchFamily="34" charset="0"/>
                <a:ea typeface="微软雅黑" panose="020B0503020204020204" charset="-122"/>
                <a:sym typeface="微软雅黑" panose="020B0503020204020204" charset="-122"/>
              </a:endParaRPr>
            </a:p>
          </p:txBody>
        </p:sp>
      </p:grpSp>
      <p:grpSp>
        <p:nvGrpSpPr>
          <p:cNvPr id="7" name="组合 6"/>
          <p:cNvGrpSpPr/>
          <p:nvPr/>
        </p:nvGrpSpPr>
        <p:grpSpPr>
          <a:xfrm>
            <a:off x="3406775" y="3909695"/>
            <a:ext cx="5327015" cy="758825"/>
            <a:chOff x="0" y="0"/>
            <a:chExt cx="7742" cy="1194"/>
          </a:xfrm>
        </p:grpSpPr>
        <p:grpSp>
          <p:nvGrpSpPr>
            <p:cNvPr id="8" name="组合 7"/>
            <p:cNvGrpSpPr/>
            <p:nvPr/>
          </p:nvGrpSpPr>
          <p:grpSpPr>
            <a:xfrm>
              <a:off x="0" y="0"/>
              <a:ext cx="1235" cy="1195"/>
              <a:chOff x="0" y="0"/>
              <a:chExt cx="836520" cy="836519"/>
            </a:xfrm>
          </p:grpSpPr>
          <p:sp>
            <p:nvSpPr>
              <p:cNvPr id="9" name="椭圆 5"/>
              <p:cNvSpPr/>
              <p:nvPr/>
            </p:nvSpPr>
            <p:spPr>
              <a:xfrm flipH="1">
                <a:off x="0" y="0"/>
                <a:ext cx="836520" cy="836519"/>
              </a:xfrm>
              <a:prstGeom prst="ellipse">
                <a:avLst/>
              </a:prstGeom>
              <a:solidFill>
                <a:srgbClr val="D10000"/>
              </a:solidFill>
              <a:ln w="9525">
                <a:noFill/>
              </a:ln>
            </p:spPr>
            <p:txBody>
              <a:bodyPr anchor="ctr"/>
              <a:p>
                <a:pPr algn="ctr"/>
                <a:endParaRPr sz="2600" b="1">
                  <a:solidFill>
                    <a:srgbClr val="FFFFFF"/>
                  </a:solidFill>
                  <a:latin typeface="Ping Hei" charset="0"/>
                  <a:ea typeface="方正兰亭超细黑简体" panose="02000000000000000000" charset="-122"/>
                  <a:sym typeface="Ping Hei" charset="0"/>
                </a:endParaRPr>
              </a:p>
            </p:txBody>
          </p:sp>
          <p:sp>
            <p:nvSpPr>
              <p:cNvPr id="10" name="TextBox 20"/>
              <p:cNvSpPr/>
              <p:nvPr/>
            </p:nvSpPr>
            <p:spPr>
              <a:xfrm>
                <a:off x="93044" y="87393"/>
                <a:ext cx="650431" cy="609903"/>
              </a:xfrm>
              <a:prstGeom prst="rect">
                <a:avLst/>
              </a:prstGeom>
              <a:noFill/>
              <a:ln w="9525">
                <a:noFill/>
              </a:ln>
            </p:spPr>
            <p:txBody>
              <a:bodyPr wrap="square" lIns="0" tIns="0" rIns="0" bIns="0">
                <a:spAutoFit/>
              </a:bodyPr>
              <a:p>
                <a:pPr algn="ctr"/>
                <a:r>
                  <a:rPr lang="en-US" altLang="zh-CN" sz="3600" dirty="0">
                    <a:solidFill>
                      <a:srgbClr val="FFFFFF"/>
                    </a:solidFill>
                    <a:latin typeface="微软雅黑" panose="020B0503020204020204" charset="-122"/>
                    <a:ea typeface="微软雅黑" panose="020B0503020204020204" charset="-122"/>
                    <a:sym typeface="微软雅黑" panose="020B0503020204020204" charset="-122"/>
                  </a:rPr>
                  <a:t>04</a:t>
                </a:r>
                <a:endParaRPr lang="en-US" altLang="zh-CN" sz="3600" dirty="0">
                  <a:solidFill>
                    <a:srgbClr val="FFFFFF"/>
                  </a:solidFill>
                  <a:latin typeface="微软雅黑" panose="020B0503020204020204" charset="-122"/>
                  <a:ea typeface="微软雅黑" panose="020B0503020204020204" charset="-122"/>
                  <a:sym typeface="微软雅黑" panose="020B0503020204020204" charset="-122"/>
                </a:endParaRPr>
              </a:p>
            </p:txBody>
          </p:sp>
        </p:grpSp>
        <p:sp>
          <p:nvSpPr>
            <p:cNvPr id="11" name="圆角矩形 4"/>
            <p:cNvSpPr/>
            <p:nvPr/>
          </p:nvSpPr>
          <p:spPr>
            <a:xfrm>
              <a:off x="1610" y="72"/>
              <a:ext cx="6133" cy="1085"/>
            </a:xfrm>
            <a:prstGeom prst="roundRect">
              <a:avLst>
                <a:gd name="adj" fmla="val 50000"/>
              </a:avLst>
            </a:prstGeom>
            <a:noFill/>
            <a:ln w="12700" cap="flat" cmpd="sng">
              <a:solidFill>
                <a:srgbClr val="D10000"/>
              </a:solidFill>
              <a:prstDash val="solid"/>
              <a:headEnd type="none" w="med" len="med"/>
              <a:tailEnd type="none" w="med" len="med"/>
            </a:ln>
          </p:spPr>
          <p:txBody>
            <a:bodyPr anchor="ctr"/>
            <a:p>
              <a:pPr algn="ctr"/>
              <a:r>
                <a:rPr lang="zh-CN" altLang="en-US" sz="2800" b="1" dirty="0">
                  <a:solidFill>
                    <a:srgbClr val="C00000"/>
                  </a:solidFill>
                  <a:latin typeface="Arial" panose="020B0604020202020204" pitchFamily="34" charset="0"/>
                  <a:ea typeface="微软雅黑" panose="020B0503020204020204" charset="-122"/>
                  <a:sym typeface="微软雅黑" panose="020B0503020204020204" charset="-122"/>
                </a:rPr>
                <a:t>把握党建工作思路</a:t>
              </a:r>
              <a:endParaRPr lang="zh-CN" altLang="en-US" sz="2800" b="1" dirty="0">
                <a:solidFill>
                  <a:srgbClr val="C00000"/>
                </a:solidFill>
                <a:latin typeface="Arial" panose="020B0604020202020204" pitchFamily="34" charset="0"/>
                <a:ea typeface="微软雅黑" panose="020B0503020204020204" charset="-122"/>
                <a:sym typeface="微软雅黑" panose="020B0503020204020204" charset="-122"/>
              </a:endParaRPr>
            </a:p>
          </p:txBody>
        </p:sp>
      </p:grpSp>
      <p:grpSp>
        <p:nvGrpSpPr>
          <p:cNvPr id="12" name="组合 11"/>
          <p:cNvGrpSpPr/>
          <p:nvPr/>
        </p:nvGrpSpPr>
        <p:grpSpPr>
          <a:xfrm>
            <a:off x="3406140" y="4757420"/>
            <a:ext cx="5328920" cy="758825"/>
            <a:chOff x="0" y="0"/>
            <a:chExt cx="7742" cy="1194"/>
          </a:xfrm>
        </p:grpSpPr>
        <p:grpSp>
          <p:nvGrpSpPr>
            <p:cNvPr id="13" name="组合 12"/>
            <p:cNvGrpSpPr/>
            <p:nvPr/>
          </p:nvGrpSpPr>
          <p:grpSpPr>
            <a:xfrm>
              <a:off x="0" y="0"/>
              <a:ext cx="1235" cy="1195"/>
              <a:chOff x="0" y="0"/>
              <a:chExt cx="836520" cy="836519"/>
            </a:xfrm>
          </p:grpSpPr>
          <p:sp>
            <p:nvSpPr>
              <p:cNvPr id="14" name="椭圆 5"/>
              <p:cNvSpPr/>
              <p:nvPr/>
            </p:nvSpPr>
            <p:spPr>
              <a:xfrm flipH="1">
                <a:off x="0" y="0"/>
                <a:ext cx="836520" cy="836519"/>
              </a:xfrm>
              <a:prstGeom prst="ellipse">
                <a:avLst/>
              </a:prstGeom>
              <a:solidFill>
                <a:srgbClr val="D10000"/>
              </a:solidFill>
              <a:ln w="9525">
                <a:noFill/>
              </a:ln>
            </p:spPr>
            <p:txBody>
              <a:bodyPr anchor="ctr"/>
              <a:p>
                <a:pPr algn="ctr"/>
                <a:endParaRPr sz="2600" b="1">
                  <a:solidFill>
                    <a:srgbClr val="FFFFFF"/>
                  </a:solidFill>
                  <a:latin typeface="Ping Hei" charset="0"/>
                  <a:ea typeface="方正兰亭超细黑简体" panose="02000000000000000000" charset="-122"/>
                  <a:sym typeface="Ping Hei" charset="0"/>
                </a:endParaRPr>
              </a:p>
            </p:txBody>
          </p:sp>
          <p:sp>
            <p:nvSpPr>
              <p:cNvPr id="15" name="TextBox 20"/>
              <p:cNvSpPr/>
              <p:nvPr/>
            </p:nvSpPr>
            <p:spPr>
              <a:xfrm>
                <a:off x="93044" y="87393"/>
                <a:ext cx="650431" cy="609903"/>
              </a:xfrm>
              <a:prstGeom prst="rect">
                <a:avLst/>
              </a:prstGeom>
              <a:noFill/>
              <a:ln w="9525">
                <a:noFill/>
              </a:ln>
            </p:spPr>
            <p:txBody>
              <a:bodyPr wrap="square" lIns="0" tIns="0" rIns="0" bIns="0">
                <a:spAutoFit/>
              </a:bodyPr>
              <a:p>
                <a:pPr algn="ctr"/>
                <a:r>
                  <a:rPr lang="en-US" altLang="zh-CN" sz="3600" dirty="0">
                    <a:solidFill>
                      <a:srgbClr val="FFFFFF"/>
                    </a:solidFill>
                    <a:latin typeface="微软雅黑" panose="020B0503020204020204" charset="-122"/>
                    <a:ea typeface="微软雅黑" panose="020B0503020204020204" charset="-122"/>
                    <a:sym typeface="微软雅黑" panose="020B0503020204020204" charset="-122"/>
                  </a:rPr>
                  <a:t>05</a:t>
                </a:r>
                <a:endParaRPr lang="en-US" altLang="zh-CN" sz="3600" dirty="0">
                  <a:solidFill>
                    <a:srgbClr val="FFFFFF"/>
                  </a:solidFill>
                  <a:latin typeface="微软雅黑" panose="020B0503020204020204" charset="-122"/>
                  <a:ea typeface="微软雅黑" panose="020B0503020204020204" charset="-122"/>
                  <a:sym typeface="微软雅黑" panose="020B0503020204020204" charset="-122"/>
                </a:endParaRPr>
              </a:p>
            </p:txBody>
          </p:sp>
        </p:grpSp>
        <p:sp>
          <p:nvSpPr>
            <p:cNvPr id="16" name="圆角矩形 4"/>
            <p:cNvSpPr/>
            <p:nvPr/>
          </p:nvSpPr>
          <p:spPr>
            <a:xfrm>
              <a:off x="1610" y="72"/>
              <a:ext cx="6133" cy="1085"/>
            </a:xfrm>
            <a:prstGeom prst="roundRect">
              <a:avLst>
                <a:gd name="adj" fmla="val 50000"/>
              </a:avLst>
            </a:prstGeom>
            <a:noFill/>
            <a:ln w="12700" cap="flat" cmpd="sng">
              <a:solidFill>
                <a:srgbClr val="D10000"/>
              </a:solidFill>
              <a:prstDash val="solid"/>
              <a:headEnd type="none" w="med" len="med"/>
              <a:tailEnd type="none" w="med" len="med"/>
            </a:ln>
          </p:spPr>
          <p:txBody>
            <a:bodyPr anchor="ctr"/>
            <a:p>
              <a:pPr algn="ctr"/>
              <a:r>
                <a:rPr lang="zh-CN" altLang="en-US" sz="2800" b="1" dirty="0">
                  <a:solidFill>
                    <a:srgbClr val="C00000"/>
                  </a:solidFill>
                  <a:latin typeface="Arial" panose="020B0604020202020204" pitchFamily="34" charset="0"/>
                  <a:ea typeface="微软雅黑" panose="020B0503020204020204" charset="-122"/>
                  <a:sym typeface="微软雅黑" panose="020B0503020204020204" charset="-122"/>
                </a:rPr>
                <a:t>突出党建工作重点</a:t>
              </a:r>
              <a:endParaRPr lang="zh-CN" altLang="en-US" sz="2800" b="1" dirty="0">
                <a:solidFill>
                  <a:srgbClr val="C00000"/>
                </a:solidFill>
                <a:latin typeface="Arial" panose="020B0604020202020204" pitchFamily="34" charset="0"/>
                <a:ea typeface="微软雅黑" panose="020B0503020204020204" charset="-122"/>
                <a:sym typeface="微软雅黑" panose="020B0503020204020204" charset="-122"/>
              </a:endParaRPr>
            </a:p>
          </p:txBody>
        </p:sp>
      </p:grpSp>
      <p:grpSp>
        <p:nvGrpSpPr>
          <p:cNvPr id="17" name="组合 16"/>
          <p:cNvGrpSpPr/>
          <p:nvPr/>
        </p:nvGrpSpPr>
        <p:grpSpPr>
          <a:xfrm>
            <a:off x="3406140" y="5610225"/>
            <a:ext cx="5330190" cy="759460"/>
            <a:chOff x="0" y="0"/>
            <a:chExt cx="8011" cy="1195"/>
          </a:xfrm>
        </p:grpSpPr>
        <p:grpSp>
          <p:nvGrpSpPr>
            <p:cNvPr id="18" name="组合 17"/>
            <p:cNvGrpSpPr/>
            <p:nvPr/>
          </p:nvGrpSpPr>
          <p:grpSpPr>
            <a:xfrm>
              <a:off x="0" y="0"/>
              <a:ext cx="1235" cy="1195"/>
              <a:chOff x="0" y="0"/>
              <a:chExt cx="836520" cy="836519"/>
            </a:xfrm>
          </p:grpSpPr>
          <p:sp>
            <p:nvSpPr>
              <p:cNvPr id="19" name="椭圆 5"/>
              <p:cNvSpPr/>
              <p:nvPr/>
            </p:nvSpPr>
            <p:spPr>
              <a:xfrm flipH="1">
                <a:off x="0" y="0"/>
                <a:ext cx="836520" cy="836519"/>
              </a:xfrm>
              <a:prstGeom prst="ellipse">
                <a:avLst/>
              </a:prstGeom>
              <a:solidFill>
                <a:srgbClr val="D10000"/>
              </a:solidFill>
              <a:ln w="9525">
                <a:noFill/>
              </a:ln>
            </p:spPr>
            <p:txBody>
              <a:bodyPr anchor="ctr"/>
              <a:p>
                <a:pPr algn="ctr"/>
                <a:endParaRPr sz="2600" b="1">
                  <a:solidFill>
                    <a:srgbClr val="FFFFFF"/>
                  </a:solidFill>
                  <a:latin typeface="Ping Hei" charset="0"/>
                  <a:ea typeface="方正兰亭超细黑简体" panose="02000000000000000000" charset="-122"/>
                  <a:sym typeface="Ping Hei" charset="0"/>
                </a:endParaRPr>
              </a:p>
            </p:txBody>
          </p:sp>
          <p:sp>
            <p:nvSpPr>
              <p:cNvPr id="20" name="TextBox 20"/>
              <p:cNvSpPr/>
              <p:nvPr/>
            </p:nvSpPr>
            <p:spPr>
              <a:xfrm>
                <a:off x="93044" y="87393"/>
                <a:ext cx="650431" cy="609903"/>
              </a:xfrm>
              <a:prstGeom prst="rect">
                <a:avLst/>
              </a:prstGeom>
              <a:noFill/>
              <a:ln w="9525">
                <a:noFill/>
              </a:ln>
            </p:spPr>
            <p:txBody>
              <a:bodyPr wrap="square" lIns="0" tIns="0" rIns="0" bIns="0">
                <a:spAutoFit/>
              </a:bodyPr>
              <a:p>
                <a:pPr algn="ctr"/>
                <a:r>
                  <a:rPr lang="en-US" altLang="zh-CN" sz="3600" dirty="0">
                    <a:solidFill>
                      <a:srgbClr val="FFFFFF"/>
                    </a:solidFill>
                    <a:latin typeface="微软雅黑" panose="020B0503020204020204" charset="-122"/>
                    <a:ea typeface="微软雅黑" panose="020B0503020204020204" charset="-122"/>
                    <a:sym typeface="微软雅黑" panose="020B0503020204020204" charset="-122"/>
                  </a:rPr>
                  <a:t>06</a:t>
                </a:r>
                <a:endParaRPr lang="en-US" altLang="zh-CN" sz="3600" dirty="0">
                  <a:solidFill>
                    <a:srgbClr val="FFFFFF"/>
                  </a:solidFill>
                  <a:latin typeface="微软雅黑" panose="020B0503020204020204" charset="-122"/>
                  <a:ea typeface="微软雅黑" panose="020B0503020204020204" charset="-122"/>
                  <a:sym typeface="微软雅黑" panose="020B0503020204020204" charset="-122"/>
                </a:endParaRPr>
              </a:p>
            </p:txBody>
          </p:sp>
        </p:grpSp>
        <p:sp>
          <p:nvSpPr>
            <p:cNvPr id="21" name="圆角矩形 4"/>
            <p:cNvSpPr/>
            <p:nvPr/>
          </p:nvSpPr>
          <p:spPr>
            <a:xfrm>
              <a:off x="1666" y="72"/>
              <a:ext cx="6345" cy="1085"/>
            </a:xfrm>
            <a:prstGeom prst="roundRect">
              <a:avLst>
                <a:gd name="adj" fmla="val 50000"/>
              </a:avLst>
            </a:prstGeom>
            <a:noFill/>
            <a:ln w="12700" cap="flat" cmpd="sng">
              <a:solidFill>
                <a:srgbClr val="D10000"/>
              </a:solidFill>
              <a:prstDash val="solid"/>
              <a:headEnd type="none" w="med" len="med"/>
              <a:tailEnd type="none" w="med" len="med"/>
            </a:ln>
          </p:spPr>
          <p:txBody>
            <a:bodyPr anchor="ctr"/>
            <a:p>
              <a:pPr algn="ctr"/>
              <a:r>
                <a:rPr lang="zh-CN" altLang="en-US" sz="2800" b="1" dirty="0">
                  <a:solidFill>
                    <a:srgbClr val="C00000"/>
                  </a:solidFill>
                  <a:latin typeface="Arial" panose="020B0604020202020204" pitchFamily="34" charset="0"/>
                  <a:ea typeface="微软雅黑" panose="020B0503020204020204" charset="-122"/>
                  <a:sym typeface="微软雅黑" panose="020B0503020204020204" charset="-122"/>
                </a:rPr>
                <a:t>落实党建工作任务</a:t>
              </a:r>
              <a:endParaRPr lang="zh-CN" altLang="en-US" sz="2800" b="1" dirty="0">
                <a:solidFill>
                  <a:srgbClr val="C00000"/>
                </a:solidFill>
                <a:latin typeface="Arial" panose="020B0604020202020204" pitchFamily="34" charset="0"/>
                <a:ea typeface="微软雅黑" panose="020B0503020204020204" charset="-122"/>
                <a:sym typeface="微软雅黑" panose="020B0503020204020204" charset="-122"/>
              </a:endParaRPr>
            </a:p>
          </p:txBody>
        </p:sp>
      </p:grpSp>
      <p:grpSp>
        <p:nvGrpSpPr>
          <p:cNvPr id="22" name="组合 21"/>
          <p:cNvGrpSpPr/>
          <p:nvPr/>
        </p:nvGrpSpPr>
        <p:grpSpPr>
          <a:xfrm>
            <a:off x="3407410" y="1236345"/>
            <a:ext cx="5325110" cy="758825"/>
            <a:chOff x="0" y="0"/>
            <a:chExt cx="7742" cy="1194"/>
          </a:xfrm>
        </p:grpSpPr>
        <p:grpSp>
          <p:nvGrpSpPr>
            <p:cNvPr id="23" name="组合 22"/>
            <p:cNvGrpSpPr/>
            <p:nvPr/>
          </p:nvGrpSpPr>
          <p:grpSpPr>
            <a:xfrm>
              <a:off x="0" y="0"/>
              <a:ext cx="1235" cy="1195"/>
              <a:chOff x="0" y="0"/>
              <a:chExt cx="836520" cy="836519"/>
            </a:xfrm>
          </p:grpSpPr>
          <p:sp>
            <p:nvSpPr>
              <p:cNvPr id="24" name="椭圆 5"/>
              <p:cNvSpPr/>
              <p:nvPr/>
            </p:nvSpPr>
            <p:spPr>
              <a:xfrm flipH="1">
                <a:off x="0" y="0"/>
                <a:ext cx="836520" cy="836519"/>
              </a:xfrm>
              <a:prstGeom prst="ellipse">
                <a:avLst/>
              </a:prstGeom>
              <a:solidFill>
                <a:srgbClr val="D10000"/>
              </a:solidFill>
              <a:ln w="9525">
                <a:noFill/>
              </a:ln>
            </p:spPr>
            <p:txBody>
              <a:bodyPr anchor="ctr"/>
              <a:p>
                <a:pPr algn="ctr"/>
                <a:endParaRPr sz="2600" b="1">
                  <a:solidFill>
                    <a:srgbClr val="FFFFFF"/>
                  </a:solidFill>
                  <a:latin typeface="Ping Hei" charset="0"/>
                  <a:ea typeface="方正兰亭超细黑简体" panose="02000000000000000000" charset="-122"/>
                  <a:sym typeface="Ping Hei" charset="0"/>
                </a:endParaRPr>
              </a:p>
            </p:txBody>
          </p:sp>
          <p:sp>
            <p:nvSpPr>
              <p:cNvPr id="25" name="TextBox 20"/>
              <p:cNvSpPr/>
              <p:nvPr/>
            </p:nvSpPr>
            <p:spPr>
              <a:xfrm>
                <a:off x="93044" y="87393"/>
                <a:ext cx="650431" cy="609903"/>
              </a:xfrm>
              <a:prstGeom prst="rect">
                <a:avLst/>
              </a:prstGeom>
              <a:noFill/>
              <a:ln w="9525">
                <a:noFill/>
              </a:ln>
            </p:spPr>
            <p:txBody>
              <a:bodyPr wrap="square" lIns="0" tIns="0" rIns="0" bIns="0">
                <a:spAutoFit/>
              </a:bodyPr>
              <a:p>
                <a:pPr algn="ctr"/>
                <a:r>
                  <a:rPr lang="en-US" altLang="zh-CN" sz="3600" dirty="0">
                    <a:solidFill>
                      <a:srgbClr val="FFFFFF"/>
                    </a:solidFill>
                    <a:latin typeface="微软雅黑" panose="020B0503020204020204" charset="-122"/>
                    <a:ea typeface="微软雅黑" panose="020B0503020204020204" charset="-122"/>
                    <a:sym typeface="微软雅黑" panose="020B0503020204020204" charset="-122"/>
                  </a:rPr>
                  <a:t>01</a:t>
                </a:r>
                <a:endParaRPr lang="en-US" altLang="zh-CN" sz="3600" dirty="0">
                  <a:solidFill>
                    <a:srgbClr val="FFFFFF"/>
                  </a:solidFill>
                  <a:latin typeface="微软雅黑" panose="020B0503020204020204" charset="-122"/>
                  <a:ea typeface="微软雅黑" panose="020B0503020204020204" charset="-122"/>
                  <a:sym typeface="微软雅黑" panose="020B0503020204020204" charset="-122"/>
                </a:endParaRPr>
              </a:p>
            </p:txBody>
          </p:sp>
        </p:grpSp>
        <p:sp>
          <p:nvSpPr>
            <p:cNvPr id="26" name="圆角矩形 4"/>
            <p:cNvSpPr/>
            <p:nvPr/>
          </p:nvSpPr>
          <p:spPr>
            <a:xfrm>
              <a:off x="1610" y="72"/>
              <a:ext cx="6133" cy="1085"/>
            </a:xfrm>
            <a:prstGeom prst="roundRect">
              <a:avLst>
                <a:gd name="adj" fmla="val 50000"/>
              </a:avLst>
            </a:prstGeom>
            <a:noFill/>
            <a:ln w="12700" cap="flat" cmpd="sng">
              <a:solidFill>
                <a:srgbClr val="D10000"/>
              </a:solidFill>
              <a:prstDash val="solid"/>
              <a:headEnd type="none" w="med" len="med"/>
              <a:tailEnd type="none" w="med" len="med"/>
            </a:ln>
          </p:spPr>
          <p:txBody>
            <a:bodyPr anchor="ctr"/>
            <a:p>
              <a:pPr algn="ctr"/>
              <a:r>
                <a:rPr lang="zh-CN" altLang="en-US" sz="2800" b="1" dirty="0">
                  <a:solidFill>
                    <a:srgbClr val="C00000"/>
                  </a:solidFill>
                  <a:latin typeface="Arial" panose="020B0604020202020204" pitchFamily="34" charset="0"/>
                  <a:ea typeface="微软雅黑" panose="020B0503020204020204" charset="-122"/>
                  <a:sym typeface="微软雅黑" panose="020B0503020204020204" charset="-122"/>
                </a:rPr>
                <a:t>确定党建工作坐标</a:t>
              </a:r>
              <a:endParaRPr lang="zh-CN" altLang="en-US" sz="2800" b="1" dirty="0">
                <a:solidFill>
                  <a:srgbClr val="C00000"/>
                </a:solidFill>
                <a:latin typeface="Arial" panose="020B0604020202020204" pitchFamily="34" charset="0"/>
                <a:ea typeface="微软雅黑" panose="020B0503020204020204" charset="-122"/>
                <a:sym typeface="微软雅黑" panose="020B0503020204020204" charset="-122"/>
              </a:endParaRPr>
            </a:p>
          </p:txBody>
        </p:sp>
      </p:gr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165"/>
                                        </p:tgtEl>
                                        <p:attrNameLst>
                                          <p:attrName>style.visibility</p:attrName>
                                        </p:attrNameLst>
                                      </p:cBhvr>
                                      <p:to>
                                        <p:strVal val="visible"/>
                                      </p:to>
                                    </p:set>
                                    <p:anim calcmode="lin" valueType="num">
                                      <p:cBhvr>
                                        <p:cTn id="7" dur="500" fill="hold"/>
                                        <p:tgtEl>
                                          <p:spTgt spid="6165"/>
                                        </p:tgtEl>
                                        <p:attrNameLst>
                                          <p:attrName>ppt_w</p:attrName>
                                        </p:attrNameLst>
                                      </p:cBhvr>
                                      <p:tavLst>
                                        <p:tav tm="0">
                                          <p:val>
                                            <p:fltVal val="0.000000"/>
                                          </p:val>
                                        </p:tav>
                                        <p:tav tm="100000">
                                          <p:val>
                                            <p:strVal val="#ppt_w"/>
                                          </p:val>
                                        </p:tav>
                                      </p:tavLst>
                                    </p:anim>
                                    <p:anim calcmode="lin" valueType="num">
                                      <p:cBhvr>
                                        <p:cTn id="8" dur="500" fill="hold"/>
                                        <p:tgtEl>
                                          <p:spTgt spid="6165"/>
                                        </p:tgtEl>
                                        <p:attrNameLst>
                                          <p:attrName>ppt_h</p:attrName>
                                        </p:attrNameLst>
                                      </p:cBhvr>
                                      <p:tavLst>
                                        <p:tav tm="0">
                                          <p:val>
                                            <p:fltVal val="0.000000"/>
                                          </p:val>
                                        </p:tav>
                                        <p:tav tm="100000">
                                          <p:val>
                                            <p:strVal val="#ppt_h"/>
                                          </p:val>
                                        </p:tav>
                                      </p:tavLst>
                                    </p:anim>
                                    <p:animEffect filter="fade">
                                      <p:cBhvr>
                                        <p:cTn id="9" dur="500"/>
                                        <p:tgtEl>
                                          <p:spTgt spid="6165"/>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6162"/>
                                        </p:tgtEl>
                                        <p:attrNameLst>
                                          <p:attrName>style.visibility</p:attrName>
                                        </p:attrNameLst>
                                      </p:cBhvr>
                                      <p:to>
                                        <p:strVal val="visible"/>
                                      </p:to>
                                    </p:set>
                                    <p:animEffect filter="fade">
                                      <p:cBhvr>
                                        <p:cTn id="13" dur="1000"/>
                                        <p:tgtEl>
                                          <p:spTgt spid="6162"/>
                                        </p:tgtEl>
                                      </p:cBhvr>
                                    </p:animEffect>
                                    <p:anim calcmode="lin" valueType="num">
                                      <p:cBhvr>
                                        <p:cTn id="14" dur="1000" fill="hold"/>
                                        <p:tgtEl>
                                          <p:spTgt spid="6162"/>
                                        </p:tgtEl>
                                        <p:attrNameLst>
                                          <p:attrName>ppt_x</p:attrName>
                                        </p:attrNameLst>
                                      </p:cBhvr>
                                      <p:tavLst>
                                        <p:tav tm="0">
                                          <p:val>
                                            <p:strVal val="#ppt_x"/>
                                          </p:val>
                                        </p:tav>
                                        <p:tav tm="100000">
                                          <p:val>
                                            <p:strVal val="#ppt_x"/>
                                          </p:val>
                                        </p:tav>
                                      </p:tavLst>
                                    </p:anim>
                                    <p:anim calcmode="lin" valueType="num">
                                      <p:cBhvr>
                                        <p:cTn id="15" dur="1000" fill="hold"/>
                                        <p:tgtEl>
                                          <p:spTgt spid="616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1000" fill="hold"/>
                                        <p:tgtEl>
                                          <p:spTgt spid="22"/>
                                        </p:tgtEl>
                                        <p:attrNameLst>
                                          <p:attrName>ppt_x</p:attrName>
                                        </p:attrNameLst>
                                      </p:cBhvr>
                                      <p:tavLst>
                                        <p:tav tm="0">
                                          <p:val>
                                            <p:strVal val="#ppt_x-.2"/>
                                          </p:val>
                                        </p:tav>
                                        <p:tav tm="100000">
                                          <p:val>
                                            <p:strVal val="#ppt_x"/>
                                          </p:val>
                                        </p:tav>
                                      </p:tavLst>
                                    </p:anim>
                                    <p:anim calcmode="lin" valueType="num">
                                      <p:cBhvr>
                                        <p:cTn id="20"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21" dur="1000"/>
                                        <p:tgtEl>
                                          <p:spTgt spid="22"/>
                                        </p:tgtEl>
                                      </p:cBhvr>
                                    </p:animEffect>
                                  </p:childTnLst>
                                </p:cTn>
                              </p:par>
                            </p:childTnLst>
                          </p:cTn>
                        </p:par>
                        <p:par>
                          <p:cTn id="22" fill="hold">
                            <p:stCondLst>
                              <p:cond delay="2500"/>
                            </p:stCondLst>
                            <p:childTnLst>
                              <p:par>
                                <p:cTn id="23" presetID="29" presetClass="entr" presetSubtype="0" fill="hold" nodeType="afterEffect">
                                  <p:stCondLst>
                                    <p:cond delay="0"/>
                                  </p:stCondLst>
                                  <p:childTnLst>
                                    <p:set>
                                      <p:cBhvr>
                                        <p:cTn id="24" dur="1" fill="hold">
                                          <p:stCondLst>
                                            <p:cond delay="0"/>
                                          </p:stCondLst>
                                        </p:cTn>
                                        <p:tgtEl>
                                          <p:spTgt spid="6147"/>
                                        </p:tgtEl>
                                        <p:attrNameLst>
                                          <p:attrName>style.visibility</p:attrName>
                                        </p:attrNameLst>
                                      </p:cBhvr>
                                      <p:to>
                                        <p:strVal val="visible"/>
                                      </p:to>
                                    </p:set>
                                    <p:anim calcmode="lin" valueType="num">
                                      <p:cBhvr>
                                        <p:cTn id="25" dur="1000" fill="hold"/>
                                        <p:tgtEl>
                                          <p:spTgt spid="6147"/>
                                        </p:tgtEl>
                                        <p:attrNameLst>
                                          <p:attrName>ppt_x</p:attrName>
                                        </p:attrNameLst>
                                      </p:cBhvr>
                                      <p:tavLst>
                                        <p:tav tm="0">
                                          <p:val>
                                            <p:strVal val="#ppt_x-.2"/>
                                          </p:val>
                                        </p:tav>
                                        <p:tav tm="100000">
                                          <p:val>
                                            <p:strVal val="#ppt_x"/>
                                          </p:val>
                                        </p:tav>
                                      </p:tavLst>
                                    </p:anim>
                                    <p:anim calcmode="lin" valueType="num">
                                      <p:cBhvr>
                                        <p:cTn id="26" dur="1000" fill="hold"/>
                                        <p:tgtEl>
                                          <p:spTgt spid="614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6147"/>
                                        </p:tgtEl>
                                      </p:cBhvr>
                                    </p:animEffect>
                                  </p:childTnLst>
                                </p:cTn>
                              </p:par>
                            </p:childTnLst>
                          </p:cTn>
                        </p:par>
                        <p:par>
                          <p:cTn id="28" fill="hold">
                            <p:stCondLst>
                              <p:cond delay="3500"/>
                            </p:stCondLst>
                            <p:childTnLst>
                              <p:par>
                                <p:cTn id="29" presetID="29"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1000" fill="hold"/>
                                        <p:tgtEl>
                                          <p:spTgt spid="2"/>
                                        </p:tgtEl>
                                        <p:attrNameLst>
                                          <p:attrName>ppt_x</p:attrName>
                                        </p:attrNameLst>
                                      </p:cBhvr>
                                      <p:tavLst>
                                        <p:tav tm="0">
                                          <p:val>
                                            <p:strVal val="#ppt_x-.2"/>
                                          </p:val>
                                        </p:tav>
                                        <p:tav tm="100000">
                                          <p:val>
                                            <p:strVal val="#ppt_x"/>
                                          </p:val>
                                        </p:tav>
                                      </p:tavLst>
                                    </p:anim>
                                    <p:anim calcmode="lin" valueType="num">
                                      <p:cBhvr>
                                        <p:cTn id="32"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33" dur="1000"/>
                                        <p:tgtEl>
                                          <p:spTgt spid="2"/>
                                        </p:tgtEl>
                                      </p:cBhvr>
                                    </p:animEffect>
                                  </p:childTnLst>
                                </p:cTn>
                              </p:par>
                            </p:childTnLst>
                          </p:cTn>
                        </p:par>
                        <p:par>
                          <p:cTn id="34" fill="hold">
                            <p:stCondLst>
                              <p:cond delay="4500"/>
                            </p:stCondLst>
                            <p:childTnLst>
                              <p:par>
                                <p:cTn id="35" presetID="29" presetClass="entr" presetSubtype="0"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1000" fill="hold"/>
                                        <p:tgtEl>
                                          <p:spTgt spid="7"/>
                                        </p:tgtEl>
                                        <p:attrNameLst>
                                          <p:attrName>ppt_x</p:attrName>
                                        </p:attrNameLst>
                                      </p:cBhvr>
                                      <p:tavLst>
                                        <p:tav tm="0">
                                          <p:val>
                                            <p:strVal val="#ppt_x-.2"/>
                                          </p:val>
                                        </p:tav>
                                        <p:tav tm="100000">
                                          <p:val>
                                            <p:strVal val="#ppt_x"/>
                                          </p:val>
                                        </p:tav>
                                      </p:tavLst>
                                    </p:anim>
                                    <p:anim calcmode="lin" valueType="num">
                                      <p:cBhvr>
                                        <p:cTn id="3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9" dur="1000"/>
                                        <p:tgtEl>
                                          <p:spTgt spid="7"/>
                                        </p:tgtEl>
                                      </p:cBhvr>
                                    </p:animEffect>
                                  </p:childTnLst>
                                </p:cTn>
                              </p:par>
                            </p:childTnLst>
                          </p:cTn>
                        </p:par>
                        <p:par>
                          <p:cTn id="40" fill="hold">
                            <p:stCondLst>
                              <p:cond delay="5500"/>
                            </p:stCondLst>
                            <p:childTnLst>
                              <p:par>
                                <p:cTn id="41" presetID="29" presetClass="entr" presetSubtype="0"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1000" fill="hold"/>
                                        <p:tgtEl>
                                          <p:spTgt spid="12"/>
                                        </p:tgtEl>
                                        <p:attrNameLst>
                                          <p:attrName>ppt_x</p:attrName>
                                        </p:attrNameLst>
                                      </p:cBhvr>
                                      <p:tavLst>
                                        <p:tav tm="0">
                                          <p:val>
                                            <p:strVal val="#ppt_x-.2"/>
                                          </p:val>
                                        </p:tav>
                                        <p:tav tm="100000">
                                          <p:val>
                                            <p:strVal val="#ppt_x"/>
                                          </p:val>
                                        </p:tav>
                                      </p:tavLst>
                                    </p:anim>
                                    <p:anim calcmode="lin" valueType="num">
                                      <p:cBhvr>
                                        <p:cTn id="44"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45" dur="1000"/>
                                        <p:tgtEl>
                                          <p:spTgt spid="12"/>
                                        </p:tgtEl>
                                      </p:cBhvr>
                                    </p:animEffect>
                                  </p:childTnLst>
                                </p:cTn>
                              </p:par>
                            </p:childTnLst>
                          </p:cTn>
                        </p:par>
                        <p:par>
                          <p:cTn id="46" fill="hold">
                            <p:stCondLst>
                              <p:cond delay="6500"/>
                            </p:stCondLst>
                            <p:childTnLst>
                              <p:par>
                                <p:cTn id="47" presetID="29" presetClass="entr" presetSubtype="0"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1000" fill="hold"/>
                                        <p:tgtEl>
                                          <p:spTgt spid="17"/>
                                        </p:tgtEl>
                                        <p:attrNameLst>
                                          <p:attrName>ppt_x</p:attrName>
                                        </p:attrNameLst>
                                      </p:cBhvr>
                                      <p:tavLst>
                                        <p:tav tm="0">
                                          <p:val>
                                            <p:strVal val="#ppt_x-.2"/>
                                          </p:val>
                                        </p:tav>
                                        <p:tav tm="100000">
                                          <p:val>
                                            <p:strVal val="#ppt_x"/>
                                          </p:val>
                                        </p:tav>
                                      </p:tavLst>
                                    </p:anim>
                                    <p:anim calcmode="lin" valueType="num">
                                      <p:cBhvr>
                                        <p:cTn id="50"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5"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36866" name="图片 1"/>
          <p:cNvPicPr>
            <a:picLocks noChangeAspect="1"/>
          </p:cNvPicPr>
          <p:nvPr/>
        </p:nvPicPr>
        <p:blipFill>
          <a:blip r:embed="rId2"/>
          <a:stretch>
            <a:fillRect/>
          </a:stretch>
        </p:blipFill>
        <p:spPr>
          <a:xfrm>
            <a:off x="6350" y="3175"/>
            <a:ext cx="12152313" cy="1022350"/>
          </a:xfrm>
          <a:prstGeom prst="rect">
            <a:avLst/>
          </a:prstGeom>
          <a:noFill/>
          <a:ln w="9525">
            <a:noFill/>
          </a:ln>
        </p:spPr>
      </p:pic>
      <p:grpSp>
        <p:nvGrpSpPr>
          <p:cNvPr id="36867" name="组合 36866"/>
          <p:cNvGrpSpPr/>
          <p:nvPr/>
        </p:nvGrpSpPr>
        <p:grpSpPr>
          <a:xfrm>
            <a:off x="0" y="1060450"/>
            <a:ext cx="6738620" cy="1720850"/>
            <a:chOff x="0" y="0"/>
            <a:chExt cx="3617243" cy="1289806"/>
          </a:xfrm>
        </p:grpSpPr>
        <p:grpSp>
          <p:nvGrpSpPr>
            <p:cNvPr id="36868" name="组合 36867"/>
            <p:cNvGrpSpPr/>
            <p:nvPr/>
          </p:nvGrpSpPr>
          <p:grpSpPr>
            <a:xfrm>
              <a:off x="0" y="0"/>
              <a:ext cx="3617243" cy="1289806"/>
              <a:chOff x="0" y="0"/>
              <a:chExt cx="3617243" cy="1289806"/>
            </a:xfrm>
          </p:grpSpPr>
          <p:sp>
            <p:nvSpPr>
              <p:cNvPr id="36869" name="流程图: 可选过程 4"/>
              <p:cNvSpPr/>
              <p:nvPr/>
            </p:nvSpPr>
            <p:spPr>
              <a:xfrm>
                <a:off x="0" y="576064"/>
                <a:ext cx="3617243" cy="576064"/>
              </a:xfrm>
              <a:prstGeom prst="flowChartAlternateProcess">
                <a:avLst/>
              </a:prstGeom>
              <a:solidFill>
                <a:srgbClr val="C00000"/>
              </a:solidFill>
              <a:ln w="9525">
                <a:noFill/>
              </a:ln>
            </p:spPr>
            <p:txBody>
              <a:bodyPr anchor="ctr"/>
              <a:p>
                <a:pPr algn="ctr"/>
                <a:endParaRPr sz="3200">
                  <a:solidFill>
                    <a:srgbClr val="FFFFFF"/>
                  </a:solidFill>
                  <a:ea typeface="宋体" panose="02010600030101010101" pitchFamily="2" charset="-122"/>
                </a:endParaRPr>
              </a:p>
            </p:txBody>
          </p:sp>
          <p:pic>
            <p:nvPicPr>
              <p:cNvPr id="36870" name="Picture 3" descr="C:\Users\Administrator\Desktop\36894.png"/>
              <p:cNvPicPr>
                <a:picLocks noChangeAspect="1"/>
              </p:cNvPicPr>
              <p:nvPr/>
            </p:nvPicPr>
            <p:blipFill>
              <a:blip r:embed="rId3"/>
              <a:srcRect l="12303"/>
              <a:stretch>
                <a:fillRect/>
              </a:stretch>
            </p:blipFill>
            <p:spPr>
              <a:xfrm>
                <a:off x="0" y="0"/>
                <a:ext cx="1691680" cy="1289806"/>
              </a:xfrm>
              <a:prstGeom prst="rect">
                <a:avLst/>
              </a:prstGeom>
              <a:noFill/>
              <a:ln w="9525">
                <a:noFill/>
              </a:ln>
            </p:spPr>
          </p:pic>
        </p:grpSp>
        <p:pic>
          <p:nvPicPr>
            <p:cNvPr id="36871" name="Picture 2" descr="E:\0000000我图PPT\00001PNG素材\01党委政府\天安门抽象.png"/>
            <p:cNvPicPr>
              <a:picLocks noChangeAspect="1"/>
            </p:cNvPicPr>
            <p:nvPr/>
          </p:nvPicPr>
          <p:blipFill>
            <a:blip r:embed="rId4"/>
            <a:stretch>
              <a:fillRect/>
            </a:stretch>
          </p:blipFill>
          <p:spPr>
            <a:xfrm>
              <a:off x="2552472" y="720080"/>
              <a:ext cx="1064771" cy="446157"/>
            </a:xfrm>
            <a:prstGeom prst="rect">
              <a:avLst/>
            </a:prstGeom>
            <a:noFill/>
            <a:ln w="9525">
              <a:noFill/>
            </a:ln>
          </p:spPr>
        </p:pic>
      </p:grpSp>
      <p:sp>
        <p:nvSpPr>
          <p:cNvPr id="36872" name="TextBox 9"/>
          <p:cNvSpPr/>
          <p:nvPr/>
        </p:nvSpPr>
        <p:spPr>
          <a:xfrm>
            <a:off x="874395" y="1967230"/>
            <a:ext cx="3949065" cy="490220"/>
          </a:xfrm>
          <a:prstGeom prst="rect">
            <a:avLst/>
          </a:prstGeom>
          <a:noFill/>
          <a:ln w="9525">
            <a:noFill/>
          </a:ln>
        </p:spPr>
        <p:txBody>
          <a:bodyPr wrap="square" lIns="91388" tIns="45693" rIns="91388" bIns="45693">
            <a:spAutoFit/>
          </a:bodyPr>
          <a:p>
            <a:pPr algn="ctr"/>
            <a:r>
              <a:rPr lang="en-US" altLang="zh-CN" sz="2600" b="1" dirty="0">
                <a:solidFill>
                  <a:schemeClr val="bg1"/>
                </a:solidFill>
                <a:latin typeface="微软雅黑" panose="020B0503020204020204" charset="-122"/>
                <a:ea typeface="微软雅黑" panose="020B0503020204020204" charset="-122"/>
                <a:sym typeface="微软雅黑" panose="020B0503020204020204" charset="-122"/>
              </a:rPr>
              <a:t>1</a:t>
            </a:r>
            <a:r>
              <a:rPr lang="zh-CN" altLang="en-US" sz="2600" b="1" dirty="0">
                <a:solidFill>
                  <a:schemeClr val="bg1"/>
                </a:solidFill>
                <a:latin typeface="微软雅黑" panose="020B0503020204020204" charset="-122"/>
                <a:ea typeface="微软雅黑" panose="020B0503020204020204" charset="-122"/>
                <a:sym typeface="微软雅黑" panose="020B0503020204020204" charset="-122"/>
              </a:rPr>
              <a:t>.加强政治建设，树信仰</a:t>
            </a:r>
            <a:endParaRPr lang="zh-CN" altLang="en-US" sz="26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6873" name="矩形 7"/>
          <p:cNvSpPr/>
          <p:nvPr/>
        </p:nvSpPr>
        <p:spPr>
          <a:xfrm>
            <a:off x="1047750" y="2781300"/>
            <a:ext cx="9969500" cy="3575050"/>
          </a:xfrm>
          <a:prstGeom prst="rect">
            <a:avLst/>
          </a:prstGeom>
          <a:noFill/>
          <a:ln w="12700" cap="flat" cmpd="sng">
            <a:solidFill>
              <a:srgbClr val="C00000"/>
            </a:solidFill>
            <a:prstDash val="solid"/>
            <a:miter/>
            <a:headEnd type="none" w="med" len="med"/>
            <a:tailEnd type="none" w="med" len="med"/>
          </a:ln>
        </p:spPr>
        <p:txBody>
          <a:bodyPr anchor="ctr"/>
          <a:p>
            <a:pPr>
              <a:lnSpc>
                <a:spcPct val="150000"/>
              </a:lnSpc>
            </a:pPr>
            <a:r>
              <a:rPr lang="zh-CN" altLang="en-US" sz="2000" dirty="0">
                <a:solidFill>
                  <a:srgbClr val="D20000"/>
                </a:solidFill>
                <a:latin typeface="微软雅黑" panose="020B0503020204020204" charset="-122"/>
                <a:ea typeface="微软雅黑" panose="020B0503020204020204" charset="-122"/>
                <a:sym typeface="微软雅黑" panose="020B0503020204020204" charset="-122"/>
              </a:rPr>
              <a:t>【旗帜鲜明讲政治】</a:t>
            </a:r>
            <a:r>
              <a:rPr sz="2000" dirty="0">
                <a:ea typeface="微软雅黑" panose="020B0503020204020204" charset="-122"/>
                <a:sym typeface="+mn-ea"/>
              </a:rPr>
              <a:t>《关于加强党的政治建设的意见》（2019年1月印发实施）</a:t>
            </a:r>
            <a:r>
              <a:rPr lang="zh-CN" sz="2000" dirty="0">
                <a:ea typeface="微软雅黑" panose="020B0503020204020204" charset="-122"/>
                <a:sym typeface="+mn-ea"/>
              </a:rPr>
              <a:t>强调，要</a:t>
            </a:r>
            <a:r>
              <a:rPr sz="2000" dirty="0">
                <a:ea typeface="微软雅黑" panose="020B0503020204020204" charset="-122"/>
                <a:sym typeface="+mn-ea"/>
              </a:rPr>
              <a:t>把政治建设摆在首位，要求全体党员坚定政治信仰</a:t>
            </a:r>
            <a:r>
              <a:rPr lang="zh-CN" altLang="en-US" sz="2000" dirty="0">
                <a:ea typeface="微软雅黑" panose="020B0503020204020204" charset="-122"/>
                <a:sym typeface="+mn-ea"/>
              </a:rPr>
              <a:t>。政治建设的核心是，树牢“四个意识”，坚定“四个自信”，坚决做到“两个维护”。</a:t>
            </a:r>
            <a:r>
              <a:rPr lang="zh-CN" altLang="en-US" sz="2000" dirty="0">
                <a:ea typeface="微软雅黑" panose="020B0503020204020204" charset="-122"/>
              </a:rPr>
              <a:t> </a:t>
            </a:r>
            <a:endParaRPr lang="zh-CN" altLang="en-US" sz="2000" dirty="0">
              <a:ea typeface="微软雅黑" panose="020B0503020204020204" charset="-122"/>
            </a:endParaRPr>
          </a:p>
          <a:p>
            <a:pPr>
              <a:lnSpc>
                <a:spcPct val="150000"/>
              </a:lnSpc>
            </a:pPr>
            <a:r>
              <a:rPr lang="zh-CN" altLang="en-US" sz="2000" dirty="0">
                <a:solidFill>
                  <a:srgbClr val="D20000"/>
                </a:solidFill>
                <a:latin typeface="微软雅黑" panose="020B0503020204020204" charset="-122"/>
                <a:ea typeface="微软雅黑" panose="020B0503020204020204" charset="-122"/>
                <a:sym typeface="微软雅黑" panose="020B0503020204020204" charset="-122"/>
              </a:rPr>
              <a:t>【贯彻落实公司新发展思路】</a:t>
            </a:r>
            <a:r>
              <a:rPr lang="zh-CN" altLang="en-US" sz="2000" dirty="0">
                <a:ea typeface="微软雅黑" panose="020B0503020204020204" charset="-122"/>
              </a:rPr>
              <a:t>要认真贯彻落实公司第一次党代会精神，在理论学习上专题化，在宣传贯彻上系统化，在落实措施上具体化，确保发展</a:t>
            </a:r>
            <a:r>
              <a:rPr lang="zh-CN" altLang="en-US" sz="2000" dirty="0">
                <a:ea typeface="微软雅黑" panose="020B0503020204020204" charset="-122"/>
                <a:sym typeface="+mn-ea"/>
              </a:rPr>
              <a:t>新</a:t>
            </a:r>
            <a:r>
              <a:rPr lang="zh-CN" altLang="en-US" sz="2000" dirty="0">
                <a:ea typeface="微软雅黑" panose="020B0503020204020204" charset="-122"/>
              </a:rPr>
              <a:t>思路在公司上下落地生根，推动公司高质量可持续发展。</a:t>
            </a:r>
            <a:endParaRPr lang="zh-CN" altLang="en-US" dirty="0">
              <a:ea typeface="微软雅黑" panose="020B0503020204020204" charset="-122"/>
            </a:endParaRPr>
          </a:p>
          <a:p>
            <a:pPr>
              <a:lnSpc>
                <a:spcPct val="160000"/>
              </a:lnSpc>
            </a:pPr>
            <a:r>
              <a:rPr lang="zh-CN" altLang="en-US" sz="1800" u="sng" dirty="0">
                <a:ea typeface="微软雅黑" panose="020B0503020204020204" charset="-122"/>
                <a:hlinkClick r:id="rId5" action="ppaction://hlinkfile"/>
              </a:rPr>
              <a:t>机关党建第2期（加强机关党的政治建设）</a:t>
            </a:r>
            <a:endParaRPr lang="zh-CN" altLang="en-US" sz="1800" u="sng" dirty="0">
              <a:ea typeface="微软雅黑" panose="020B0503020204020204" charset="-122"/>
            </a:endParaRPr>
          </a:p>
        </p:txBody>
      </p:sp>
      <p:sp>
        <p:nvSpPr>
          <p:cNvPr id="36874" name="TextBox 4"/>
          <p:cNvSpPr/>
          <p:nvPr/>
        </p:nvSpPr>
        <p:spPr>
          <a:xfrm>
            <a:off x="1450975" y="304800"/>
            <a:ext cx="3738880" cy="521970"/>
          </a:xfrm>
          <a:prstGeom prst="rect">
            <a:avLst/>
          </a:prstGeom>
          <a:noFill/>
          <a:ln w="9525">
            <a:noFill/>
          </a:ln>
        </p:spPr>
        <p:txBody>
          <a:bodyPr vert="horz" wrap="none" anchor="t">
            <a:spAutoFit/>
          </a:bodyPr>
          <a:p>
            <a:pPr algn="l"/>
            <a:r>
              <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rPr>
              <a:t>五、突出党建工作重点</a:t>
            </a:r>
            <a:endPar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6874"/>
                                        </p:tgtEl>
                                        <p:attrNameLst>
                                          <p:attrName>style.visibility</p:attrName>
                                        </p:attrNameLst>
                                      </p:cBhvr>
                                      <p:to>
                                        <p:strVal val="visible"/>
                                      </p:to>
                                    </p:set>
                                    <p:anim calcmode="lin" valueType="num">
                                      <p:cBhvr>
                                        <p:cTn id="7" dur="1000" fill="hold"/>
                                        <p:tgtEl>
                                          <p:spTgt spid="36874"/>
                                        </p:tgtEl>
                                        <p:attrNameLst>
                                          <p:attrName>ppt_x</p:attrName>
                                        </p:attrNameLst>
                                      </p:cBhvr>
                                      <p:tavLst>
                                        <p:tav tm="0">
                                          <p:val>
                                            <p:strVal val="#ppt_x-.2"/>
                                          </p:val>
                                        </p:tav>
                                        <p:tav tm="100000">
                                          <p:val>
                                            <p:strVal val="#ppt_x"/>
                                          </p:val>
                                        </p:tav>
                                      </p:tavLst>
                                    </p:anim>
                                    <p:anim calcmode="lin" valueType="num">
                                      <p:cBhvr>
                                        <p:cTn id="8" dur="1000" fill="hold"/>
                                        <p:tgtEl>
                                          <p:spTgt spid="368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36874"/>
                                        </p:tgtEl>
                                      </p:cBhvr>
                                    </p:animEffect>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6867"/>
                                        </p:tgtEl>
                                        <p:attrNameLst>
                                          <p:attrName>style.visibility</p:attrName>
                                        </p:attrNameLst>
                                      </p:cBhvr>
                                      <p:to>
                                        <p:strVal val="visible"/>
                                      </p:to>
                                    </p:set>
                                    <p:anim calcmode="lin" valueType="num">
                                      <p:cBhvr>
                                        <p:cTn id="13" dur="500" fill="hold"/>
                                        <p:tgtEl>
                                          <p:spTgt spid="36867"/>
                                        </p:tgtEl>
                                        <p:attrNameLst>
                                          <p:attrName>ppt_x</p:attrName>
                                        </p:attrNameLst>
                                      </p:cBhvr>
                                      <p:tavLst>
                                        <p:tav tm="0">
                                          <p:val>
                                            <p:strVal val="0-#ppt_w/2"/>
                                          </p:val>
                                        </p:tav>
                                        <p:tav tm="100000">
                                          <p:val>
                                            <p:strVal val="#ppt_x"/>
                                          </p:val>
                                        </p:tav>
                                      </p:tavLst>
                                    </p:anim>
                                    <p:anim calcmode="lin" valueType="num">
                                      <p:cBhvr>
                                        <p:cTn id="14" dur="500" fill="hold"/>
                                        <p:tgtEl>
                                          <p:spTgt spid="3686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6872"/>
                                        </p:tgtEl>
                                        <p:attrNameLst>
                                          <p:attrName>style.visibility</p:attrName>
                                        </p:attrNameLst>
                                      </p:cBhvr>
                                      <p:to>
                                        <p:strVal val="visible"/>
                                      </p:to>
                                    </p:set>
                                    <p:anim calcmode="lin" valueType="num">
                                      <p:cBhvr>
                                        <p:cTn id="18" dur="500" fill="hold"/>
                                        <p:tgtEl>
                                          <p:spTgt spid="3687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6872"/>
                                        </p:tgtEl>
                                        <p:attrNameLst>
                                          <p:attrName>ppt_y</p:attrName>
                                        </p:attrNameLst>
                                      </p:cBhvr>
                                      <p:tavLst>
                                        <p:tav tm="0">
                                          <p:val>
                                            <p:strVal val="#ppt_y"/>
                                          </p:val>
                                        </p:tav>
                                        <p:tav tm="100000">
                                          <p:val>
                                            <p:strVal val="#ppt_y"/>
                                          </p:val>
                                        </p:tav>
                                      </p:tavLst>
                                    </p:anim>
                                    <p:anim calcmode="lin" valueType="num">
                                      <p:cBhvr>
                                        <p:cTn id="20" dur="500" fill="hold"/>
                                        <p:tgtEl>
                                          <p:spTgt spid="3687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6872"/>
                                        </p:tgtEl>
                                        <p:attrNameLst>
                                          <p:attrName>ppt_w</p:attrName>
                                        </p:attrNameLst>
                                      </p:cBhvr>
                                      <p:tavLst>
                                        <p:tav tm="0">
                                          <p:val>
                                            <p:strVal val="#ppt_w/10"/>
                                          </p:val>
                                        </p:tav>
                                        <p:tav tm="50000">
                                          <p:val>
                                            <p:strVal val="#ppt_w+.01"/>
                                          </p:val>
                                        </p:tav>
                                        <p:tav tm="100000">
                                          <p:val>
                                            <p:strVal val="#ppt_w"/>
                                          </p:val>
                                        </p:tav>
                                      </p:tavLst>
                                    </p:anim>
                                    <p:animEffect filter="fade">
                                      <p:cBhvr>
                                        <p:cTn id="22" dur="500" tmFilter="0,0; .5, 1; 1, 1"/>
                                        <p:tgtEl>
                                          <p:spTgt spid="36872"/>
                                        </p:tgtEl>
                                      </p:cBhvr>
                                    </p:animEffect>
                                  </p:childTnLst>
                                </p:cTn>
                              </p:par>
                            </p:childTnLst>
                          </p:cTn>
                        </p:par>
                        <p:par>
                          <p:cTn id="23" fill="hold">
                            <p:stCondLst>
                              <p:cond delay="2549"/>
                            </p:stCondLst>
                            <p:childTnLst>
                              <p:par>
                                <p:cTn id="24" presetID="22" presetClass="entr" presetSubtype="8" fill="hold" grpId="0" nodeType="afterEffect">
                                  <p:stCondLst>
                                    <p:cond delay="0"/>
                                  </p:stCondLst>
                                  <p:childTnLst>
                                    <p:set>
                                      <p:cBhvr>
                                        <p:cTn id="25" dur="1" fill="hold">
                                          <p:stCondLst>
                                            <p:cond delay="0"/>
                                          </p:stCondLst>
                                        </p:cTn>
                                        <p:tgtEl>
                                          <p:spTgt spid="36873"/>
                                        </p:tgtEl>
                                        <p:attrNameLst>
                                          <p:attrName>style.visibility</p:attrName>
                                        </p:attrNameLst>
                                      </p:cBhvr>
                                      <p:to>
                                        <p:strVal val="visible"/>
                                      </p:to>
                                    </p:set>
                                    <p:animEffect filter="wipe(left)">
                                      <p:cBhvr>
                                        <p:cTn id="26" dur="500"/>
                                        <p:tgtEl>
                                          <p:spTgt spid="368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2" grpId="0" bldLvl="0"/>
      <p:bldP spid="36873" grpId="0" bldLvl="0" animBg="1"/>
      <p:bldP spid="36874" grpId="0" bldLvl="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36866" name="图片 1"/>
          <p:cNvPicPr>
            <a:picLocks noChangeAspect="1"/>
          </p:cNvPicPr>
          <p:nvPr/>
        </p:nvPicPr>
        <p:blipFill>
          <a:blip r:embed="rId2"/>
          <a:stretch>
            <a:fillRect/>
          </a:stretch>
        </p:blipFill>
        <p:spPr>
          <a:xfrm>
            <a:off x="6350" y="3175"/>
            <a:ext cx="12152313" cy="1022350"/>
          </a:xfrm>
          <a:prstGeom prst="rect">
            <a:avLst/>
          </a:prstGeom>
          <a:noFill/>
          <a:ln w="9525">
            <a:noFill/>
          </a:ln>
        </p:spPr>
      </p:pic>
      <p:grpSp>
        <p:nvGrpSpPr>
          <p:cNvPr id="36867" name="组合 36866"/>
          <p:cNvGrpSpPr/>
          <p:nvPr/>
        </p:nvGrpSpPr>
        <p:grpSpPr>
          <a:xfrm>
            <a:off x="0" y="1060450"/>
            <a:ext cx="6738620" cy="1720850"/>
            <a:chOff x="0" y="0"/>
            <a:chExt cx="3617243" cy="1289806"/>
          </a:xfrm>
        </p:grpSpPr>
        <p:grpSp>
          <p:nvGrpSpPr>
            <p:cNvPr id="36868" name="组合 36867"/>
            <p:cNvGrpSpPr/>
            <p:nvPr/>
          </p:nvGrpSpPr>
          <p:grpSpPr>
            <a:xfrm>
              <a:off x="0" y="0"/>
              <a:ext cx="3617243" cy="1289806"/>
              <a:chOff x="0" y="0"/>
              <a:chExt cx="3617243" cy="1289806"/>
            </a:xfrm>
          </p:grpSpPr>
          <p:sp>
            <p:nvSpPr>
              <p:cNvPr id="36869" name="流程图: 可选过程 4"/>
              <p:cNvSpPr/>
              <p:nvPr/>
            </p:nvSpPr>
            <p:spPr>
              <a:xfrm>
                <a:off x="0" y="576064"/>
                <a:ext cx="3617243" cy="576064"/>
              </a:xfrm>
              <a:prstGeom prst="flowChartAlternateProcess">
                <a:avLst/>
              </a:prstGeom>
              <a:solidFill>
                <a:srgbClr val="C00000"/>
              </a:solidFill>
              <a:ln w="9525">
                <a:noFill/>
              </a:ln>
            </p:spPr>
            <p:txBody>
              <a:bodyPr anchor="ctr"/>
              <a:p>
                <a:pPr algn="ctr"/>
                <a:endParaRPr sz="3200">
                  <a:solidFill>
                    <a:srgbClr val="FFFFFF"/>
                  </a:solidFill>
                  <a:ea typeface="宋体" panose="02010600030101010101" pitchFamily="2" charset="-122"/>
                </a:endParaRPr>
              </a:p>
            </p:txBody>
          </p:sp>
          <p:pic>
            <p:nvPicPr>
              <p:cNvPr id="36870" name="Picture 3" descr="C:\Users\Administrator\Desktop\36894.png"/>
              <p:cNvPicPr>
                <a:picLocks noChangeAspect="1"/>
              </p:cNvPicPr>
              <p:nvPr/>
            </p:nvPicPr>
            <p:blipFill>
              <a:blip r:embed="rId3"/>
              <a:srcRect l="12303"/>
              <a:stretch>
                <a:fillRect/>
              </a:stretch>
            </p:blipFill>
            <p:spPr>
              <a:xfrm>
                <a:off x="0" y="0"/>
                <a:ext cx="1691680" cy="1289806"/>
              </a:xfrm>
              <a:prstGeom prst="rect">
                <a:avLst/>
              </a:prstGeom>
              <a:noFill/>
              <a:ln w="9525">
                <a:noFill/>
              </a:ln>
            </p:spPr>
          </p:pic>
        </p:grpSp>
        <p:pic>
          <p:nvPicPr>
            <p:cNvPr id="36871" name="Picture 2" descr="E:\0000000我图PPT\00001PNG素材\01党委政府\天安门抽象.png"/>
            <p:cNvPicPr>
              <a:picLocks noChangeAspect="1"/>
            </p:cNvPicPr>
            <p:nvPr/>
          </p:nvPicPr>
          <p:blipFill>
            <a:blip r:embed="rId4"/>
            <a:stretch>
              <a:fillRect/>
            </a:stretch>
          </p:blipFill>
          <p:spPr>
            <a:xfrm>
              <a:off x="2552472" y="720080"/>
              <a:ext cx="1064771" cy="446157"/>
            </a:xfrm>
            <a:prstGeom prst="rect">
              <a:avLst/>
            </a:prstGeom>
            <a:noFill/>
            <a:ln w="9525">
              <a:noFill/>
            </a:ln>
          </p:spPr>
        </p:pic>
      </p:grpSp>
      <p:sp>
        <p:nvSpPr>
          <p:cNvPr id="36872" name="TextBox 9"/>
          <p:cNvSpPr/>
          <p:nvPr/>
        </p:nvSpPr>
        <p:spPr>
          <a:xfrm>
            <a:off x="874395" y="1967230"/>
            <a:ext cx="3949065" cy="490220"/>
          </a:xfrm>
          <a:prstGeom prst="rect">
            <a:avLst/>
          </a:prstGeom>
          <a:noFill/>
          <a:ln w="9525">
            <a:noFill/>
          </a:ln>
        </p:spPr>
        <p:txBody>
          <a:bodyPr wrap="square" lIns="91388" tIns="45693" rIns="91388" bIns="45693">
            <a:spAutoFit/>
          </a:bodyPr>
          <a:p>
            <a:pPr algn="ctr"/>
            <a:r>
              <a:rPr lang="en-US" altLang="zh-CN" sz="2600" b="1" dirty="0">
                <a:solidFill>
                  <a:schemeClr val="bg1"/>
                </a:solidFill>
                <a:latin typeface="微软雅黑" panose="020B0503020204020204" charset="-122"/>
                <a:ea typeface="微软雅黑" panose="020B0503020204020204" charset="-122"/>
                <a:sym typeface="微软雅黑" panose="020B0503020204020204" charset="-122"/>
              </a:rPr>
              <a:t>2</a:t>
            </a:r>
            <a:r>
              <a:rPr lang="zh-CN" altLang="en-US" sz="2600" b="1" dirty="0">
                <a:solidFill>
                  <a:schemeClr val="bg1"/>
                </a:solidFill>
                <a:latin typeface="微软雅黑" panose="020B0503020204020204" charset="-122"/>
                <a:ea typeface="微软雅黑" panose="020B0503020204020204" charset="-122"/>
                <a:sym typeface="微软雅黑" panose="020B0503020204020204" charset="-122"/>
              </a:rPr>
              <a:t>.加强思想建设，立信念</a:t>
            </a:r>
            <a:endParaRPr lang="zh-CN" altLang="en-US" sz="26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6873" name="矩形 7"/>
          <p:cNvSpPr/>
          <p:nvPr/>
        </p:nvSpPr>
        <p:spPr>
          <a:xfrm>
            <a:off x="1062355" y="2831465"/>
            <a:ext cx="10039985" cy="3524885"/>
          </a:xfrm>
          <a:prstGeom prst="rect">
            <a:avLst/>
          </a:prstGeom>
          <a:noFill/>
          <a:ln w="12700" cap="flat" cmpd="sng">
            <a:solidFill>
              <a:srgbClr val="C00000"/>
            </a:solidFill>
            <a:prstDash val="solid"/>
            <a:miter/>
            <a:headEnd type="none" w="med" len="med"/>
            <a:tailEnd type="none" w="med" len="med"/>
          </a:ln>
        </p:spPr>
        <p:txBody>
          <a:bodyPr anchor="ctr"/>
          <a:p>
            <a:pPr>
              <a:lnSpc>
                <a:spcPct val="170000"/>
              </a:lnSpc>
            </a:pPr>
            <a:r>
              <a:rPr lang="zh-CN" altLang="en-US" sz="2000" dirty="0">
                <a:solidFill>
                  <a:srgbClr val="D20000"/>
                </a:solidFill>
                <a:latin typeface="微软雅黑" panose="020B0503020204020204" charset="-122"/>
                <a:ea typeface="微软雅黑" panose="020B0503020204020204" charset="-122"/>
                <a:sym typeface="微软雅黑" panose="020B0503020204020204" charset="-122"/>
              </a:rPr>
              <a:t>【习近平新时代中国特色社会主义思想】</a:t>
            </a:r>
            <a:r>
              <a:rPr lang="zh-CN" altLang="en-US" sz="2000" dirty="0">
                <a:solidFill>
                  <a:schemeClr val="tx1"/>
                </a:solidFill>
                <a:latin typeface="微软雅黑" panose="020B0503020204020204" charset="-122"/>
                <a:ea typeface="微软雅黑" panose="020B0503020204020204" charset="-122"/>
                <a:sym typeface="微软雅黑" panose="020B0503020204020204" charset="-122"/>
              </a:rPr>
              <a:t>习近平新时代中国特色社会主义思想是党和国家必须长期坚持的指导思想</a:t>
            </a:r>
            <a:r>
              <a:rPr lang="zh-CN" altLang="en-US" sz="2000" dirty="0">
                <a:solidFill>
                  <a:schemeClr val="tx1"/>
                </a:solidFill>
                <a:latin typeface="微软雅黑" panose="020B0503020204020204" charset="-122"/>
                <a:ea typeface="微软雅黑" panose="020B0503020204020204" charset="-122"/>
                <a:sym typeface="微软雅黑" panose="020B0503020204020204" charset="-122"/>
              </a:rPr>
              <a:t>，其核心内容是“八个明确”和“十四个坚持”。</a:t>
            </a:r>
            <a:endParaRPr lang="zh-CN" altLang="en-US" sz="2000" dirty="0">
              <a:solidFill>
                <a:srgbClr val="D20000"/>
              </a:solidFill>
              <a:latin typeface="微软雅黑" panose="020B0503020204020204" charset="-122"/>
              <a:ea typeface="微软雅黑" panose="020B0503020204020204" charset="-122"/>
              <a:sym typeface="微软雅黑" panose="020B0503020204020204" charset="-122"/>
            </a:endParaRPr>
          </a:p>
          <a:p>
            <a:pPr>
              <a:lnSpc>
                <a:spcPct val="170000"/>
              </a:lnSpc>
            </a:pPr>
            <a:r>
              <a:rPr lang="zh-CN" altLang="en-US" sz="2000" dirty="0">
                <a:solidFill>
                  <a:srgbClr val="D20000"/>
                </a:solidFill>
                <a:latin typeface="微软雅黑" panose="020B0503020204020204" charset="-122"/>
                <a:ea typeface="微软雅黑" panose="020B0503020204020204" charset="-122"/>
                <a:sym typeface="微软雅黑" panose="020B0503020204020204" charset="-122"/>
              </a:rPr>
              <a:t>【社会主义核心价值观】</a:t>
            </a:r>
            <a:r>
              <a:rPr lang="zh-CN" altLang="en-US" sz="2000" dirty="0">
                <a:solidFill>
                  <a:schemeClr val="tx1"/>
                </a:solidFill>
                <a:latin typeface="微软雅黑" panose="020B0503020204020204" charset="-122"/>
                <a:ea typeface="微软雅黑" panose="020B0503020204020204" charset="-122"/>
                <a:sym typeface="微软雅黑" panose="020B0503020204020204" charset="-122"/>
              </a:rPr>
              <a:t>国家层面：</a:t>
            </a:r>
            <a:r>
              <a:rPr lang="zh-CN" altLang="en-US" sz="2000" dirty="0">
                <a:solidFill>
                  <a:schemeClr val="tx1"/>
                </a:solidFill>
                <a:latin typeface="微软雅黑" panose="020B0503020204020204" charset="-122"/>
                <a:ea typeface="微软雅黑" panose="020B0503020204020204" charset="-122"/>
                <a:sym typeface="微软雅黑" panose="020B0503020204020204" charset="-122"/>
              </a:rPr>
              <a:t>富强、民主、文明、和谐；社会层面：自由、平等、公正、法治；个人层面：爱国、敬业、诚信、友善。</a:t>
            </a:r>
            <a:endParaRPr lang="zh-CN" altLang="en-US" sz="2000" dirty="0">
              <a:solidFill>
                <a:schemeClr val="tx1"/>
              </a:solidFill>
              <a:latin typeface="微软雅黑" panose="020B0503020204020204" charset="-122"/>
              <a:ea typeface="微软雅黑" panose="020B0503020204020204" charset="-122"/>
              <a:sym typeface="微软雅黑" panose="020B0503020204020204" charset="-122"/>
            </a:endParaRPr>
          </a:p>
          <a:p>
            <a:pPr>
              <a:lnSpc>
                <a:spcPct val="170000"/>
              </a:lnSpc>
            </a:pPr>
            <a:r>
              <a:rPr lang="zh-CN" altLang="en-US" sz="2000" dirty="0">
                <a:solidFill>
                  <a:srgbClr val="D20000"/>
                </a:solidFill>
                <a:latin typeface="微软雅黑" panose="020B0503020204020204" charset="-122"/>
                <a:ea typeface="微软雅黑" panose="020B0503020204020204" charset="-122"/>
                <a:sym typeface="微软雅黑" panose="020B0503020204020204" charset="-122"/>
              </a:rPr>
              <a:t>【企业文化】</a:t>
            </a:r>
            <a:r>
              <a:rPr lang="zh-CN" altLang="en-US" sz="2000" dirty="0">
                <a:solidFill>
                  <a:schemeClr val="tx1"/>
                </a:solidFill>
                <a:latin typeface="微软雅黑" panose="020B0503020204020204" charset="-122"/>
                <a:ea typeface="微软雅黑" panose="020B0503020204020204" charset="-122"/>
                <a:sym typeface="微软雅黑" panose="020B0503020204020204" charset="-122"/>
              </a:rPr>
              <a:t>建坝育人，负重奋进，改革创新，强企富民。五个一理念，合作理念，</a:t>
            </a:r>
            <a:r>
              <a:rPr lang="en-US" altLang="zh-CN" sz="20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2000" dirty="0">
                <a:solidFill>
                  <a:schemeClr val="tx1"/>
                </a:solidFill>
                <a:latin typeface="微软雅黑" panose="020B0503020204020204" charset="-122"/>
                <a:ea typeface="微软雅黑" panose="020B0503020204020204" charset="-122"/>
                <a:sym typeface="微软雅黑" panose="020B0503020204020204" charset="-122"/>
              </a:rPr>
              <a:t>十二个坚持</a:t>
            </a:r>
            <a:r>
              <a:rPr lang="en-US" altLang="zh-CN" sz="2000" dirty="0">
                <a:solidFill>
                  <a:schemeClr val="tx1"/>
                </a:solidFill>
                <a:latin typeface="微软雅黑" panose="020B0503020204020204" charset="-122"/>
                <a:ea typeface="微软雅黑" panose="020B0503020204020204" charset="-122"/>
                <a:sym typeface="微软雅黑" panose="020B0503020204020204" charset="-122"/>
              </a:rPr>
              <a:t>”</a:t>
            </a:r>
            <a:r>
              <a:rPr lang="zh-CN" altLang="en-US" sz="2000" dirty="0">
                <a:solidFill>
                  <a:schemeClr val="tx1"/>
                </a:solidFill>
                <a:latin typeface="微软雅黑" panose="020B0503020204020204" charset="-122"/>
                <a:ea typeface="微软雅黑" panose="020B0503020204020204" charset="-122"/>
                <a:sym typeface="微软雅黑" panose="020B0503020204020204" charset="-122"/>
              </a:rPr>
              <a:t>的</a:t>
            </a:r>
            <a:r>
              <a:rPr lang="zh-CN" altLang="en-US" sz="2000" dirty="0">
                <a:solidFill>
                  <a:schemeClr val="tx1"/>
                </a:solidFill>
                <a:latin typeface="微软雅黑" panose="020B0503020204020204" charset="-122"/>
                <a:ea typeface="微软雅黑" panose="020B0503020204020204" charset="-122"/>
                <a:sym typeface="微软雅黑" panose="020B0503020204020204" charset="-122"/>
              </a:rPr>
              <a:t>新发展思路。</a:t>
            </a:r>
            <a:endParaRPr lang="zh-CN" altLang="en-US" sz="2000" dirty="0">
              <a:solidFill>
                <a:schemeClr val="tx1"/>
              </a:solidFill>
              <a:latin typeface="微软雅黑" panose="020B0503020204020204" charset="-122"/>
              <a:ea typeface="微软雅黑" panose="020B0503020204020204" charset="-122"/>
              <a:sym typeface="微软雅黑" panose="020B0503020204020204" charset="-122"/>
            </a:endParaRPr>
          </a:p>
          <a:p>
            <a:pPr>
              <a:lnSpc>
                <a:spcPct val="170000"/>
              </a:lnSpc>
            </a:pPr>
            <a:endParaRPr lang="zh-CN" altLang="en-US" sz="2000" u="sng" dirty="0">
              <a:ea typeface="微软雅黑" panose="020B0503020204020204" charset="-122"/>
              <a:sym typeface="+mn-ea"/>
            </a:endParaRPr>
          </a:p>
        </p:txBody>
      </p:sp>
      <p:sp>
        <p:nvSpPr>
          <p:cNvPr id="36874" name="TextBox 4"/>
          <p:cNvSpPr/>
          <p:nvPr/>
        </p:nvSpPr>
        <p:spPr>
          <a:xfrm>
            <a:off x="1450975" y="304800"/>
            <a:ext cx="3738880" cy="521970"/>
          </a:xfrm>
          <a:prstGeom prst="rect">
            <a:avLst/>
          </a:prstGeom>
          <a:noFill/>
          <a:ln w="9525">
            <a:noFill/>
          </a:ln>
        </p:spPr>
        <p:txBody>
          <a:bodyPr vert="horz" wrap="none" anchor="t">
            <a:spAutoFit/>
          </a:bodyPr>
          <a:p>
            <a:pPr algn="l"/>
            <a:r>
              <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rPr>
              <a:t>五、突出党建工作重点</a:t>
            </a:r>
            <a:endPar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6874"/>
                                        </p:tgtEl>
                                        <p:attrNameLst>
                                          <p:attrName>style.visibility</p:attrName>
                                        </p:attrNameLst>
                                      </p:cBhvr>
                                      <p:to>
                                        <p:strVal val="visible"/>
                                      </p:to>
                                    </p:set>
                                    <p:anim calcmode="lin" valueType="num">
                                      <p:cBhvr>
                                        <p:cTn id="7" dur="1000" fill="hold"/>
                                        <p:tgtEl>
                                          <p:spTgt spid="36874"/>
                                        </p:tgtEl>
                                        <p:attrNameLst>
                                          <p:attrName>ppt_x</p:attrName>
                                        </p:attrNameLst>
                                      </p:cBhvr>
                                      <p:tavLst>
                                        <p:tav tm="0">
                                          <p:val>
                                            <p:strVal val="#ppt_x-.2"/>
                                          </p:val>
                                        </p:tav>
                                        <p:tav tm="100000">
                                          <p:val>
                                            <p:strVal val="#ppt_x"/>
                                          </p:val>
                                        </p:tav>
                                      </p:tavLst>
                                    </p:anim>
                                    <p:anim calcmode="lin" valueType="num">
                                      <p:cBhvr>
                                        <p:cTn id="8" dur="1000" fill="hold"/>
                                        <p:tgtEl>
                                          <p:spTgt spid="368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36874"/>
                                        </p:tgtEl>
                                      </p:cBhvr>
                                    </p:animEffect>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6867"/>
                                        </p:tgtEl>
                                        <p:attrNameLst>
                                          <p:attrName>style.visibility</p:attrName>
                                        </p:attrNameLst>
                                      </p:cBhvr>
                                      <p:to>
                                        <p:strVal val="visible"/>
                                      </p:to>
                                    </p:set>
                                    <p:anim calcmode="lin" valueType="num">
                                      <p:cBhvr>
                                        <p:cTn id="13" dur="500" fill="hold"/>
                                        <p:tgtEl>
                                          <p:spTgt spid="36867"/>
                                        </p:tgtEl>
                                        <p:attrNameLst>
                                          <p:attrName>ppt_x</p:attrName>
                                        </p:attrNameLst>
                                      </p:cBhvr>
                                      <p:tavLst>
                                        <p:tav tm="0">
                                          <p:val>
                                            <p:strVal val="0-#ppt_w/2"/>
                                          </p:val>
                                        </p:tav>
                                        <p:tav tm="100000">
                                          <p:val>
                                            <p:strVal val="#ppt_x"/>
                                          </p:val>
                                        </p:tav>
                                      </p:tavLst>
                                    </p:anim>
                                    <p:anim calcmode="lin" valueType="num">
                                      <p:cBhvr>
                                        <p:cTn id="14" dur="500" fill="hold"/>
                                        <p:tgtEl>
                                          <p:spTgt spid="3686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6872"/>
                                        </p:tgtEl>
                                        <p:attrNameLst>
                                          <p:attrName>style.visibility</p:attrName>
                                        </p:attrNameLst>
                                      </p:cBhvr>
                                      <p:to>
                                        <p:strVal val="visible"/>
                                      </p:to>
                                    </p:set>
                                    <p:anim calcmode="lin" valueType="num">
                                      <p:cBhvr>
                                        <p:cTn id="18" dur="500" fill="hold"/>
                                        <p:tgtEl>
                                          <p:spTgt spid="3687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6872"/>
                                        </p:tgtEl>
                                        <p:attrNameLst>
                                          <p:attrName>ppt_y</p:attrName>
                                        </p:attrNameLst>
                                      </p:cBhvr>
                                      <p:tavLst>
                                        <p:tav tm="0">
                                          <p:val>
                                            <p:strVal val="#ppt_y"/>
                                          </p:val>
                                        </p:tav>
                                        <p:tav tm="100000">
                                          <p:val>
                                            <p:strVal val="#ppt_y"/>
                                          </p:val>
                                        </p:tav>
                                      </p:tavLst>
                                    </p:anim>
                                    <p:anim calcmode="lin" valueType="num">
                                      <p:cBhvr>
                                        <p:cTn id="20" dur="500" fill="hold"/>
                                        <p:tgtEl>
                                          <p:spTgt spid="3687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6872"/>
                                        </p:tgtEl>
                                        <p:attrNameLst>
                                          <p:attrName>ppt_w</p:attrName>
                                        </p:attrNameLst>
                                      </p:cBhvr>
                                      <p:tavLst>
                                        <p:tav tm="0">
                                          <p:val>
                                            <p:strVal val="#ppt_w/10"/>
                                          </p:val>
                                        </p:tav>
                                        <p:tav tm="50000">
                                          <p:val>
                                            <p:strVal val="#ppt_w+.01"/>
                                          </p:val>
                                        </p:tav>
                                        <p:tav tm="100000">
                                          <p:val>
                                            <p:strVal val="#ppt_w"/>
                                          </p:val>
                                        </p:tav>
                                      </p:tavLst>
                                    </p:anim>
                                    <p:animEffect filter="fade">
                                      <p:cBhvr>
                                        <p:cTn id="22" dur="500" tmFilter="0,0; .5, 1; 1, 1"/>
                                        <p:tgtEl>
                                          <p:spTgt spid="36872"/>
                                        </p:tgtEl>
                                      </p:cBhvr>
                                    </p:animEffect>
                                  </p:childTnLst>
                                </p:cTn>
                              </p:par>
                            </p:childTnLst>
                          </p:cTn>
                        </p:par>
                        <p:par>
                          <p:cTn id="23" fill="hold">
                            <p:stCondLst>
                              <p:cond delay="2549"/>
                            </p:stCondLst>
                            <p:childTnLst>
                              <p:par>
                                <p:cTn id="24" presetID="22" presetClass="entr" presetSubtype="8" fill="hold" grpId="0" nodeType="afterEffect">
                                  <p:stCondLst>
                                    <p:cond delay="0"/>
                                  </p:stCondLst>
                                  <p:childTnLst>
                                    <p:set>
                                      <p:cBhvr>
                                        <p:cTn id="25" dur="1" fill="hold">
                                          <p:stCondLst>
                                            <p:cond delay="0"/>
                                          </p:stCondLst>
                                        </p:cTn>
                                        <p:tgtEl>
                                          <p:spTgt spid="36873"/>
                                        </p:tgtEl>
                                        <p:attrNameLst>
                                          <p:attrName>style.visibility</p:attrName>
                                        </p:attrNameLst>
                                      </p:cBhvr>
                                      <p:to>
                                        <p:strVal val="visible"/>
                                      </p:to>
                                    </p:set>
                                    <p:animEffect filter="wipe(left)">
                                      <p:cBhvr>
                                        <p:cTn id="26" dur="500"/>
                                        <p:tgtEl>
                                          <p:spTgt spid="368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2" grpId="0" bldLvl="0"/>
      <p:bldP spid="36873" grpId="0" bldLvl="0" animBg="1"/>
      <p:bldP spid="36874" grpId="0" bldLvl="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36866" name="图片 1"/>
          <p:cNvPicPr>
            <a:picLocks noChangeAspect="1"/>
          </p:cNvPicPr>
          <p:nvPr/>
        </p:nvPicPr>
        <p:blipFill>
          <a:blip r:embed="rId2"/>
          <a:stretch>
            <a:fillRect/>
          </a:stretch>
        </p:blipFill>
        <p:spPr>
          <a:xfrm>
            <a:off x="6350" y="3175"/>
            <a:ext cx="12152313" cy="1022350"/>
          </a:xfrm>
          <a:prstGeom prst="rect">
            <a:avLst/>
          </a:prstGeom>
          <a:noFill/>
          <a:ln w="9525">
            <a:noFill/>
          </a:ln>
        </p:spPr>
      </p:pic>
      <p:grpSp>
        <p:nvGrpSpPr>
          <p:cNvPr id="36867" name="组合 36866"/>
          <p:cNvGrpSpPr/>
          <p:nvPr/>
        </p:nvGrpSpPr>
        <p:grpSpPr>
          <a:xfrm>
            <a:off x="0" y="1060450"/>
            <a:ext cx="6738620" cy="1720850"/>
            <a:chOff x="0" y="0"/>
            <a:chExt cx="3617243" cy="1289806"/>
          </a:xfrm>
        </p:grpSpPr>
        <p:grpSp>
          <p:nvGrpSpPr>
            <p:cNvPr id="36868" name="组合 36867"/>
            <p:cNvGrpSpPr/>
            <p:nvPr/>
          </p:nvGrpSpPr>
          <p:grpSpPr>
            <a:xfrm>
              <a:off x="0" y="0"/>
              <a:ext cx="3617243" cy="1289806"/>
              <a:chOff x="0" y="0"/>
              <a:chExt cx="3617243" cy="1289806"/>
            </a:xfrm>
          </p:grpSpPr>
          <p:sp>
            <p:nvSpPr>
              <p:cNvPr id="36869" name="流程图: 可选过程 4"/>
              <p:cNvSpPr/>
              <p:nvPr/>
            </p:nvSpPr>
            <p:spPr>
              <a:xfrm>
                <a:off x="0" y="576064"/>
                <a:ext cx="3617243" cy="576064"/>
              </a:xfrm>
              <a:prstGeom prst="flowChartAlternateProcess">
                <a:avLst/>
              </a:prstGeom>
              <a:solidFill>
                <a:srgbClr val="C00000"/>
              </a:solidFill>
              <a:ln w="9525">
                <a:noFill/>
              </a:ln>
            </p:spPr>
            <p:txBody>
              <a:bodyPr anchor="ctr"/>
              <a:p>
                <a:pPr algn="ctr"/>
                <a:endParaRPr sz="3200">
                  <a:solidFill>
                    <a:srgbClr val="FFFFFF"/>
                  </a:solidFill>
                  <a:ea typeface="宋体" panose="02010600030101010101" pitchFamily="2" charset="-122"/>
                </a:endParaRPr>
              </a:p>
            </p:txBody>
          </p:sp>
          <p:pic>
            <p:nvPicPr>
              <p:cNvPr id="36870" name="Picture 3" descr="C:\Users\Administrator\Desktop\36894.png"/>
              <p:cNvPicPr>
                <a:picLocks noChangeAspect="1"/>
              </p:cNvPicPr>
              <p:nvPr/>
            </p:nvPicPr>
            <p:blipFill>
              <a:blip r:embed="rId3"/>
              <a:srcRect l="12303"/>
              <a:stretch>
                <a:fillRect/>
              </a:stretch>
            </p:blipFill>
            <p:spPr>
              <a:xfrm>
                <a:off x="0" y="0"/>
                <a:ext cx="1691680" cy="1289806"/>
              </a:xfrm>
              <a:prstGeom prst="rect">
                <a:avLst/>
              </a:prstGeom>
              <a:noFill/>
              <a:ln w="9525">
                <a:noFill/>
              </a:ln>
            </p:spPr>
          </p:pic>
        </p:grpSp>
        <p:pic>
          <p:nvPicPr>
            <p:cNvPr id="36871" name="Picture 2" descr="E:\0000000我图PPT\00001PNG素材\01党委政府\天安门抽象.png"/>
            <p:cNvPicPr>
              <a:picLocks noChangeAspect="1"/>
            </p:cNvPicPr>
            <p:nvPr/>
          </p:nvPicPr>
          <p:blipFill>
            <a:blip r:embed="rId4"/>
            <a:stretch>
              <a:fillRect/>
            </a:stretch>
          </p:blipFill>
          <p:spPr>
            <a:xfrm>
              <a:off x="2552472" y="720080"/>
              <a:ext cx="1064771" cy="446157"/>
            </a:xfrm>
            <a:prstGeom prst="rect">
              <a:avLst/>
            </a:prstGeom>
            <a:noFill/>
            <a:ln w="9525">
              <a:noFill/>
            </a:ln>
          </p:spPr>
        </p:pic>
      </p:grpSp>
      <p:sp>
        <p:nvSpPr>
          <p:cNvPr id="36872" name="TextBox 9"/>
          <p:cNvSpPr/>
          <p:nvPr/>
        </p:nvSpPr>
        <p:spPr>
          <a:xfrm>
            <a:off x="874395" y="1967230"/>
            <a:ext cx="3949065" cy="490220"/>
          </a:xfrm>
          <a:prstGeom prst="rect">
            <a:avLst/>
          </a:prstGeom>
          <a:noFill/>
          <a:ln w="9525">
            <a:noFill/>
          </a:ln>
        </p:spPr>
        <p:txBody>
          <a:bodyPr wrap="square" lIns="91388" tIns="45693" rIns="91388" bIns="45693">
            <a:spAutoFit/>
          </a:bodyPr>
          <a:p>
            <a:pPr algn="ctr"/>
            <a:r>
              <a:rPr lang="en-US" altLang="zh-CN" sz="2600" b="1" dirty="0">
                <a:solidFill>
                  <a:schemeClr val="bg1"/>
                </a:solidFill>
                <a:latin typeface="微软雅黑" panose="020B0503020204020204" charset="-122"/>
                <a:ea typeface="微软雅黑" panose="020B0503020204020204" charset="-122"/>
                <a:sym typeface="微软雅黑" panose="020B0503020204020204" charset="-122"/>
              </a:rPr>
              <a:t>3</a:t>
            </a:r>
            <a:r>
              <a:rPr lang="zh-CN" altLang="en-US" sz="2600" b="1" dirty="0">
                <a:solidFill>
                  <a:schemeClr val="bg1"/>
                </a:solidFill>
                <a:latin typeface="微软雅黑" panose="020B0503020204020204" charset="-122"/>
                <a:ea typeface="微软雅黑" panose="020B0503020204020204" charset="-122"/>
                <a:sym typeface="微软雅黑" panose="020B0503020204020204" charset="-122"/>
              </a:rPr>
              <a:t>.加强组织建设，固堡垒</a:t>
            </a:r>
            <a:endParaRPr lang="en-US" altLang="zh-CN" sz="26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6873" name="矩形 7"/>
          <p:cNvSpPr/>
          <p:nvPr/>
        </p:nvSpPr>
        <p:spPr>
          <a:xfrm>
            <a:off x="1181735" y="2781300"/>
            <a:ext cx="9770110" cy="3397250"/>
          </a:xfrm>
          <a:prstGeom prst="rect">
            <a:avLst/>
          </a:prstGeom>
          <a:noFill/>
          <a:ln w="12700" cap="flat" cmpd="sng">
            <a:solidFill>
              <a:srgbClr val="C00000"/>
            </a:solidFill>
            <a:prstDash val="solid"/>
            <a:miter/>
            <a:headEnd type="none" w="med" len="med"/>
            <a:tailEnd type="none" w="med" len="med"/>
          </a:ln>
        </p:spPr>
        <p:txBody>
          <a:bodyPr anchor="ctr"/>
          <a:p>
            <a:pPr>
              <a:lnSpc>
                <a:spcPct val="150000"/>
              </a:lnSpc>
            </a:pPr>
            <a:r>
              <a:rPr lang="zh-CN" altLang="en-US" dirty="0">
                <a:solidFill>
                  <a:srgbClr val="D20000"/>
                </a:solidFill>
                <a:latin typeface="微软雅黑" panose="020B0503020204020204" charset="-122"/>
                <a:ea typeface="微软雅黑" panose="020B0503020204020204" charset="-122"/>
                <a:sym typeface="微软雅黑" panose="020B0503020204020204" charset="-122"/>
              </a:rPr>
              <a:t>【加强党支部建设】</a:t>
            </a:r>
            <a:r>
              <a:rPr dirty="0">
                <a:ea typeface="微软雅黑" panose="020B0503020204020204" charset="-122"/>
                <a:sym typeface="+mn-ea"/>
              </a:rPr>
              <a:t>抓好《中国共产党支部工作条例（试行）》</a:t>
            </a:r>
            <a:r>
              <a:rPr lang="zh-CN" dirty="0">
                <a:ea typeface="微软雅黑" panose="020B0503020204020204" charset="-122"/>
                <a:sym typeface="+mn-ea"/>
              </a:rPr>
              <a:t>（2018年10月28日起施行）</a:t>
            </a:r>
            <a:r>
              <a:rPr dirty="0">
                <a:ea typeface="微软雅黑" panose="020B0503020204020204" charset="-122"/>
                <a:sym typeface="+mn-ea"/>
              </a:rPr>
              <a:t>的学习宣贯及落实</a:t>
            </a:r>
            <a:r>
              <a:rPr lang="zh-CN" dirty="0">
                <a:ea typeface="微软雅黑" panose="020B0503020204020204" charset="-122"/>
                <a:sym typeface="+mn-ea"/>
              </a:rPr>
              <a:t>，规范组织设置，抓好组织生活落实，做好示范党支部创建工作</a:t>
            </a:r>
            <a:r>
              <a:rPr lang="zh-CN" altLang="en-US" dirty="0">
                <a:ea typeface="微软雅黑" panose="020B0503020204020204" charset="-122"/>
                <a:sym typeface="+mn-ea"/>
              </a:rPr>
              <a:t>。</a:t>
            </a:r>
            <a:r>
              <a:rPr lang="zh-CN" altLang="en-US" dirty="0">
                <a:ea typeface="微软雅黑" panose="020B0503020204020204" charset="-122"/>
              </a:rPr>
              <a:t> </a:t>
            </a:r>
            <a:endParaRPr lang="zh-CN" altLang="en-US" dirty="0">
              <a:ea typeface="微软雅黑" panose="020B0503020204020204" charset="-122"/>
            </a:endParaRPr>
          </a:p>
          <a:p>
            <a:pPr>
              <a:lnSpc>
                <a:spcPct val="150000"/>
              </a:lnSpc>
            </a:pPr>
            <a:r>
              <a:rPr lang="zh-CN" altLang="en-US" dirty="0">
                <a:solidFill>
                  <a:srgbClr val="D20000"/>
                </a:solidFill>
                <a:latin typeface="微软雅黑" panose="020B0503020204020204" charset="-122"/>
                <a:ea typeface="微软雅黑" panose="020B0503020204020204" charset="-122"/>
                <a:sym typeface="微软雅黑" panose="020B0503020204020204" charset="-122"/>
              </a:rPr>
              <a:t>【加强党员队伍建设】</a:t>
            </a:r>
            <a:r>
              <a:rPr lang="zh-CN" altLang="en-US" dirty="0">
                <a:solidFill>
                  <a:schemeClr val="tx1"/>
                </a:solidFill>
                <a:latin typeface="微软雅黑" panose="020B0503020204020204" charset="-122"/>
                <a:ea typeface="微软雅黑" panose="020B0503020204020204" charset="-122"/>
                <a:sym typeface="微软雅黑" panose="020B0503020204020204" charset="-122"/>
              </a:rPr>
              <a:t>抓好</a:t>
            </a:r>
            <a:r>
              <a:rPr lang="zh-CN" altLang="en-US" dirty="0">
                <a:ea typeface="微软雅黑" panose="020B0503020204020204" charset="-122"/>
              </a:rPr>
              <a:t>《中国共产党党员教育管理条例》（</a:t>
            </a:r>
            <a:r>
              <a:rPr lang="en-US" altLang="zh-CN" dirty="0">
                <a:ea typeface="微软雅黑" panose="020B0503020204020204" charset="-122"/>
              </a:rPr>
              <a:t>2</a:t>
            </a:r>
            <a:r>
              <a:rPr lang="zh-CN" altLang="en-US" dirty="0">
                <a:ea typeface="微软雅黑" panose="020B0503020204020204" charset="-122"/>
              </a:rPr>
              <a:t>019年5月6日起施行）的学习宣贯及落实，切实</a:t>
            </a:r>
            <a:r>
              <a:rPr lang="zh-CN" altLang="en-US" dirty="0">
                <a:ea typeface="微软雅黑" panose="020B0503020204020204" charset="-122"/>
                <a:sym typeface="+mn-ea"/>
              </a:rPr>
              <a:t>肩负起教育党员、管理党员、监督党员和组织群众、宣传群众、凝聚群众、服务群众的职责，</a:t>
            </a:r>
            <a:r>
              <a:rPr lang="zh-CN" altLang="en-US" dirty="0">
                <a:ea typeface="微软雅黑" panose="020B0503020204020204" charset="-122"/>
              </a:rPr>
              <a:t>教育党员先进，带动群众先进。</a:t>
            </a:r>
            <a:endParaRPr lang="zh-CN" altLang="en-US" dirty="0">
              <a:ea typeface="微软雅黑" panose="020B0503020204020204" charset="-122"/>
            </a:endParaRPr>
          </a:p>
          <a:p>
            <a:pPr>
              <a:lnSpc>
                <a:spcPct val="150000"/>
              </a:lnSpc>
            </a:pPr>
            <a:r>
              <a:rPr lang="zh-CN" altLang="en-US" dirty="0">
                <a:solidFill>
                  <a:srgbClr val="D20000"/>
                </a:solidFill>
                <a:latin typeface="微软雅黑" panose="020B0503020204020204" charset="-122"/>
                <a:ea typeface="微软雅黑" panose="020B0503020204020204" charset="-122"/>
                <a:sym typeface="微软雅黑" panose="020B0503020204020204" charset="-122"/>
              </a:rPr>
              <a:t>【加强干部管理工作】</a:t>
            </a:r>
            <a:r>
              <a:rPr lang="zh-CN" altLang="en-US" dirty="0">
                <a:solidFill>
                  <a:schemeClr val="tx1"/>
                </a:solidFill>
                <a:latin typeface="微软雅黑" panose="020B0503020204020204" charset="-122"/>
                <a:ea typeface="微软雅黑" panose="020B0503020204020204" charset="-122"/>
                <a:sym typeface="微软雅黑" panose="020B0503020204020204" charset="-122"/>
              </a:rPr>
              <a:t>坚持党管干部原则，按照《党政领导干部选拔任用工作条例》</a:t>
            </a:r>
            <a:r>
              <a:rPr lang="zh-CN" dirty="0">
                <a:ea typeface="微软雅黑" panose="020B0503020204020204" charset="-122"/>
                <a:sym typeface="+mn-ea"/>
              </a:rPr>
              <a:t>（201</a:t>
            </a:r>
            <a:r>
              <a:rPr lang="en-US" altLang="zh-CN" dirty="0">
                <a:ea typeface="微软雅黑" panose="020B0503020204020204" charset="-122"/>
                <a:sym typeface="+mn-ea"/>
              </a:rPr>
              <a:t>9</a:t>
            </a:r>
            <a:r>
              <a:rPr lang="zh-CN" dirty="0">
                <a:ea typeface="微软雅黑" panose="020B0503020204020204" charset="-122"/>
                <a:sym typeface="+mn-ea"/>
              </a:rPr>
              <a:t>年</a:t>
            </a:r>
            <a:r>
              <a:rPr lang="en-US" altLang="zh-CN" dirty="0">
                <a:ea typeface="微软雅黑" panose="020B0503020204020204" charset="-122"/>
                <a:sym typeface="+mn-ea"/>
              </a:rPr>
              <a:t>3</a:t>
            </a:r>
            <a:r>
              <a:rPr lang="zh-CN" altLang="en-US" dirty="0">
                <a:ea typeface="微软雅黑" panose="020B0503020204020204" charset="-122"/>
                <a:sym typeface="+mn-ea"/>
              </a:rPr>
              <a:t>月修订</a:t>
            </a:r>
            <a:r>
              <a:rPr lang="zh-CN" dirty="0">
                <a:ea typeface="微软雅黑" panose="020B0503020204020204" charset="-122"/>
                <a:sym typeface="+mn-ea"/>
              </a:rPr>
              <a:t>）要求，做好干部管理工作，抓好</a:t>
            </a:r>
            <a:r>
              <a:rPr lang="en-US" altLang="zh-CN" dirty="0">
                <a:ea typeface="微软雅黑" panose="020B0503020204020204" charset="-122"/>
                <a:sym typeface="+mn-ea"/>
              </a:rPr>
              <a:t>“</a:t>
            </a:r>
            <a:r>
              <a:rPr lang="zh-CN" altLang="en-US" dirty="0">
                <a:ea typeface="微软雅黑" panose="020B0503020204020204" charset="-122"/>
                <a:sym typeface="+mn-ea"/>
              </a:rPr>
              <a:t>千百工程</a:t>
            </a:r>
            <a:r>
              <a:rPr lang="en-US" altLang="zh-CN" dirty="0">
                <a:ea typeface="微软雅黑" panose="020B0503020204020204" charset="-122"/>
                <a:sym typeface="+mn-ea"/>
              </a:rPr>
              <a:t>”</a:t>
            </a:r>
            <a:r>
              <a:rPr lang="zh-CN" altLang="en-US" dirty="0">
                <a:ea typeface="微软雅黑" panose="020B0503020204020204" charset="-122"/>
                <a:sym typeface="+mn-ea"/>
              </a:rPr>
              <a:t>落实。</a:t>
            </a:r>
            <a:endParaRPr lang="zh-CN" altLang="en-US" dirty="0">
              <a:ea typeface="微软雅黑" panose="020B0503020204020204" charset="-122"/>
              <a:sym typeface="+mn-ea"/>
            </a:endParaRPr>
          </a:p>
          <a:p>
            <a:pPr>
              <a:lnSpc>
                <a:spcPct val="150000"/>
              </a:lnSpc>
            </a:pPr>
            <a:r>
              <a:rPr lang="zh-CN" altLang="zh-CN" dirty="0">
                <a:ea typeface="微软雅黑" panose="020B0503020204020204" charset="-122"/>
                <a:hlinkClick r:id="rId5" action="ppaction://hlinkfile"/>
              </a:rPr>
              <a:t>机关党建第</a:t>
            </a:r>
            <a:r>
              <a:rPr lang="en-US" altLang="zh-CN" dirty="0">
                <a:ea typeface="微软雅黑" panose="020B0503020204020204" charset="-122"/>
                <a:hlinkClick r:id="rId5" action="ppaction://hlinkfile"/>
              </a:rPr>
              <a:t>8</a:t>
            </a:r>
            <a:r>
              <a:rPr lang="zh-CN" altLang="en-US" dirty="0">
                <a:ea typeface="微软雅黑" panose="020B0503020204020204" charset="-122"/>
                <a:hlinkClick r:id="rId5" action="ppaction://hlinkfile"/>
              </a:rPr>
              <a:t>期（加强机关党的组织建设）</a:t>
            </a:r>
            <a:endParaRPr lang="zh-CN" altLang="en-US" dirty="0">
              <a:ea typeface="微软雅黑" panose="020B0503020204020204" charset="-122"/>
            </a:endParaRPr>
          </a:p>
        </p:txBody>
      </p:sp>
      <p:sp>
        <p:nvSpPr>
          <p:cNvPr id="36874" name="TextBox 4"/>
          <p:cNvSpPr/>
          <p:nvPr/>
        </p:nvSpPr>
        <p:spPr>
          <a:xfrm>
            <a:off x="1450975" y="304800"/>
            <a:ext cx="3738880" cy="521970"/>
          </a:xfrm>
          <a:prstGeom prst="rect">
            <a:avLst/>
          </a:prstGeom>
          <a:noFill/>
          <a:ln w="9525">
            <a:noFill/>
          </a:ln>
        </p:spPr>
        <p:txBody>
          <a:bodyPr vert="horz" wrap="none" anchor="t">
            <a:spAutoFit/>
          </a:bodyPr>
          <a:p>
            <a:pPr algn="l"/>
            <a:r>
              <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rPr>
              <a:t>五、突出党建工作重点</a:t>
            </a:r>
            <a:endPar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6874"/>
                                        </p:tgtEl>
                                        <p:attrNameLst>
                                          <p:attrName>style.visibility</p:attrName>
                                        </p:attrNameLst>
                                      </p:cBhvr>
                                      <p:to>
                                        <p:strVal val="visible"/>
                                      </p:to>
                                    </p:set>
                                    <p:anim calcmode="lin" valueType="num">
                                      <p:cBhvr>
                                        <p:cTn id="7" dur="1000" fill="hold"/>
                                        <p:tgtEl>
                                          <p:spTgt spid="36874"/>
                                        </p:tgtEl>
                                        <p:attrNameLst>
                                          <p:attrName>ppt_x</p:attrName>
                                        </p:attrNameLst>
                                      </p:cBhvr>
                                      <p:tavLst>
                                        <p:tav tm="0">
                                          <p:val>
                                            <p:strVal val="#ppt_x-.2"/>
                                          </p:val>
                                        </p:tav>
                                        <p:tav tm="100000">
                                          <p:val>
                                            <p:strVal val="#ppt_x"/>
                                          </p:val>
                                        </p:tav>
                                      </p:tavLst>
                                    </p:anim>
                                    <p:anim calcmode="lin" valueType="num">
                                      <p:cBhvr>
                                        <p:cTn id="8" dur="1000" fill="hold"/>
                                        <p:tgtEl>
                                          <p:spTgt spid="368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36874"/>
                                        </p:tgtEl>
                                      </p:cBhvr>
                                    </p:animEffect>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6867"/>
                                        </p:tgtEl>
                                        <p:attrNameLst>
                                          <p:attrName>style.visibility</p:attrName>
                                        </p:attrNameLst>
                                      </p:cBhvr>
                                      <p:to>
                                        <p:strVal val="visible"/>
                                      </p:to>
                                    </p:set>
                                    <p:anim calcmode="lin" valueType="num">
                                      <p:cBhvr>
                                        <p:cTn id="13" dur="500" fill="hold"/>
                                        <p:tgtEl>
                                          <p:spTgt spid="36867"/>
                                        </p:tgtEl>
                                        <p:attrNameLst>
                                          <p:attrName>ppt_x</p:attrName>
                                        </p:attrNameLst>
                                      </p:cBhvr>
                                      <p:tavLst>
                                        <p:tav tm="0">
                                          <p:val>
                                            <p:strVal val="0-#ppt_w/2"/>
                                          </p:val>
                                        </p:tav>
                                        <p:tav tm="100000">
                                          <p:val>
                                            <p:strVal val="#ppt_x"/>
                                          </p:val>
                                        </p:tav>
                                      </p:tavLst>
                                    </p:anim>
                                    <p:anim calcmode="lin" valueType="num">
                                      <p:cBhvr>
                                        <p:cTn id="14" dur="500" fill="hold"/>
                                        <p:tgtEl>
                                          <p:spTgt spid="3686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6872"/>
                                        </p:tgtEl>
                                        <p:attrNameLst>
                                          <p:attrName>style.visibility</p:attrName>
                                        </p:attrNameLst>
                                      </p:cBhvr>
                                      <p:to>
                                        <p:strVal val="visible"/>
                                      </p:to>
                                    </p:set>
                                    <p:anim calcmode="lin" valueType="num">
                                      <p:cBhvr>
                                        <p:cTn id="18" dur="500" fill="hold"/>
                                        <p:tgtEl>
                                          <p:spTgt spid="3687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6872"/>
                                        </p:tgtEl>
                                        <p:attrNameLst>
                                          <p:attrName>ppt_y</p:attrName>
                                        </p:attrNameLst>
                                      </p:cBhvr>
                                      <p:tavLst>
                                        <p:tav tm="0">
                                          <p:val>
                                            <p:strVal val="#ppt_y"/>
                                          </p:val>
                                        </p:tav>
                                        <p:tav tm="100000">
                                          <p:val>
                                            <p:strVal val="#ppt_y"/>
                                          </p:val>
                                        </p:tav>
                                      </p:tavLst>
                                    </p:anim>
                                    <p:anim calcmode="lin" valueType="num">
                                      <p:cBhvr>
                                        <p:cTn id="20" dur="500" fill="hold"/>
                                        <p:tgtEl>
                                          <p:spTgt spid="3687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6872"/>
                                        </p:tgtEl>
                                        <p:attrNameLst>
                                          <p:attrName>ppt_w</p:attrName>
                                        </p:attrNameLst>
                                      </p:cBhvr>
                                      <p:tavLst>
                                        <p:tav tm="0">
                                          <p:val>
                                            <p:strVal val="#ppt_w/10"/>
                                          </p:val>
                                        </p:tav>
                                        <p:tav tm="50000">
                                          <p:val>
                                            <p:strVal val="#ppt_w+.01"/>
                                          </p:val>
                                        </p:tav>
                                        <p:tav tm="100000">
                                          <p:val>
                                            <p:strVal val="#ppt_w"/>
                                          </p:val>
                                        </p:tav>
                                      </p:tavLst>
                                    </p:anim>
                                    <p:animEffect filter="fade">
                                      <p:cBhvr>
                                        <p:cTn id="22" dur="500" tmFilter="0,0; .5, 1; 1, 1"/>
                                        <p:tgtEl>
                                          <p:spTgt spid="36872"/>
                                        </p:tgtEl>
                                      </p:cBhvr>
                                    </p:animEffect>
                                  </p:childTnLst>
                                </p:cTn>
                              </p:par>
                            </p:childTnLst>
                          </p:cTn>
                        </p:par>
                        <p:par>
                          <p:cTn id="23" fill="hold">
                            <p:stCondLst>
                              <p:cond delay="2549"/>
                            </p:stCondLst>
                            <p:childTnLst>
                              <p:par>
                                <p:cTn id="24" presetID="22" presetClass="entr" presetSubtype="8" fill="hold" grpId="0" nodeType="afterEffect">
                                  <p:stCondLst>
                                    <p:cond delay="0"/>
                                  </p:stCondLst>
                                  <p:childTnLst>
                                    <p:set>
                                      <p:cBhvr>
                                        <p:cTn id="25" dur="1" fill="hold">
                                          <p:stCondLst>
                                            <p:cond delay="0"/>
                                          </p:stCondLst>
                                        </p:cTn>
                                        <p:tgtEl>
                                          <p:spTgt spid="36873"/>
                                        </p:tgtEl>
                                        <p:attrNameLst>
                                          <p:attrName>style.visibility</p:attrName>
                                        </p:attrNameLst>
                                      </p:cBhvr>
                                      <p:to>
                                        <p:strVal val="visible"/>
                                      </p:to>
                                    </p:set>
                                    <p:animEffect filter="wipe(left)">
                                      <p:cBhvr>
                                        <p:cTn id="26" dur="500"/>
                                        <p:tgtEl>
                                          <p:spTgt spid="368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2" grpId="0" bldLvl="0"/>
      <p:bldP spid="36873" grpId="0" bldLvl="0" animBg="1"/>
      <p:bldP spid="36874" grpId="0" bldLvl="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36866" name="图片 1"/>
          <p:cNvPicPr>
            <a:picLocks noChangeAspect="1"/>
          </p:cNvPicPr>
          <p:nvPr/>
        </p:nvPicPr>
        <p:blipFill>
          <a:blip r:embed="rId2"/>
          <a:stretch>
            <a:fillRect/>
          </a:stretch>
        </p:blipFill>
        <p:spPr>
          <a:xfrm>
            <a:off x="6350" y="3175"/>
            <a:ext cx="12152313" cy="1022350"/>
          </a:xfrm>
          <a:prstGeom prst="rect">
            <a:avLst/>
          </a:prstGeom>
          <a:noFill/>
          <a:ln w="9525">
            <a:noFill/>
          </a:ln>
        </p:spPr>
      </p:pic>
      <p:grpSp>
        <p:nvGrpSpPr>
          <p:cNvPr id="36867" name="组合 36866"/>
          <p:cNvGrpSpPr/>
          <p:nvPr/>
        </p:nvGrpSpPr>
        <p:grpSpPr>
          <a:xfrm>
            <a:off x="0" y="1060450"/>
            <a:ext cx="6738620" cy="1720850"/>
            <a:chOff x="0" y="0"/>
            <a:chExt cx="3617243" cy="1289806"/>
          </a:xfrm>
        </p:grpSpPr>
        <p:grpSp>
          <p:nvGrpSpPr>
            <p:cNvPr id="36868" name="组合 36867"/>
            <p:cNvGrpSpPr/>
            <p:nvPr/>
          </p:nvGrpSpPr>
          <p:grpSpPr>
            <a:xfrm>
              <a:off x="0" y="0"/>
              <a:ext cx="3617243" cy="1289806"/>
              <a:chOff x="0" y="0"/>
              <a:chExt cx="3617243" cy="1289806"/>
            </a:xfrm>
          </p:grpSpPr>
          <p:sp>
            <p:nvSpPr>
              <p:cNvPr id="36869" name="流程图: 可选过程 4"/>
              <p:cNvSpPr/>
              <p:nvPr/>
            </p:nvSpPr>
            <p:spPr>
              <a:xfrm>
                <a:off x="0" y="576064"/>
                <a:ext cx="3617243" cy="576064"/>
              </a:xfrm>
              <a:prstGeom prst="flowChartAlternateProcess">
                <a:avLst/>
              </a:prstGeom>
              <a:solidFill>
                <a:srgbClr val="C00000"/>
              </a:solidFill>
              <a:ln w="9525">
                <a:noFill/>
              </a:ln>
            </p:spPr>
            <p:txBody>
              <a:bodyPr anchor="ctr"/>
              <a:p>
                <a:pPr algn="ctr"/>
                <a:endParaRPr sz="3200">
                  <a:solidFill>
                    <a:srgbClr val="FFFFFF"/>
                  </a:solidFill>
                  <a:ea typeface="宋体" panose="02010600030101010101" pitchFamily="2" charset="-122"/>
                </a:endParaRPr>
              </a:p>
            </p:txBody>
          </p:sp>
          <p:pic>
            <p:nvPicPr>
              <p:cNvPr id="36870" name="Picture 3" descr="C:\Users\Administrator\Desktop\36894.png"/>
              <p:cNvPicPr>
                <a:picLocks noChangeAspect="1"/>
              </p:cNvPicPr>
              <p:nvPr/>
            </p:nvPicPr>
            <p:blipFill>
              <a:blip r:embed="rId3"/>
              <a:srcRect l="12303"/>
              <a:stretch>
                <a:fillRect/>
              </a:stretch>
            </p:blipFill>
            <p:spPr>
              <a:xfrm>
                <a:off x="0" y="0"/>
                <a:ext cx="1691680" cy="1289806"/>
              </a:xfrm>
              <a:prstGeom prst="rect">
                <a:avLst/>
              </a:prstGeom>
              <a:noFill/>
              <a:ln w="9525">
                <a:noFill/>
              </a:ln>
            </p:spPr>
          </p:pic>
        </p:grpSp>
        <p:pic>
          <p:nvPicPr>
            <p:cNvPr id="36871" name="Picture 2" descr="E:\0000000我图PPT\00001PNG素材\01党委政府\天安门抽象.png"/>
            <p:cNvPicPr>
              <a:picLocks noChangeAspect="1"/>
            </p:cNvPicPr>
            <p:nvPr/>
          </p:nvPicPr>
          <p:blipFill>
            <a:blip r:embed="rId4"/>
            <a:stretch>
              <a:fillRect/>
            </a:stretch>
          </p:blipFill>
          <p:spPr>
            <a:xfrm>
              <a:off x="2552472" y="720080"/>
              <a:ext cx="1064771" cy="446157"/>
            </a:xfrm>
            <a:prstGeom prst="rect">
              <a:avLst/>
            </a:prstGeom>
            <a:noFill/>
            <a:ln w="9525">
              <a:noFill/>
            </a:ln>
          </p:spPr>
        </p:pic>
      </p:grpSp>
      <p:sp>
        <p:nvSpPr>
          <p:cNvPr id="36872" name="TextBox 9"/>
          <p:cNvSpPr/>
          <p:nvPr/>
        </p:nvSpPr>
        <p:spPr>
          <a:xfrm>
            <a:off x="874395" y="1967230"/>
            <a:ext cx="3949065" cy="490220"/>
          </a:xfrm>
          <a:prstGeom prst="rect">
            <a:avLst/>
          </a:prstGeom>
          <a:noFill/>
          <a:ln w="9525">
            <a:noFill/>
          </a:ln>
        </p:spPr>
        <p:txBody>
          <a:bodyPr wrap="square" lIns="91388" tIns="45693" rIns="91388" bIns="45693">
            <a:spAutoFit/>
          </a:bodyPr>
          <a:p>
            <a:pPr algn="ctr"/>
            <a:r>
              <a:rPr lang="en-US" altLang="zh-CN" sz="2600" b="1" dirty="0">
                <a:solidFill>
                  <a:schemeClr val="bg1"/>
                </a:solidFill>
                <a:latin typeface="微软雅黑" panose="020B0503020204020204" charset="-122"/>
                <a:ea typeface="微软雅黑" panose="020B0503020204020204" charset="-122"/>
                <a:sym typeface="微软雅黑" panose="020B0503020204020204" charset="-122"/>
              </a:rPr>
              <a:t>4</a:t>
            </a:r>
            <a:r>
              <a:rPr lang="zh-CN" altLang="en-US" sz="2600" b="1" dirty="0">
                <a:solidFill>
                  <a:schemeClr val="bg1"/>
                </a:solidFill>
                <a:latin typeface="微软雅黑" panose="020B0503020204020204" charset="-122"/>
                <a:ea typeface="微软雅黑" panose="020B0503020204020204" charset="-122"/>
                <a:sym typeface="微软雅黑" panose="020B0503020204020204" charset="-122"/>
              </a:rPr>
              <a:t>.加强作风建设，塑形象</a:t>
            </a:r>
            <a:endParaRPr lang="zh-CN" altLang="en-US" sz="26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6873" name="矩形 7"/>
          <p:cNvSpPr/>
          <p:nvPr/>
        </p:nvSpPr>
        <p:spPr>
          <a:xfrm>
            <a:off x="1271588" y="2924175"/>
            <a:ext cx="9720262" cy="2917825"/>
          </a:xfrm>
          <a:prstGeom prst="rect">
            <a:avLst/>
          </a:prstGeom>
          <a:noFill/>
          <a:ln w="12700" cap="flat" cmpd="sng">
            <a:solidFill>
              <a:srgbClr val="C00000"/>
            </a:solidFill>
            <a:prstDash val="solid"/>
            <a:miter/>
            <a:headEnd type="none" w="med" len="med"/>
            <a:tailEnd type="none" w="med" len="med"/>
          </a:ln>
        </p:spPr>
        <p:txBody>
          <a:bodyPr anchor="ctr"/>
          <a:p>
            <a:pPr>
              <a:lnSpc>
                <a:spcPct val="170000"/>
              </a:lnSpc>
            </a:pPr>
            <a:r>
              <a:rPr lang="zh-CN" altLang="en-US" sz="2000" dirty="0">
                <a:solidFill>
                  <a:srgbClr val="D20000"/>
                </a:solidFill>
                <a:latin typeface="微软雅黑" panose="020B0503020204020204" charset="-122"/>
                <a:ea typeface="微软雅黑" panose="020B0503020204020204" charset="-122"/>
                <a:sym typeface="微软雅黑" panose="020B0503020204020204" charset="-122"/>
              </a:rPr>
              <a:t>【打好作风建设持久战】</a:t>
            </a:r>
            <a:r>
              <a:rPr lang="zh-CN" sz="2000" dirty="0">
                <a:ea typeface="微软雅黑" panose="020B0503020204020204" charset="-122"/>
                <a:sym typeface="+mn-ea"/>
              </a:rPr>
              <a:t>巩固拓展落实</a:t>
            </a:r>
            <a:r>
              <a:rPr sz="2000" dirty="0">
                <a:ea typeface="微软雅黑" panose="020B0503020204020204" charset="-122"/>
                <a:sym typeface="+mn-ea"/>
              </a:rPr>
              <a:t>中央八项规定精神</a:t>
            </a:r>
            <a:r>
              <a:rPr lang="zh-CN" sz="2000" dirty="0">
                <a:ea typeface="微软雅黑" panose="020B0503020204020204" charset="-122"/>
                <a:sym typeface="+mn-ea"/>
              </a:rPr>
              <a:t>成果</a:t>
            </a:r>
            <a:r>
              <a:rPr sz="2000" dirty="0">
                <a:ea typeface="微软雅黑" panose="020B0503020204020204" charset="-122"/>
                <a:sym typeface="+mn-ea"/>
              </a:rPr>
              <a:t>，</a:t>
            </a:r>
            <a:r>
              <a:rPr lang="zh-CN" sz="2000" dirty="0">
                <a:ea typeface="微软雅黑" panose="020B0503020204020204" charset="-122"/>
                <a:sym typeface="+mn-ea"/>
              </a:rPr>
              <a:t>继续整治</a:t>
            </a:r>
            <a:r>
              <a:rPr sz="2000" dirty="0">
                <a:ea typeface="微软雅黑" panose="020B0503020204020204" charset="-122"/>
                <a:sym typeface="+mn-ea"/>
              </a:rPr>
              <a:t>“四风”</a:t>
            </a:r>
            <a:r>
              <a:rPr lang="zh-CN" sz="2000" dirty="0">
                <a:ea typeface="微软雅黑" panose="020B0503020204020204" charset="-122"/>
                <a:sym typeface="+mn-ea"/>
              </a:rPr>
              <a:t>问题，</a:t>
            </a:r>
            <a:r>
              <a:rPr sz="2000" dirty="0">
                <a:ea typeface="微软雅黑" panose="020B0503020204020204" charset="-122"/>
                <a:sym typeface="+mn-ea"/>
              </a:rPr>
              <a:t>重点落实好中央《关于解决形式主义突出问题为基层减负的通知》精神</a:t>
            </a:r>
            <a:r>
              <a:rPr lang="zh-CN" altLang="en-US" sz="2000" dirty="0">
                <a:ea typeface="微软雅黑" panose="020B0503020204020204" charset="-122"/>
                <a:sym typeface="+mn-ea"/>
              </a:rPr>
              <a:t>。</a:t>
            </a:r>
            <a:r>
              <a:rPr lang="zh-CN" altLang="en-US" sz="2000" dirty="0">
                <a:ea typeface="微软雅黑" panose="020B0503020204020204" charset="-122"/>
              </a:rPr>
              <a:t> </a:t>
            </a:r>
            <a:endParaRPr lang="zh-CN" altLang="en-US" sz="2000" dirty="0">
              <a:ea typeface="微软雅黑" panose="020B0503020204020204" charset="-122"/>
            </a:endParaRPr>
          </a:p>
          <a:p>
            <a:pPr>
              <a:lnSpc>
                <a:spcPct val="170000"/>
              </a:lnSpc>
            </a:pPr>
            <a:r>
              <a:rPr lang="zh-CN" altLang="en-US" sz="2000" dirty="0">
                <a:solidFill>
                  <a:srgbClr val="D20000"/>
                </a:solidFill>
                <a:latin typeface="微软雅黑" panose="020B0503020204020204" charset="-122"/>
                <a:ea typeface="微软雅黑" panose="020B0503020204020204" charset="-122"/>
                <a:sym typeface="微软雅黑" panose="020B0503020204020204" charset="-122"/>
              </a:rPr>
              <a:t>【打好作风建设攻坚战】</a:t>
            </a:r>
            <a:r>
              <a:rPr lang="zh-CN" altLang="en-US" sz="2000" dirty="0">
                <a:solidFill>
                  <a:schemeClr val="tx1"/>
                </a:solidFill>
                <a:latin typeface="微软雅黑" panose="020B0503020204020204" charset="-122"/>
                <a:ea typeface="微软雅黑" panose="020B0503020204020204" charset="-122"/>
                <a:sym typeface="微软雅黑" panose="020B0503020204020204" charset="-122"/>
              </a:rPr>
              <a:t>落实好公司党委《关于深化作风建设的若干规定》，</a:t>
            </a:r>
            <a:r>
              <a:rPr lang="zh-CN" altLang="en-US" sz="2000" dirty="0">
                <a:ea typeface="微软雅黑" panose="020B0503020204020204" charset="-122"/>
              </a:rPr>
              <a:t>坚决刹住“工作飘浮风”“公款吃喝风”“赌博玩乐风”“出行排场风”，严厉整治“门难进、脸难看、话难听、事难办”“不作为、慢作为、乱作为”等形式主义、官僚主义。</a:t>
            </a:r>
            <a:endParaRPr lang="zh-CN" altLang="en-US" sz="2000" dirty="0">
              <a:ea typeface="微软雅黑" panose="020B0503020204020204" charset="-122"/>
            </a:endParaRPr>
          </a:p>
        </p:txBody>
      </p:sp>
      <p:sp>
        <p:nvSpPr>
          <p:cNvPr id="36874" name="TextBox 4"/>
          <p:cNvSpPr/>
          <p:nvPr/>
        </p:nvSpPr>
        <p:spPr>
          <a:xfrm>
            <a:off x="1450975" y="304800"/>
            <a:ext cx="3738880" cy="521970"/>
          </a:xfrm>
          <a:prstGeom prst="rect">
            <a:avLst/>
          </a:prstGeom>
          <a:noFill/>
          <a:ln w="9525">
            <a:noFill/>
          </a:ln>
        </p:spPr>
        <p:txBody>
          <a:bodyPr vert="horz" wrap="none" anchor="t">
            <a:spAutoFit/>
          </a:bodyPr>
          <a:p>
            <a:pPr algn="l"/>
            <a:r>
              <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rPr>
              <a:t>五、突出党建工作重点</a:t>
            </a:r>
            <a:endPar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6874"/>
                                        </p:tgtEl>
                                        <p:attrNameLst>
                                          <p:attrName>style.visibility</p:attrName>
                                        </p:attrNameLst>
                                      </p:cBhvr>
                                      <p:to>
                                        <p:strVal val="visible"/>
                                      </p:to>
                                    </p:set>
                                    <p:anim calcmode="lin" valueType="num">
                                      <p:cBhvr>
                                        <p:cTn id="7" dur="1000" fill="hold"/>
                                        <p:tgtEl>
                                          <p:spTgt spid="36874"/>
                                        </p:tgtEl>
                                        <p:attrNameLst>
                                          <p:attrName>ppt_x</p:attrName>
                                        </p:attrNameLst>
                                      </p:cBhvr>
                                      <p:tavLst>
                                        <p:tav tm="0">
                                          <p:val>
                                            <p:strVal val="#ppt_x-.2"/>
                                          </p:val>
                                        </p:tav>
                                        <p:tav tm="100000">
                                          <p:val>
                                            <p:strVal val="#ppt_x"/>
                                          </p:val>
                                        </p:tav>
                                      </p:tavLst>
                                    </p:anim>
                                    <p:anim calcmode="lin" valueType="num">
                                      <p:cBhvr>
                                        <p:cTn id="8" dur="1000" fill="hold"/>
                                        <p:tgtEl>
                                          <p:spTgt spid="368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36874"/>
                                        </p:tgtEl>
                                      </p:cBhvr>
                                    </p:animEffect>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6867"/>
                                        </p:tgtEl>
                                        <p:attrNameLst>
                                          <p:attrName>style.visibility</p:attrName>
                                        </p:attrNameLst>
                                      </p:cBhvr>
                                      <p:to>
                                        <p:strVal val="visible"/>
                                      </p:to>
                                    </p:set>
                                    <p:anim calcmode="lin" valueType="num">
                                      <p:cBhvr>
                                        <p:cTn id="13" dur="500" fill="hold"/>
                                        <p:tgtEl>
                                          <p:spTgt spid="36867"/>
                                        </p:tgtEl>
                                        <p:attrNameLst>
                                          <p:attrName>ppt_x</p:attrName>
                                        </p:attrNameLst>
                                      </p:cBhvr>
                                      <p:tavLst>
                                        <p:tav tm="0">
                                          <p:val>
                                            <p:strVal val="0-#ppt_w/2"/>
                                          </p:val>
                                        </p:tav>
                                        <p:tav tm="100000">
                                          <p:val>
                                            <p:strVal val="#ppt_x"/>
                                          </p:val>
                                        </p:tav>
                                      </p:tavLst>
                                    </p:anim>
                                    <p:anim calcmode="lin" valueType="num">
                                      <p:cBhvr>
                                        <p:cTn id="14" dur="500" fill="hold"/>
                                        <p:tgtEl>
                                          <p:spTgt spid="3686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6872"/>
                                        </p:tgtEl>
                                        <p:attrNameLst>
                                          <p:attrName>style.visibility</p:attrName>
                                        </p:attrNameLst>
                                      </p:cBhvr>
                                      <p:to>
                                        <p:strVal val="visible"/>
                                      </p:to>
                                    </p:set>
                                    <p:anim calcmode="lin" valueType="num">
                                      <p:cBhvr>
                                        <p:cTn id="18" dur="500" fill="hold"/>
                                        <p:tgtEl>
                                          <p:spTgt spid="3687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6872"/>
                                        </p:tgtEl>
                                        <p:attrNameLst>
                                          <p:attrName>ppt_y</p:attrName>
                                        </p:attrNameLst>
                                      </p:cBhvr>
                                      <p:tavLst>
                                        <p:tav tm="0">
                                          <p:val>
                                            <p:strVal val="#ppt_y"/>
                                          </p:val>
                                        </p:tav>
                                        <p:tav tm="100000">
                                          <p:val>
                                            <p:strVal val="#ppt_y"/>
                                          </p:val>
                                        </p:tav>
                                      </p:tavLst>
                                    </p:anim>
                                    <p:anim calcmode="lin" valueType="num">
                                      <p:cBhvr>
                                        <p:cTn id="20" dur="500" fill="hold"/>
                                        <p:tgtEl>
                                          <p:spTgt spid="3687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6872"/>
                                        </p:tgtEl>
                                        <p:attrNameLst>
                                          <p:attrName>ppt_w</p:attrName>
                                        </p:attrNameLst>
                                      </p:cBhvr>
                                      <p:tavLst>
                                        <p:tav tm="0">
                                          <p:val>
                                            <p:strVal val="#ppt_w/10"/>
                                          </p:val>
                                        </p:tav>
                                        <p:tav tm="50000">
                                          <p:val>
                                            <p:strVal val="#ppt_w+.01"/>
                                          </p:val>
                                        </p:tav>
                                        <p:tav tm="100000">
                                          <p:val>
                                            <p:strVal val="#ppt_w"/>
                                          </p:val>
                                        </p:tav>
                                      </p:tavLst>
                                    </p:anim>
                                    <p:animEffect filter="fade">
                                      <p:cBhvr>
                                        <p:cTn id="22" dur="500" tmFilter="0,0; .5, 1; 1, 1"/>
                                        <p:tgtEl>
                                          <p:spTgt spid="36872"/>
                                        </p:tgtEl>
                                      </p:cBhvr>
                                    </p:animEffect>
                                  </p:childTnLst>
                                </p:cTn>
                              </p:par>
                            </p:childTnLst>
                          </p:cTn>
                        </p:par>
                        <p:par>
                          <p:cTn id="23" fill="hold">
                            <p:stCondLst>
                              <p:cond delay="2549"/>
                            </p:stCondLst>
                            <p:childTnLst>
                              <p:par>
                                <p:cTn id="24" presetID="22" presetClass="entr" presetSubtype="8" fill="hold" grpId="0" nodeType="afterEffect">
                                  <p:stCondLst>
                                    <p:cond delay="0"/>
                                  </p:stCondLst>
                                  <p:childTnLst>
                                    <p:set>
                                      <p:cBhvr>
                                        <p:cTn id="25" dur="1" fill="hold">
                                          <p:stCondLst>
                                            <p:cond delay="0"/>
                                          </p:stCondLst>
                                        </p:cTn>
                                        <p:tgtEl>
                                          <p:spTgt spid="36873"/>
                                        </p:tgtEl>
                                        <p:attrNameLst>
                                          <p:attrName>style.visibility</p:attrName>
                                        </p:attrNameLst>
                                      </p:cBhvr>
                                      <p:to>
                                        <p:strVal val="visible"/>
                                      </p:to>
                                    </p:set>
                                    <p:animEffect filter="wipe(left)">
                                      <p:cBhvr>
                                        <p:cTn id="26" dur="500"/>
                                        <p:tgtEl>
                                          <p:spTgt spid="368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2" grpId="0" bldLvl="0"/>
      <p:bldP spid="36873" grpId="0" bldLvl="0" animBg="1"/>
      <p:bldP spid="36874" grpId="0" bldLvl="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36866" name="图片 1"/>
          <p:cNvPicPr>
            <a:picLocks noChangeAspect="1"/>
          </p:cNvPicPr>
          <p:nvPr/>
        </p:nvPicPr>
        <p:blipFill>
          <a:blip r:embed="rId2"/>
          <a:stretch>
            <a:fillRect/>
          </a:stretch>
        </p:blipFill>
        <p:spPr>
          <a:xfrm>
            <a:off x="6350" y="3175"/>
            <a:ext cx="12152313" cy="1022350"/>
          </a:xfrm>
          <a:prstGeom prst="rect">
            <a:avLst/>
          </a:prstGeom>
          <a:noFill/>
          <a:ln w="9525">
            <a:noFill/>
          </a:ln>
        </p:spPr>
      </p:pic>
      <p:grpSp>
        <p:nvGrpSpPr>
          <p:cNvPr id="36867" name="组合 36866"/>
          <p:cNvGrpSpPr/>
          <p:nvPr/>
        </p:nvGrpSpPr>
        <p:grpSpPr>
          <a:xfrm>
            <a:off x="0" y="1060450"/>
            <a:ext cx="6738620" cy="1720850"/>
            <a:chOff x="0" y="0"/>
            <a:chExt cx="3617243" cy="1289806"/>
          </a:xfrm>
        </p:grpSpPr>
        <p:grpSp>
          <p:nvGrpSpPr>
            <p:cNvPr id="36868" name="组合 36867"/>
            <p:cNvGrpSpPr/>
            <p:nvPr/>
          </p:nvGrpSpPr>
          <p:grpSpPr>
            <a:xfrm>
              <a:off x="0" y="0"/>
              <a:ext cx="3617243" cy="1289806"/>
              <a:chOff x="0" y="0"/>
              <a:chExt cx="3617243" cy="1289806"/>
            </a:xfrm>
          </p:grpSpPr>
          <p:sp>
            <p:nvSpPr>
              <p:cNvPr id="36869" name="流程图: 可选过程 4"/>
              <p:cNvSpPr/>
              <p:nvPr/>
            </p:nvSpPr>
            <p:spPr>
              <a:xfrm>
                <a:off x="0" y="576064"/>
                <a:ext cx="3617243" cy="576064"/>
              </a:xfrm>
              <a:prstGeom prst="flowChartAlternateProcess">
                <a:avLst/>
              </a:prstGeom>
              <a:solidFill>
                <a:srgbClr val="C00000"/>
              </a:solidFill>
              <a:ln w="9525">
                <a:noFill/>
              </a:ln>
            </p:spPr>
            <p:txBody>
              <a:bodyPr anchor="ctr"/>
              <a:p>
                <a:pPr algn="ctr"/>
                <a:endParaRPr sz="3200">
                  <a:solidFill>
                    <a:srgbClr val="FFFFFF"/>
                  </a:solidFill>
                  <a:ea typeface="宋体" panose="02010600030101010101" pitchFamily="2" charset="-122"/>
                </a:endParaRPr>
              </a:p>
            </p:txBody>
          </p:sp>
          <p:pic>
            <p:nvPicPr>
              <p:cNvPr id="36870" name="Picture 3" descr="C:\Users\Administrator\Desktop\36894.png"/>
              <p:cNvPicPr>
                <a:picLocks noChangeAspect="1"/>
              </p:cNvPicPr>
              <p:nvPr/>
            </p:nvPicPr>
            <p:blipFill>
              <a:blip r:embed="rId3"/>
              <a:srcRect l="12303"/>
              <a:stretch>
                <a:fillRect/>
              </a:stretch>
            </p:blipFill>
            <p:spPr>
              <a:xfrm>
                <a:off x="0" y="0"/>
                <a:ext cx="1691680" cy="1289806"/>
              </a:xfrm>
              <a:prstGeom prst="rect">
                <a:avLst/>
              </a:prstGeom>
              <a:noFill/>
              <a:ln w="9525">
                <a:noFill/>
              </a:ln>
            </p:spPr>
          </p:pic>
        </p:grpSp>
        <p:pic>
          <p:nvPicPr>
            <p:cNvPr id="36871" name="Picture 2" descr="E:\0000000我图PPT\00001PNG素材\01党委政府\天安门抽象.png"/>
            <p:cNvPicPr>
              <a:picLocks noChangeAspect="1"/>
            </p:cNvPicPr>
            <p:nvPr/>
          </p:nvPicPr>
          <p:blipFill>
            <a:blip r:embed="rId4"/>
            <a:stretch>
              <a:fillRect/>
            </a:stretch>
          </p:blipFill>
          <p:spPr>
            <a:xfrm>
              <a:off x="2552472" y="720080"/>
              <a:ext cx="1064771" cy="446157"/>
            </a:xfrm>
            <a:prstGeom prst="rect">
              <a:avLst/>
            </a:prstGeom>
            <a:noFill/>
            <a:ln w="9525">
              <a:noFill/>
            </a:ln>
          </p:spPr>
        </p:pic>
      </p:grpSp>
      <p:sp>
        <p:nvSpPr>
          <p:cNvPr id="36872" name="TextBox 9"/>
          <p:cNvSpPr/>
          <p:nvPr/>
        </p:nvSpPr>
        <p:spPr>
          <a:xfrm>
            <a:off x="874395" y="1967230"/>
            <a:ext cx="3949065" cy="490220"/>
          </a:xfrm>
          <a:prstGeom prst="rect">
            <a:avLst/>
          </a:prstGeom>
          <a:noFill/>
          <a:ln w="9525">
            <a:noFill/>
          </a:ln>
        </p:spPr>
        <p:txBody>
          <a:bodyPr wrap="square" lIns="91388" tIns="45693" rIns="91388" bIns="45693">
            <a:spAutoFit/>
          </a:bodyPr>
          <a:p>
            <a:pPr algn="ctr"/>
            <a:r>
              <a:rPr lang="en-US" altLang="zh-CN" sz="2600" b="1" dirty="0">
                <a:solidFill>
                  <a:schemeClr val="bg1"/>
                </a:solidFill>
                <a:latin typeface="微软雅黑" panose="020B0503020204020204" charset="-122"/>
                <a:ea typeface="微软雅黑" panose="020B0503020204020204" charset="-122"/>
                <a:sym typeface="微软雅黑" panose="020B0503020204020204" charset="-122"/>
              </a:rPr>
              <a:t>5</a:t>
            </a:r>
            <a:r>
              <a:rPr lang="zh-CN" altLang="en-US" sz="2600" b="1" dirty="0">
                <a:solidFill>
                  <a:schemeClr val="bg1"/>
                </a:solidFill>
                <a:latin typeface="微软雅黑" panose="020B0503020204020204" charset="-122"/>
                <a:ea typeface="微软雅黑" panose="020B0503020204020204" charset="-122"/>
                <a:sym typeface="微软雅黑" panose="020B0503020204020204" charset="-122"/>
              </a:rPr>
              <a:t>.加强纪律建设，知敬畏</a:t>
            </a:r>
            <a:endParaRPr lang="zh-CN" altLang="en-US" sz="26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6873" name="矩形 7"/>
          <p:cNvSpPr/>
          <p:nvPr/>
        </p:nvSpPr>
        <p:spPr>
          <a:xfrm>
            <a:off x="1226185" y="2781300"/>
            <a:ext cx="9683115" cy="3575050"/>
          </a:xfrm>
          <a:prstGeom prst="rect">
            <a:avLst/>
          </a:prstGeom>
          <a:noFill/>
          <a:ln w="12700" cap="flat" cmpd="sng">
            <a:solidFill>
              <a:srgbClr val="C00000"/>
            </a:solidFill>
            <a:prstDash val="solid"/>
            <a:miter/>
            <a:headEnd type="none" w="med" len="med"/>
            <a:tailEnd type="none" w="med" len="med"/>
          </a:ln>
        </p:spPr>
        <p:txBody>
          <a:bodyPr anchor="ctr"/>
          <a:p>
            <a:pPr>
              <a:lnSpc>
                <a:spcPct val="150000"/>
              </a:lnSpc>
            </a:pPr>
            <a:endParaRPr lang="zh-CN" altLang="en-US" sz="1700" dirty="0">
              <a:solidFill>
                <a:srgbClr val="D20000"/>
              </a:solidFill>
              <a:latin typeface="微软雅黑" panose="020B0503020204020204" charset="-122"/>
              <a:ea typeface="微软雅黑" panose="020B0503020204020204" charset="-122"/>
              <a:sym typeface="微软雅黑" panose="020B0503020204020204" charset="-122"/>
            </a:endParaRPr>
          </a:p>
          <a:p>
            <a:pPr>
              <a:lnSpc>
                <a:spcPct val="150000"/>
              </a:lnSpc>
            </a:pPr>
            <a:r>
              <a:rPr lang="zh-CN" altLang="en-US" sz="1700" dirty="0">
                <a:solidFill>
                  <a:srgbClr val="D20000"/>
                </a:solidFill>
                <a:latin typeface="微软雅黑" panose="020B0503020204020204" charset="-122"/>
                <a:ea typeface="微软雅黑" panose="020B0503020204020204" charset="-122"/>
                <a:sym typeface="微软雅黑" panose="020B0503020204020204" charset="-122"/>
              </a:rPr>
              <a:t>【落实</a:t>
            </a:r>
            <a:r>
              <a:rPr lang="en-US" altLang="zh-CN" sz="1700" dirty="0">
                <a:solidFill>
                  <a:srgbClr val="D20000"/>
                </a:solidFill>
                <a:latin typeface="微软雅黑" panose="020B0503020204020204" charset="-122"/>
                <a:ea typeface="微软雅黑" panose="020B0503020204020204" charset="-122"/>
                <a:sym typeface="微软雅黑" panose="020B0503020204020204" charset="-122"/>
              </a:rPr>
              <a:t>“</a:t>
            </a:r>
            <a:r>
              <a:rPr lang="zh-CN" altLang="en-US" sz="1700" dirty="0">
                <a:solidFill>
                  <a:srgbClr val="D20000"/>
                </a:solidFill>
                <a:latin typeface="微软雅黑" panose="020B0503020204020204" charset="-122"/>
                <a:ea typeface="微软雅黑" panose="020B0503020204020204" charset="-122"/>
                <a:sym typeface="微软雅黑" panose="020B0503020204020204" charset="-122"/>
              </a:rPr>
              <a:t>两个责任</a:t>
            </a:r>
            <a:r>
              <a:rPr lang="en-US" altLang="zh-CN" sz="1700" dirty="0">
                <a:solidFill>
                  <a:srgbClr val="D20000"/>
                </a:solidFill>
                <a:latin typeface="微软雅黑" panose="020B0503020204020204" charset="-122"/>
                <a:ea typeface="微软雅黑" panose="020B0503020204020204" charset="-122"/>
                <a:sym typeface="微软雅黑" panose="020B0503020204020204" charset="-122"/>
              </a:rPr>
              <a:t>”</a:t>
            </a:r>
            <a:r>
              <a:rPr lang="zh-CN" altLang="en-US" sz="1700" dirty="0">
                <a:solidFill>
                  <a:srgbClr val="D20000"/>
                </a:solidFill>
                <a:latin typeface="微软雅黑" panose="020B0503020204020204" charset="-122"/>
                <a:ea typeface="微软雅黑" panose="020B0503020204020204" charset="-122"/>
                <a:sym typeface="微软雅黑" panose="020B0503020204020204" charset="-122"/>
              </a:rPr>
              <a:t>】</a:t>
            </a:r>
            <a:r>
              <a:rPr sz="1700" dirty="0">
                <a:ea typeface="微软雅黑" panose="020B0503020204020204" charset="-122"/>
              </a:rPr>
              <a:t>党的十八届中央委员会第三次全体会议提出，落实党风廉政建设责任制，党委负主体责任，纪委负监督责任</a:t>
            </a:r>
            <a:r>
              <a:rPr lang="zh-CN" sz="1700" dirty="0">
                <a:ea typeface="微软雅黑" panose="020B0503020204020204" charset="-122"/>
              </a:rPr>
              <a:t>。党委要管好班子，带好队伍，用好干部，坚决纠正损害员工利益的行为，强化对权力运行的制约和监督，领导和支持纪委查办案件。纪委要协助党委加强党风建设和组织协调反腐败工作，强化监督检查问责，严格纪律审查工作，集中精力抓好执纪监督主业</a:t>
            </a:r>
            <a:r>
              <a:rPr lang="zh-CN" altLang="en-US" sz="1700" dirty="0">
                <a:ea typeface="微软雅黑" panose="020B0503020204020204" charset="-122"/>
                <a:sym typeface="+mn-ea"/>
              </a:rPr>
              <a:t>。</a:t>
            </a:r>
            <a:r>
              <a:rPr lang="zh-CN" altLang="en-US" sz="1700" dirty="0">
                <a:ea typeface="微软雅黑" panose="020B0503020204020204" charset="-122"/>
              </a:rPr>
              <a:t> </a:t>
            </a:r>
            <a:endParaRPr lang="zh-CN" altLang="en-US" sz="1700" dirty="0">
              <a:ea typeface="微软雅黑" panose="020B0503020204020204" charset="-122"/>
            </a:endParaRPr>
          </a:p>
          <a:p>
            <a:pPr>
              <a:lnSpc>
                <a:spcPct val="150000"/>
              </a:lnSpc>
            </a:pPr>
            <a:r>
              <a:rPr lang="zh-CN" altLang="en-US" sz="1700" dirty="0">
                <a:solidFill>
                  <a:srgbClr val="D20000"/>
                </a:solidFill>
                <a:latin typeface="微软雅黑" panose="020B0503020204020204" charset="-122"/>
                <a:ea typeface="微软雅黑" panose="020B0503020204020204" charset="-122"/>
                <a:sym typeface="微软雅黑" panose="020B0503020204020204" charset="-122"/>
              </a:rPr>
              <a:t>【严守六大纪律</a:t>
            </a:r>
            <a:r>
              <a:rPr lang="zh-CN" altLang="en-US" sz="1700" dirty="0">
                <a:solidFill>
                  <a:srgbClr val="D20000"/>
                </a:solidFill>
                <a:latin typeface="微软雅黑" panose="020B0503020204020204" charset="-122"/>
                <a:ea typeface="微软雅黑" panose="020B0503020204020204" charset="-122"/>
                <a:sym typeface="微软雅黑" panose="020B0503020204020204" charset="-122"/>
              </a:rPr>
              <a:t>】</a:t>
            </a:r>
            <a:r>
              <a:rPr lang="en-US" altLang="zh-CN" sz="1700" dirty="0">
                <a:solidFill>
                  <a:schemeClr val="tx1"/>
                </a:solidFill>
                <a:latin typeface="微软雅黑" panose="020B0503020204020204" charset="-122"/>
                <a:ea typeface="微软雅黑" panose="020B0503020204020204" charset="-122"/>
                <a:sym typeface="微软雅黑" panose="020B0503020204020204" charset="-122"/>
              </a:rPr>
              <a:t>2017</a:t>
            </a:r>
            <a:r>
              <a:rPr lang="zh-CN" altLang="en-US" sz="1700" dirty="0">
                <a:solidFill>
                  <a:schemeClr val="tx1"/>
                </a:solidFill>
                <a:latin typeface="微软雅黑" panose="020B0503020204020204" charset="-122"/>
                <a:ea typeface="微软雅黑" panose="020B0503020204020204" charset="-122"/>
                <a:sym typeface="微软雅黑" panose="020B0503020204020204" charset="-122"/>
              </a:rPr>
              <a:t>年新修订的《中国共产党章程》第四十条：党的纪律主要包括政治纪律、组织纪律、廉洁纪律、群众纪律、工作纪律、生活纪律。政治纪律强调维护党的团结和集中统一，组织纪律强调增强全党组织纪律性，廉洁纪律强调遏制腐败蔓延势头，群众纪律强调保持党同人民群众的血肉联系，工作纪律强调压实管党治党政治责任，生活纪律强调自觉培养高尚道德情操。</a:t>
            </a:r>
            <a:endParaRPr lang="zh-CN" altLang="en-US" sz="1700" dirty="0">
              <a:solidFill>
                <a:schemeClr val="tx1"/>
              </a:solidFill>
              <a:latin typeface="微软雅黑" panose="020B0503020204020204" charset="-122"/>
              <a:ea typeface="微软雅黑" panose="020B0503020204020204" charset="-122"/>
              <a:sym typeface="微软雅黑" panose="020B0503020204020204" charset="-122"/>
            </a:endParaRPr>
          </a:p>
          <a:p>
            <a:pPr>
              <a:lnSpc>
                <a:spcPct val="150000"/>
              </a:lnSpc>
            </a:pPr>
            <a:r>
              <a:rPr lang="zh-CN" altLang="en-US" sz="1700" dirty="0">
                <a:solidFill>
                  <a:schemeClr val="tx1"/>
                </a:solidFill>
                <a:latin typeface="微软雅黑" panose="020B0503020204020204" charset="-122"/>
                <a:ea typeface="微软雅黑" panose="020B0503020204020204" charset="-122"/>
                <a:sym typeface="微软雅黑" panose="020B0503020204020204" charset="-122"/>
                <a:hlinkClick r:id="rId5" action="ppaction://hlinkfile"/>
              </a:rPr>
              <a:t>机关党建第9期（自觉筑牢六大纪律防线）</a:t>
            </a:r>
            <a:endParaRPr lang="zh-CN" altLang="en-US" dirty="0">
              <a:solidFill>
                <a:schemeClr val="tx1"/>
              </a:solidFill>
              <a:latin typeface="微软雅黑" panose="020B0503020204020204" charset="-122"/>
              <a:ea typeface="微软雅黑" panose="020B0503020204020204" charset="-122"/>
              <a:sym typeface="微软雅黑" panose="020B0503020204020204" charset="-122"/>
            </a:endParaRPr>
          </a:p>
          <a:p>
            <a:pPr>
              <a:lnSpc>
                <a:spcPct val="150000"/>
              </a:lnSpc>
            </a:pPr>
            <a:endParaRPr lang="zh-CN" altLang="en-US" dirty="0">
              <a:ea typeface="微软雅黑" panose="020B0503020204020204" charset="-122"/>
            </a:endParaRPr>
          </a:p>
        </p:txBody>
      </p:sp>
      <p:sp>
        <p:nvSpPr>
          <p:cNvPr id="36874" name="TextBox 4"/>
          <p:cNvSpPr/>
          <p:nvPr/>
        </p:nvSpPr>
        <p:spPr>
          <a:xfrm>
            <a:off x="1450975" y="304800"/>
            <a:ext cx="3738880" cy="521970"/>
          </a:xfrm>
          <a:prstGeom prst="rect">
            <a:avLst/>
          </a:prstGeom>
          <a:noFill/>
          <a:ln w="9525">
            <a:noFill/>
          </a:ln>
        </p:spPr>
        <p:txBody>
          <a:bodyPr vert="horz" wrap="none" anchor="t">
            <a:spAutoFit/>
          </a:bodyPr>
          <a:p>
            <a:pPr algn="l"/>
            <a:r>
              <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rPr>
              <a:t>五、突出党建工作重点</a:t>
            </a:r>
            <a:endPar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6874"/>
                                        </p:tgtEl>
                                        <p:attrNameLst>
                                          <p:attrName>style.visibility</p:attrName>
                                        </p:attrNameLst>
                                      </p:cBhvr>
                                      <p:to>
                                        <p:strVal val="visible"/>
                                      </p:to>
                                    </p:set>
                                    <p:anim calcmode="lin" valueType="num">
                                      <p:cBhvr>
                                        <p:cTn id="7" dur="1000" fill="hold"/>
                                        <p:tgtEl>
                                          <p:spTgt spid="36874"/>
                                        </p:tgtEl>
                                        <p:attrNameLst>
                                          <p:attrName>ppt_x</p:attrName>
                                        </p:attrNameLst>
                                      </p:cBhvr>
                                      <p:tavLst>
                                        <p:tav tm="0">
                                          <p:val>
                                            <p:strVal val="#ppt_x-.2"/>
                                          </p:val>
                                        </p:tav>
                                        <p:tav tm="100000">
                                          <p:val>
                                            <p:strVal val="#ppt_x"/>
                                          </p:val>
                                        </p:tav>
                                      </p:tavLst>
                                    </p:anim>
                                    <p:anim calcmode="lin" valueType="num">
                                      <p:cBhvr>
                                        <p:cTn id="8" dur="1000" fill="hold"/>
                                        <p:tgtEl>
                                          <p:spTgt spid="368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36874"/>
                                        </p:tgtEl>
                                      </p:cBhvr>
                                    </p:animEffect>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6867"/>
                                        </p:tgtEl>
                                        <p:attrNameLst>
                                          <p:attrName>style.visibility</p:attrName>
                                        </p:attrNameLst>
                                      </p:cBhvr>
                                      <p:to>
                                        <p:strVal val="visible"/>
                                      </p:to>
                                    </p:set>
                                    <p:anim calcmode="lin" valueType="num">
                                      <p:cBhvr>
                                        <p:cTn id="13" dur="500" fill="hold"/>
                                        <p:tgtEl>
                                          <p:spTgt spid="36867"/>
                                        </p:tgtEl>
                                        <p:attrNameLst>
                                          <p:attrName>ppt_x</p:attrName>
                                        </p:attrNameLst>
                                      </p:cBhvr>
                                      <p:tavLst>
                                        <p:tav tm="0">
                                          <p:val>
                                            <p:strVal val="0-#ppt_w/2"/>
                                          </p:val>
                                        </p:tav>
                                        <p:tav tm="100000">
                                          <p:val>
                                            <p:strVal val="#ppt_x"/>
                                          </p:val>
                                        </p:tav>
                                      </p:tavLst>
                                    </p:anim>
                                    <p:anim calcmode="lin" valueType="num">
                                      <p:cBhvr>
                                        <p:cTn id="14" dur="500" fill="hold"/>
                                        <p:tgtEl>
                                          <p:spTgt spid="3686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6872"/>
                                        </p:tgtEl>
                                        <p:attrNameLst>
                                          <p:attrName>style.visibility</p:attrName>
                                        </p:attrNameLst>
                                      </p:cBhvr>
                                      <p:to>
                                        <p:strVal val="visible"/>
                                      </p:to>
                                    </p:set>
                                    <p:anim calcmode="lin" valueType="num">
                                      <p:cBhvr>
                                        <p:cTn id="18" dur="500" fill="hold"/>
                                        <p:tgtEl>
                                          <p:spTgt spid="3687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6872"/>
                                        </p:tgtEl>
                                        <p:attrNameLst>
                                          <p:attrName>ppt_y</p:attrName>
                                        </p:attrNameLst>
                                      </p:cBhvr>
                                      <p:tavLst>
                                        <p:tav tm="0">
                                          <p:val>
                                            <p:strVal val="#ppt_y"/>
                                          </p:val>
                                        </p:tav>
                                        <p:tav tm="100000">
                                          <p:val>
                                            <p:strVal val="#ppt_y"/>
                                          </p:val>
                                        </p:tav>
                                      </p:tavLst>
                                    </p:anim>
                                    <p:anim calcmode="lin" valueType="num">
                                      <p:cBhvr>
                                        <p:cTn id="20" dur="500" fill="hold"/>
                                        <p:tgtEl>
                                          <p:spTgt spid="3687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6872"/>
                                        </p:tgtEl>
                                        <p:attrNameLst>
                                          <p:attrName>ppt_w</p:attrName>
                                        </p:attrNameLst>
                                      </p:cBhvr>
                                      <p:tavLst>
                                        <p:tav tm="0">
                                          <p:val>
                                            <p:strVal val="#ppt_w/10"/>
                                          </p:val>
                                        </p:tav>
                                        <p:tav tm="50000">
                                          <p:val>
                                            <p:strVal val="#ppt_w+.01"/>
                                          </p:val>
                                        </p:tav>
                                        <p:tav tm="100000">
                                          <p:val>
                                            <p:strVal val="#ppt_w"/>
                                          </p:val>
                                        </p:tav>
                                      </p:tavLst>
                                    </p:anim>
                                    <p:animEffect filter="fade">
                                      <p:cBhvr>
                                        <p:cTn id="22" dur="500" tmFilter="0,0; .5, 1; 1, 1"/>
                                        <p:tgtEl>
                                          <p:spTgt spid="36872"/>
                                        </p:tgtEl>
                                      </p:cBhvr>
                                    </p:animEffect>
                                  </p:childTnLst>
                                </p:cTn>
                              </p:par>
                            </p:childTnLst>
                          </p:cTn>
                        </p:par>
                        <p:par>
                          <p:cTn id="23" fill="hold">
                            <p:stCondLst>
                              <p:cond delay="2549"/>
                            </p:stCondLst>
                            <p:childTnLst>
                              <p:par>
                                <p:cTn id="24" presetID="22" presetClass="entr" presetSubtype="8" fill="hold" grpId="0" nodeType="afterEffect">
                                  <p:stCondLst>
                                    <p:cond delay="0"/>
                                  </p:stCondLst>
                                  <p:childTnLst>
                                    <p:set>
                                      <p:cBhvr>
                                        <p:cTn id="25" dur="1" fill="hold">
                                          <p:stCondLst>
                                            <p:cond delay="0"/>
                                          </p:stCondLst>
                                        </p:cTn>
                                        <p:tgtEl>
                                          <p:spTgt spid="36873"/>
                                        </p:tgtEl>
                                        <p:attrNameLst>
                                          <p:attrName>style.visibility</p:attrName>
                                        </p:attrNameLst>
                                      </p:cBhvr>
                                      <p:to>
                                        <p:strVal val="visible"/>
                                      </p:to>
                                    </p:set>
                                    <p:animEffect filter="wipe(left)">
                                      <p:cBhvr>
                                        <p:cTn id="26" dur="500"/>
                                        <p:tgtEl>
                                          <p:spTgt spid="368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2" grpId="0" bldLvl="0"/>
      <p:bldP spid="36873" grpId="0" bldLvl="0" animBg="1"/>
      <p:bldP spid="36874" grpId="0" bldLvl="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36866" name="图片 1"/>
          <p:cNvPicPr>
            <a:picLocks noChangeAspect="1"/>
          </p:cNvPicPr>
          <p:nvPr/>
        </p:nvPicPr>
        <p:blipFill>
          <a:blip r:embed="rId2"/>
          <a:stretch>
            <a:fillRect/>
          </a:stretch>
        </p:blipFill>
        <p:spPr>
          <a:xfrm>
            <a:off x="6350" y="3175"/>
            <a:ext cx="12152313" cy="1022350"/>
          </a:xfrm>
          <a:prstGeom prst="rect">
            <a:avLst/>
          </a:prstGeom>
          <a:noFill/>
          <a:ln w="9525">
            <a:noFill/>
          </a:ln>
        </p:spPr>
      </p:pic>
      <p:grpSp>
        <p:nvGrpSpPr>
          <p:cNvPr id="36867" name="组合 36866"/>
          <p:cNvGrpSpPr/>
          <p:nvPr/>
        </p:nvGrpSpPr>
        <p:grpSpPr>
          <a:xfrm>
            <a:off x="0" y="1060450"/>
            <a:ext cx="6738620" cy="1720850"/>
            <a:chOff x="0" y="0"/>
            <a:chExt cx="3617243" cy="1289806"/>
          </a:xfrm>
        </p:grpSpPr>
        <p:grpSp>
          <p:nvGrpSpPr>
            <p:cNvPr id="36868" name="组合 36867"/>
            <p:cNvGrpSpPr/>
            <p:nvPr/>
          </p:nvGrpSpPr>
          <p:grpSpPr>
            <a:xfrm>
              <a:off x="0" y="0"/>
              <a:ext cx="3617243" cy="1289806"/>
              <a:chOff x="0" y="0"/>
              <a:chExt cx="3617243" cy="1289806"/>
            </a:xfrm>
          </p:grpSpPr>
          <p:sp>
            <p:nvSpPr>
              <p:cNvPr id="36869" name="流程图: 可选过程 4"/>
              <p:cNvSpPr/>
              <p:nvPr/>
            </p:nvSpPr>
            <p:spPr>
              <a:xfrm>
                <a:off x="0" y="576064"/>
                <a:ext cx="3617243" cy="576064"/>
              </a:xfrm>
              <a:prstGeom prst="flowChartAlternateProcess">
                <a:avLst/>
              </a:prstGeom>
              <a:solidFill>
                <a:srgbClr val="C00000"/>
              </a:solidFill>
              <a:ln w="9525">
                <a:noFill/>
              </a:ln>
            </p:spPr>
            <p:txBody>
              <a:bodyPr anchor="ctr"/>
              <a:p>
                <a:pPr algn="ctr"/>
                <a:endParaRPr sz="3200">
                  <a:solidFill>
                    <a:srgbClr val="FFFFFF"/>
                  </a:solidFill>
                  <a:ea typeface="宋体" panose="02010600030101010101" pitchFamily="2" charset="-122"/>
                </a:endParaRPr>
              </a:p>
            </p:txBody>
          </p:sp>
          <p:pic>
            <p:nvPicPr>
              <p:cNvPr id="36870" name="Picture 3" descr="C:\Users\Administrator\Desktop\36894.png"/>
              <p:cNvPicPr>
                <a:picLocks noChangeAspect="1"/>
              </p:cNvPicPr>
              <p:nvPr/>
            </p:nvPicPr>
            <p:blipFill>
              <a:blip r:embed="rId3"/>
              <a:srcRect l="12303"/>
              <a:stretch>
                <a:fillRect/>
              </a:stretch>
            </p:blipFill>
            <p:spPr>
              <a:xfrm>
                <a:off x="0" y="0"/>
                <a:ext cx="1691680" cy="1289806"/>
              </a:xfrm>
              <a:prstGeom prst="rect">
                <a:avLst/>
              </a:prstGeom>
              <a:noFill/>
              <a:ln w="9525">
                <a:noFill/>
              </a:ln>
            </p:spPr>
          </p:pic>
        </p:grpSp>
        <p:pic>
          <p:nvPicPr>
            <p:cNvPr id="36871" name="Picture 2" descr="E:\0000000我图PPT\00001PNG素材\01党委政府\天安门抽象.png"/>
            <p:cNvPicPr>
              <a:picLocks noChangeAspect="1"/>
            </p:cNvPicPr>
            <p:nvPr/>
          </p:nvPicPr>
          <p:blipFill>
            <a:blip r:embed="rId4"/>
            <a:stretch>
              <a:fillRect/>
            </a:stretch>
          </p:blipFill>
          <p:spPr>
            <a:xfrm>
              <a:off x="2552472" y="720080"/>
              <a:ext cx="1064771" cy="446157"/>
            </a:xfrm>
            <a:prstGeom prst="rect">
              <a:avLst/>
            </a:prstGeom>
            <a:noFill/>
            <a:ln w="9525">
              <a:noFill/>
            </a:ln>
          </p:spPr>
        </p:pic>
      </p:grpSp>
      <p:sp>
        <p:nvSpPr>
          <p:cNvPr id="36872" name="TextBox 9"/>
          <p:cNvSpPr/>
          <p:nvPr/>
        </p:nvSpPr>
        <p:spPr>
          <a:xfrm>
            <a:off x="874395" y="1967230"/>
            <a:ext cx="3949065" cy="490220"/>
          </a:xfrm>
          <a:prstGeom prst="rect">
            <a:avLst/>
          </a:prstGeom>
          <a:noFill/>
          <a:ln w="9525">
            <a:noFill/>
          </a:ln>
        </p:spPr>
        <p:txBody>
          <a:bodyPr wrap="square" lIns="91388" tIns="45693" rIns="91388" bIns="45693">
            <a:spAutoFit/>
          </a:bodyPr>
          <a:p>
            <a:pPr algn="ctr"/>
            <a:r>
              <a:rPr lang="en-US" altLang="zh-CN" sz="2600" b="1" dirty="0">
                <a:solidFill>
                  <a:schemeClr val="bg1"/>
                </a:solidFill>
                <a:latin typeface="微软雅黑" panose="020B0503020204020204" charset="-122"/>
                <a:ea typeface="微软雅黑" panose="020B0503020204020204" charset="-122"/>
                <a:sym typeface="微软雅黑" panose="020B0503020204020204" charset="-122"/>
              </a:rPr>
              <a:t>6</a:t>
            </a:r>
            <a:r>
              <a:rPr lang="zh-CN" altLang="en-US" sz="2600" b="1" dirty="0">
                <a:solidFill>
                  <a:schemeClr val="bg1"/>
                </a:solidFill>
                <a:latin typeface="微软雅黑" panose="020B0503020204020204" charset="-122"/>
                <a:ea typeface="微软雅黑" panose="020B0503020204020204" charset="-122"/>
                <a:sym typeface="微软雅黑" panose="020B0503020204020204" charset="-122"/>
              </a:rPr>
              <a:t>.加强制度建设，建机制</a:t>
            </a:r>
            <a:endParaRPr lang="zh-CN" altLang="en-US" sz="26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6873" name="矩形 7"/>
          <p:cNvSpPr/>
          <p:nvPr/>
        </p:nvSpPr>
        <p:spPr>
          <a:xfrm>
            <a:off x="1074420" y="3072130"/>
            <a:ext cx="10136505" cy="3177540"/>
          </a:xfrm>
          <a:prstGeom prst="rect">
            <a:avLst/>
          </a:prstGeom>
          <a:noFill/>
          <a:ln w="12700" cap="flat" cmpd="sng">
            <a:solidFill>
              <a:srgbClr val="C00000"/>
            </a:solidFill>
            <a:prstDash val="solid"/>
            <a:miter/>
            <a:headEnd type="none" w="med" len="med"/>
            <a:tailEnd type="none" w="med" len="med"/>
          </a:ln>
        </p:spPr>
        <p:txBody>
          <a:bodyPr anchor="ctr"/>
          <a:p>
            <a:pPr>
              <a:lnSpc>
                <a:spcPct val="160000"/>
              </a:lnSpc>
            </a:pPr>
            <a:r>
              <a:rPr lang="zh-CN" altLang="en-US" sz="1800" dirty="0">
                <a:solidFill>
                  <a:srgbClr val="D20000"/>
                </a:solidFill>
                <a:latin typeface="微软雅黑" panose="020B0503020204020204" charset="-122"/>
                <a:ea typeface="微软雅黑" panose="020B0503020204020204" charset="-122"/>
                <a:sym typeface="微软雅黑" panose="020B0503020204020204" charset="-122"/>
              </a:rPr>
              <a:t>【落实上级党建工作制度】</a:t>
            </a:r>
            <a:r>
              <a:rPr lang="zh-CN" sz="1800" dirty="0">
                <a:ea typeface="微软雅黑" panose="020B0503020204020204" charset="-122"/>
              </a:rPr>
              <a:t>教育引导党员干部自觉遵守党章党规，抓好党委中心组学习、民主生活会、党支部</a:t>
            </a:r>
            <a:r>
              <a:rPr lang="en-US" altLang="zh-CN" sz="1800" dirty="0">
                <a:ea typeface="微软雅黑" panose="020B0503020204020204" charset="-122"/>
              </a:rPr>
              <a:t>“</a:t>
            </a:r>
            <a:r>
              <a:rPr lang="zh-CN" altLang="en-US" sz="1800" dirty="0">
                <a:ea typeface="微软雅黑" panose="020B0503020204020204" charset="-122"/>
              </a:rPr>
              <a:t>三会一课</a:t>
            </a:r>
            <a:r>
              <a:rPr lang="en-US" altLang="zh-CN" sz="1800" dirty="0">
                <a:ea typeface="微软雅黑" panose="020B0503020204020204" charset="-122"/>
              </a:rPr>
              <a:t>”</a:t>
            </a:r>
            <a:r>
              <a:rPr lang="zh-CN" altLang="en-US" sz="1800" dirty="0">
                <a:ea typeface="微软雅黑" panose="020B0503020204020204" charset="-122"/>
              </a:rPr>
              <a:t>等基本制度落实。</a:t>
            </a:r>
            <a:endParaRPr lang="zh-CN" altLang="en-US" sz="1800" dirty="0">
              <a:ea typeface="微软雅黑" panose="020B0503020204020204" charset="-122"/>
            </a:endParaRPr>
          </a:p>
          <a:p>
            <a:pPr>
              <a:lnSpc>
                <a:spcPct val="160000"/>
              </a:lnSpc>
            </a:pPr>
            <a:r>
              <a:rPr lang="zh-CN" altLang="en-US" sz="1800" dirty="0">
                <a:solidFill>
                  <a:srgbClr val="D20000"/>
                </a:solidFill>
                <a:latin typeface="微软雅黑" panose="020B0503020204020204" charset="-122"/>
                <a:ea typeface="微软雅黑" panose="020B0503020204020204" charset="-122"/>
                <a:sym typeface="微软雅黑" panose="020B0503020204020204" charset="-122"/>
              </a:rPr>
              <a:t>【完善自身党建工作制度】</a:t>
            </a:r>
            <a:r>
              <a:rPr lang="zh-CN" altLang="en-US" sz="1800" dirty="0">
                <a:solidFill>
                  <a:schemeClr val="tx1"/>
                </a:solidFill>
                <a:latin typeface="微软雅黑" panose="020B0503020204020204" charset="-122"/>
                <a:ea typeface="微软雅黑" panose="020B0503020204020204" charset="-122"/>
                <a:sym typeface="微软雅黑" panose="020B0503020204020204" charset="-122"/>
              </a:rPr>
              <a:t>按照上级党委要求，结合党建实际，</a:t>
            </a:r>
            <a:r>
              <a:rPr lang="zh-CN" altLang="en-US" sz="1800" dirty="0">
                <a:latin typeface="微软雅黑" panose="020B0503020204020204" charset="-122"/>
                <a:ea typeface="微软雅黑" panose="020B0503020204020204" charset="-122"/>
                <a:sym typeface="微软雅黑" panose="020B0503020204020204" charset="-122"/>
              </a:rPr>
              <a:t>完善相关制度，创新工作方法，固化工作流程，构建长效机制。</a:t>
            </a:r>
            <a:endParaRPr lang="zh-CN" altLang="en-US" sz="1800" dirty="0">
              <a:latin typeface="微软雅黑" panose="020B0503020204020204" charset="-122"/>
              <a:ea typeface="微软雅黑" panose="020B0503020204020204" charset="-122"/>
              <a:sym typeface="微软雅黑" panose="020B0503020204020204" charset="-122"/>
            </a:endParaRPr>
          </a:p>
          <a:p>
            <a:pPr>
              <a:lnSpc>
                <a:spcPct val="160000"/>
              </a:lnSpc>
            </a:pPr>
            <a:r>
              <a:rPr lang="zh-CN" altLang="en-US" sz="1800" dirty="0">
                <a:solidFill>
                  <a:srgbClr val="D20000"/>
                </a:solidFill>
                <a:latin typeface="微软雅黑" panose="020B0503020204020204" charset="-122"/>
                <a:ea typeface="微软雅黑" panose="020B0503020204020204" charset="-122"/>
                <a:sym typeface="微软雅黑" panose="020B0503020204020204" charset="-122"/>
              </a:rPr>
              <a:t>【落实机关党建考核细则</a:t>
            </a:r>
            <a:r>
              <a:rPr lang="zh-CN" altLang="en-US" sz="1800" dirty="0">
                <a:solidFill>
                  <a:srgbClr val="D20000"/>
                </a:solidFill>
                <a:latin typeface="微软雅黑" panose="020B0503020204020204" charset="-122"/>
                <a:ea typeface="微软雅黑" panose="020B0503020204020204" charset="-122"/>
                <a:sym typeface="微软雅黑" panose="020B0503020204020204" charset="-122"/>
              </a:rPr>
              <a:t>】</a:t>
            </a:r>
            <a:r>
              <a:rPr lang="zh-CN" altLang="en-US" sz="1800" dirty="0">
                <a:solidFill>
                  <a:schemeClr val="tx1"/>
                </a:solidFill>
                <a:latin typeface="微软雅黑" panose="020B0503020204020204" charset="-122"/>
                <a:ea typeface="微软雅黑" panose="020B0503020204020204" charset="-122"/>
                <a:sym typeface="微软雅黑" panose="020B0503020204020204" charset="-122"/>
              </a:rPr>
              <a:t>通过讲政治、管大局、把方向、强队伍、建机制、保落实、强作风七个方面的考核，落实各支部党建工作责任，以考核促党建，以党建促发展</a:t>
            </a:r>
            <a:r>
              <a:rPr lang="zh-CN" altLang="en-US" sz="1600" dirty="0">
                <a:solidFill>
                  <a:schemeClr val="tx1"/>
                </a:solidFill>
                <a:latin typeface="微软雅黑" panose="020B0503020204020204" charset="-122"/>
                <a:ea typeface="微软雅黑" panose="020B0503020204020204" charset="-122"/>
                <a:sym typeface="微软雅黑" panose="020B0503020204020204" charset="-122"/>
              </a:rPr>
              <a:t>。</a:t>
            </a:r>
            <a:endParaRPr lang="zh-CN" altLang="en-US" sz="1600" dirty="0">
              <a:solidFill>
                <a:schemeClr val="tx1"/>
              </a:solidFill>
              <a:latin typeface="微软雅黑" panose="020B0503020204020204" charset="-122"/>
              <a:ea typeface="微软雅黑" panose="020B0503020204020204" charset="-122"/>
              <a:sym typeface="微软雅黑" panose="020B0503020204020204" charset="-122"/>
            </a:endParaRPr>
          </a:p>
          <a:p>
            <a:pPr>
              <a:lnSpc>
                <a:spcPct val="170000"/>
              </a:lnSpc>
            </a:pPr>
            <a:r>
              <a:rPr lang="zh-CN" altLang="en-US" sz="1600" u="sng" dirty="0">
                <a:solidFill>
                  <a:schemeClr val="tx1"/>
                </a:solidFill>
                <a:latin typeface="微软雅黑" panose="020B0503020204020204" charset="-122"/>
                <a:ea typeface="微软雅黑" panose="020B0503020204020204" charset="-122"/>
                <a:sym typeface="微软雅黑" panose="020B0503020204020204" charset="-122"/>
                <a:hlinkClick r:id="rId5" action="ppaction://hlinkfile"/>
              </a:rPr>
              <a:t>机关党建第13期（如何开展总部机关党建考核工作）</a:t>
            </a:r>
            <a:endParaRPr lang="zh-CN" altLang="en-US" sz="1600" u="sng" dirty="0">
              <a:solidFill>
                <a:schemeClr val="tx1"/>
              </a:solidFill>
              <a:latin typeface="微软雅黑" panose="020B0503020204020204" charset="-122"/>
              <a:ea typeface="微软雅黑" panose="020B0503020204020204" charset="-122"/>
              <a:sym typeface="微软雅黑" panose="020B0503020204020204" charset="-122"/>
            </a:endParaRPr>
          </a:p>
        </p:txBody>
      </p:sp>
      <p:sp>
        <p:nvSpPr>
          <p:cNvPr id="36874" name="TextBox 4"/>
          <p:cNvSpPr/>
          <p:nvPr/>
        </p:nvSpPr>
        <p:spPr>
          <a:xfrm>
            <a:off x="1450975" y="304800"/>
            <a:ext cx="3738880" cy="521970"/>
          </a:xfrm>
          <a:prstGeom prst="rect">
            <a:avLst/>
          </a:prstGeom>
          <a:noFill/>
          <a:ln w="9525">
            <a:noFill/>
          </a:ln>
        </p:spPr>
        <p:txBody>
          <a:bodyPr vert="horz" wrap="none" anchor="t">
            <a:spAutoFit/>
          </a:bodyPr>
          <a:p>
            <a:pPr algn="l"/>
            <a:r>
              <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rPr>
              <a:t>五、突出党建工作重点</a:t>
            </a:r>
            <a:endPar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6874"/>
                                        </p:tgtEl>
                                        <p:attrNameLst>
                                          <p:attrName>style.visibility</p:attrName>
                                        </p:attrNameLst>
                                      </p:cBhvr>
                                      <p:to>
                                        <p:strVal val="visible"/>
                                      </p:to>
                                    </p:set>
                                    <p:anim calcmode="lin" valueType="num">
                                      <p:cBhvr>
                                        <p:cTn id="7" dur="1000" fill="hold"/>
                                        <p:tgtEl>
                                          <p:spTgt spid="36874"/>
                                        </p:tgtEl>
                                        <p:attrNameLst>
                                          <p:attrName>ppt_x</p:attrName>
                                        </p:attrNameLst>
                                      </p:cBhvr>
                                      <p:tavLst>
                                        <p:tav tm="0">
                                          <p:val>
                                            <p:strVal val="#ppt_x-.2"/>
                                          </p:val>
                                        </p:tav>
                                        <p:tav tm="100000">
                                          <p:val>
                                            <p:strVal val="#ppt_x"/>
                                          </p:val>
                                        </p:tav>
                                      </p:tavLst>
                                    </p:anim>
                                    <p:anim calcmode="lin" valueType="num">
                                      <p:cBhvr>
                                        <p:cTn id="8" dur="1000" fill="hold"/>
                                        <p:tgtEl>
                                          <p:spTgt spid="368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36874"/>
                                        </p:tgtEl>
                                      </p:cBhvr>
                                    </p:animEffect>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6867"/>
                                        </p:tgtEl>
                                        <p:attrNameLst>
                                          <p:attrName>style.visibility</p:attrName>
                                        </p:attrNameLst>
                                      </p:cBhvr>
                                      <p:to>
                                        <p:strVal val="visible"/>
                                      </p:to>
                                    </p:set>
                                    <p:anim calcmode="lin" valueType="num">
                                      <p:cBhvr>
                                        <p:cTn id="13" dur="500" fill="hold"/>
                                        <p:tgtEl>
                                          <p:spTgt spid="36867"/>
                                        </p:tgtEl>
                                        <p:attrNameLst>
                                          <p:attrName>ppt_x</p:attrName>
                                        </p:attrNameLst>
                                      </p:cBhvr>
                                      <p:tavLst>
                                        <p:tav tm="0">
                                          <p:val>
                                            <p:strVal val="0-#ppt_w/2"/>
                                          </p:val>
                                        </p:tav>
                                        <p:tav tm="100000">
                                          <p:val>
                                            <p:strVal val="#ppt_x"/>
                                          </p:val>
                                        </p:tav>
                                      </p:tavLst>
                                    </p:anim>
                                    <p:anim calcmode="lin" valueType="num">
                                      <p:cBhvr>
                                        <p:cTn id="14" dur="500" fill="hold"/>
                                        <p:tgtEl>
                                          <p:spTgt spid="3686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6872"/>
                                        </p:tgtEl>
                                        <p:attrNameLst>
                                          <p:attrName>style.visibility</p:attrName>
                                        </p:attrNameLst>
                                      </p:cBhvr>
                                      <p:to>
                                        <p:strVal val="visible"/>
                                      </p:to>
                                    </p:set>
                                    <p:anim calcmode="lin" valueType="num">
                                      <p:cBhvr>
                                        <p:cTn id="18" dur="500" fill="hold"/>
                                        <p:tgtEl>
                                          <p:spTgt spid="3687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6872"/>
                                        </p:tgtEl>
                                        <p:attrNameLst>
                                          <p:attrName>ppt_y</p:attrName>
                                        </p:attrNameLst>
                                      </p:cBhvr>
                                      <p:tavLst>
                                        <p:tav tm="0">
                                          <p:val>
                                            <p:strVal val="#ppt_y"/>
                                          </p:val>
                                        </p:tav>
                                        <p:tav tm="100000">
                                          <p:val>
                                            <p:strVal val="#ppt_y"/>
                                          </p:val>
                                        </p:tav>
                                      </p:tavLst>
                                    </p:anim>
                                    <p:anim calcmode="lin" valueType="num">
                                      <p:cBhvr>
                                        <p:cTn id="20" dur="500" fill="hold"/>
                                        <p:tgtEl>
                                          <p:spTgt spid="3687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6872"/>
                                        </p:tgtEl>
                                        <p:attrNameLst>
                                          <p:attrName>ppt_w</p:attrName>
                                        </p:attrNameLst>
                                      </p:cBhvr>
                                      <p:tavLst>
                                        <p:tav tm="0">
                                          <p:val>
                                            <p:strVal val="#ppt_w/10"/>
                                          </p:val>
                                        </p:tav>
                                        <p:tav tm="50000">
                                          <p:val>
                                            <p:strVal val="#ppt_w+.01"/>
                                          </p:val>
                                        </p:tav>
                                        <p:tav tm="100000">
                                          <p:val>
                                            <p:strVal val="#ppt_w"/>
                                          </p:val>
                                        </p:tav>
                                      </p:tavLst>
                                    </p:anim>
                                    <p:animEffect filter="fade">
                                      <p:cBhvr>
                                        <p:cTn id="22" dur="500" tmFilter="0,0; .5, 1; 1, 1"/>
                                        <p:tgtEl>
                                          <p:spTgt spid="36872"/>
                                        </p:tgtEl>
                                      </p:cBhvr>
                                    </p:animEffect>
                                  </p:childTnLst>
                                </p:cTn>
                              </p:par>
                            </p:childTnLst>
                          </p:cTn>
                        </p:par>
                        <p:par>
                          <p:cTn id="23" fill="hold">
                            <p:stCondLst>
                              <p:cond delay="2549"/>
                            </p:stCondLst>
                            <p:childTnLst>
                              <p:par>
                                <p:cTn id="24" presetID="22" presetClass="entr" presetSubtype="8" fill="hold" grpId="0" nodeType="afterEffect">
                                  <p:stCondLst>
                                    <p:cond delay="0"/>
                                  </p:stCondLst>
                                  <p:childTnLst>
                                    <p:set>
                                      <p:cBhvr>
                                        <p:cTn id="25" dur="1" fill="hold">
                                          <p:stCondLst>
                                            <p:cond delay="0"/>
                                          </p:stCondLst>
                                        </p:cTn>
                                        <p:tgtEl>
                                          <p:spTgt spid="36873"/>
                                        </p:tgtEl>
                                        <p:attrNameLst>
                                          <p:attrName>style.visibility</p:attrName>
                                        </p:attrNameLst>
                                      </p:cBhvr>
                                      <p:to>
                                        <p:strVal val="visible"/>
                                      </p:to>
                                    </p:set>
                                    <p:animEffect filter="wipe(left)">
                                      <p:cBhvr>
                                        <p:cTn id="26" dur="500"/>
                                        <p:tgtEl>
                                          <p:spTgt spid="368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2" grpId="0" bldLvl="0"/>
      <p:bldP spid="36873" grpId="0" bldLvl="0" animBg="1"/>
      <p:bldP spid="36874" grpId="0" bldLvl="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36866" name="图片 1"/>
          <p:cNvPicPr>
            <a:picLocks noChangeAspect="1"/>
          </p:cNvPicPr>
          <p:nvPr/>
        </p:nvPicPr>
        <p:blipFill>
          <a:blip r:embed="rId2"/>
          <a:stretch>
            <a:fillRect/>
          </a:stretch>
        </p:blipFill>
        <p:spPr>
          <a:xfrm>
            <a:off x="6350" y="3175"/>
            <a:ext cx="12152313" cy="1022350"/>
          </a:xfrm>
          <a:prstGeom prst="rect">
            <a:avLst/>
          </a:prstGeom>
          <a:noFill/>
          <a:ln w="9525">
            <a:noFill/>
          </a:ln>
        </p:spPr>
      </p:pic>
      <p:grpSp>
        <p:nvGrpSpPr>
          <p:cNvPr id="36867" name="组合 36866"/>
          <p:cNvGrpSpPr/>
          <p:nvPr/>
        </p:nvGrpSpPr>
        <p:grpSpPr>
          <a:xfrm>
            <a:off x="0" y="1060450"/>
            <a:ext cx="6738620" cy="1720850"/>
            <a:chOff x="0" y="0"/>
            <a:chExt cx="3617243" cy="1289806"/>
          </a:xfrm>
        </p:grpSpPr>
        <p:grpSp>
          <p:nvGrpSpPr>
            <p:cNvPr id="36868" name="组合 36867"/>
            <p:cNvGrpSpPr/>
            <p:nvPr/>
          </p:nvGrpSpPr>
          <p:grpSpPr>
            <a:xfrm>
              <a:off x="0" y="0"/>
              <a:ext cx="3617243" cy="1289806"/>
              <a:chOff x="0" y="0"/>
              <a:chExt cx="3617243" cy="1289806"/>
            </a:xfrm>
          </p:grpSpPr>
          <p:sp>
            <p:nvSpPr>
              <p:cNvPr id="36869" name="流程图: 可选过程 4"/>
              <p:cNvSpPr/>
              <p:nvPr/>
            </p:nvSpPr>
            <p:spPr>
              <a:xfrm>
                <a:off x="0" y="576064"/>
                <a:ext cx="3617243" cy="576064"/>
              </a:xfrm>
              <a:prstGeom prst="flowChartAlternateProcess">
                <a:avLst/>
              </a:prstGeom>
              <a:solidFill>
                <a:srgbClr val="C00000"/>
              </a:solidFill>
              <a:ln w="9525">
                <a:noFill/>
              </a:ln>
            </p:spPr>
            <p:txBody>
              <a:bodyPr anchor="ctr"/>
              <a:p>
                <a:pPr algn="ctr"/>
                <a:endParaRPr sz="3200">
                  <a:solidFill>
                    <a:srgbClr val="FFFFFF"/>
                  </a:solidFill>
                  <a:ea typeface="宋体" panose="02010600030101010101" pitchFamily="2" charset="-122"/>
                </a:endParaRPr>
              </a:p>
            </p:txBody>
          </p:sp>
          <p:pic>
            <p:nvPicPr>
              <p:cNvPr id="36870" name="Picture 3" descr="C:\Users\Administrator\Desktop\36894.png"/>
              <p:cNvPicPr>
                <a:picLocks noChangeAspect="1"/>
              </p:cNvPicPr>
              <p:nvPr/>
            </p:nvPicPr>
            <p:blipFill>
              <a:blip r:embed="rId3"/>
              <a:srcRect l="12303"/>
              <a:stretch>
                <a:fillRect/>
              </a:stretch>
            </p:blipFill>
            <p:spPr>
              <a:xfrm>
                <a:off x="0" y="0"/>
                <a:ext cx="1691680" cy="1289806"/>
              </a:xfrm>
              <a:prstGeom prst="rect">
                <a:avLst/>
              </a:prstGeom>
              <a:noFill/>
              <a:ln w="9525">
                <a:noFill/>
              </a:ln>
            </p:spPr>
          </p:pic>
        </p:grpSp>
        <p:pic>
          <p:nvPicPr>
            <p:cNvPr id="36871" name="Picture 2" descr="E:\0000000我图PPT\00001PNG素材\01党委政府\天安门抽象.png"/>
            <p:cNvPicPr>
              <a:picLocks noChangeAspect="1"/>
            </p:cNvPicPr>
            <p:nvPr/>
          </p:nvPicPr>
          <p:blipFill>
            <a:blip r:embed="rId4"/>
            <a:stretch>
              <a:fillRect/>
            </a:stretch>
          </p:blipFill>
          <p:spPr>
            <a:xfrm>
              <a:off x="2552472" y="720080"/>
              <a:ext cx="1064771" cy="446157"/>
            </a:xfrm>
            <a:prstGeom prst="rect">
              <a:avLst/>
            </a:prstGeom>
            <a:noFill/>
            <a:ln w="9525">
              <a:noFill/>
            </a:ln>
          </p:spPr>
        </p:pic>
      </p:grpSp>
      <p:sp>
        <p:nvSpPr>
          <p:cNvPr id="36872" name="TextBox 9"/>
          <p:cNvSpPr/>
          <p:nvPr/>
        </p:nvSpPr>
        <p:spPr>
          <a:xfrm>
            <a:off x="874395" y="1967230"/>
            <a:ext cx="3949065" cy="490220"/>
          </a:xfrm>
          <a:prstGeom prst="rect">
            <a:avLst/>
          </a:prstGeom>
          <a:noFill/>
          <a:ln w="9525">
            <a:noFill/>
          </a:ln>
        </p:spPr>
        <p:txBody>
          <a:bodyPr wrap="square" lIns="91388" tIns="45693" rIns="91388" bIns="45693">
            <a:spAutoFit/>
          </a:bodyPr>
          <a:p>
            <a:pPr algn="ctr"/>
            <a:r>
              <a:rPr lang="en-US" altLang="zh-CN" sz="2600" b="1" dirty="0">
                <a:solidFill>
                  <a:schemeClr val="bg1"/>
                </a:solidFill>
                <a:latin typeface="微软雅黑" panose="020B0503020204020204" charset="-122"/>
                <a:ea typeface="微软雅黑" panose="020B0503020204020204" charset="-122"/>
                <a:sym typeface="微软雅黑" panose="020B0503020204020204" charset="-122"/>
              </a:rPr>
              <a:t>7</a:t>
            </a:r>
            <a:r>
              <a:rPr lang="zh-CN" altLang="en-US" sz="2600" b="1" dirty="0">
                <a:solidFill>
                  <a:schemeClr val="bg1"/>
                </a:solidFill>
                <a:latin typeface="微软雅黑" panose="020B0503020204020204" charset="-122"/>
                <a:ea typeface="微软雅黑" panose="020B0503020204020204" charset="-122"/>
                <a:sym typeface="微软雅黑" panose="020B0503020204020204" charset="-122"/>
              </a:rPr>
              <a:t>.加强特色建设，求实效</a:t>
            </a:r>
            <a:endParaRPr lang="zh-CN" altLang="en-US" sz="26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6873" name="矩形 7"/>
          <p:cNvSpPr/>
          <p:nvPr/>
        </p:nvSpPr>
        <p:spPr>
          <a:xfrm>
            <a:off x="1271905" y="2924175"/>
            <a:ext cx="9667240" cy="3185160"/>
          </a:xfrm>
          <a:prstGeom prst="rect">
            <a:avLst/>
          </a:prstGeom>
          <a:noFill/>
          <a:ln w="12700" cap="flat" cmpd="sng">
            <a:solidFill>
              <a:srgbClr val="C00000"/>
            </a:solidFill>
            <a:prstDash val="solid"/>
            <a:miter/>
            <a:headEnd type="none" w="med" len="med"/>
            <a:tailEnd type="none" w="med" len="med"/>
          </a:ln>
        </p:spPr>
        <p:txBody>
          <a:bodyPr anchor="ctr"/>
          <a:p>
            <a:pPr>
              <a:lnSpc>
                <a:spcPct val="150000"/>
              </a:lnSpc>
            </a:pPr>
            <a:r>
              <a:rPr lang="zh-CN" altLang="en-US" sz="2000" dirty="0">
                <a:solidFill>
                  <a:srgbClr val="D20000"/>
                </a:solidFill>
                <a:latin typeface="微软雅黑" panose="020B0503020204020204" charset="-122"/>
                <a:ea typeface="微软雅黑" panose="020B0503020204020204" charset="-122"/>
                <a:sym typeface="微软雅黑" panose="020B0503020204020204" charset="-122"/>
              </a:rPr>
              <a:t>【</a:t>
            </a:r>
            <a:r>
              <a:rPr lang="zh-CN" altLang="en-US" sz="2000" dirty="0">
                <a:solidFill>
                  <a:srgbClr val="D20000"/>
                </a:solidFill>
                <a:latin typeface="微软雅黑" panose="020B0503020204020204" charset="-122"/>
                <a:ea typeface="微软雅黑" panose="020B0503020204020204" charset="-122"/>
                <a:cs typeface="微软雅黑" panose="020B0503020204020204" charset="-122"/>
                <a:sym typeface="微软雅黑" panose="020B0503020204020204" charset="-122"/>
              </a:rPr>
              <a:t>在</a:t>
            </a:r>
            <a:r>
              <a:rPr lang="zh-CN" altLang="en-US" sz="2000" dirty="0">
                <a:solidFill>
                  <a:srgbClr val="D20000"/>
                </a:solidFill>
                <a:latin typeface="微软雅黑" panose="020B0503020204020204" charset="-122"/>
                <a:ea typeface="微软雅黑" panose="020B0503020204020204" charset="-122"/>
                <a:cs typeface="微软雅黑" panose="020B0503020204020204" charset="-122"/>
                <a:sym typeface="+mn-ea"/>
              </a:rPr>
              <a:t>党建内容上求实效</a:t>
            </a:r>
            <a:r>
              <a:rPr lang="zh-CN" altLang="en-US" sz="2000" dirty="0">
                <a:solidFill>
                  <a:srgbClr val="D20000"/>
                </a:solidFill>
                <a:latin typeface="微软雅黑" panose="020B0503020204020204" charset="-122"/>
                <a:ea typeface="微软雅黑" panose="020B0503020204020204" charset="-122"/>
                <a:cs typeface="微软雅黑" panose="020B0503020204020204" charset="-122"/>
                <a:sym typeface="微软雅黑" panose="020B0503020204020204" charset="-122"/>
              </a:rPr>
              <a:t>】</a:t>
            </a:r>
            <a:r>
              <a:rPr lang="zh-CN" altLang="en-US" sz="2000" dirty="0">
                <a:latin typeface="微软雅黑" panose="020B0503020204020204" charset="-122"/>
                <a:ea typeface="微软雅黑" panose="020B0503020204020204" charset="-122"/>
                <a:cs typeface="微软雅黑" panose="020B0503020204020204" charset="-122"/>
                <a:sym typeface="+mn-ea"/>
              </a:rPr>
              <a:t>抓好党建工作与中心工作的深度融合，将发展</a:t>
            </a:r>
            <a:r>
              <a:rPr lang="zh-CN" altLang="en-US" sz="2000" dirty="0">
                <a:latin typeface="微软雅黑" panose="020B0503020204020204" charset="-122"/>
                <a:ea typeface="微软雅黑" panose="020B0503020204020204" charset="-122"/>
                <a:cs typeface="微软雅黑" panose="020B0503020204020204" charset="-122"/>
                <a:sym typeface="+mn-ea"/>
              </a:rPr>
              <a:t>新</a:t>
            </a:r>
            <a:r>
              <a:rPr lang="zh-CN" altLang="en-US" sz="2000" dirty="0">
                <a:latin typeface="微软雅黑" panose="020B0503020204020204" charset="-122"/>
                <a:ea typeface="微软雅黑" panose="020B0503020204020204" charset="-122"/>
                <a:cs typeface="微软雅黑" panose="020B0503020204020204" charset="-122"/>
                <a:sym typeface="+mn-ea"/>
              </a:rPr>
              <a:t>思路融入机关管理工作的方方面面。</a:t>
            </a:r>
            <a:endParaRPr lang="zh-CN" altLang="en-US" sz="2000" dirty="0">
              <a:latin typeface="微软雅黑" panose="020B0503020204020204" charset="-122"/>
              <a:ea typeface="微软雅黑" panose="020B0503020204020204" charset="-122"/>
              <a:cs typeface="微软雅黑" panose="020B0503020204020204" charset="-122"/>
              <a:sym typeface="+mn-ea"/>
            </a:endParaRPr>
          </a:p>
          <a:p>
            <a:pPr>
              <a:lnSpc>
                <a:spcPct val="150000"/>
              </a:lnSpc>
            </a:pPr>
            <a:r>
              <a:rPr lang="zh-CN" altLang="en-US" sz="2000" dirty="0">
                <a:solidFill>
                  <a:srgbClr val="D20000"/>
                </a:solidFill>
                <a:latin typeface="微软雅黑" panose="020B0503020204020204" charset="-122"/>
                <a:ea typeface="微软雅黑" panose="020B0503020204020204" charset="-122"/>
                <a:sym typeface="微软雅黑" panose="020B0503020204020204" charset="-122"/>
              </a:rPr>
              <a:t>【</a:t>
            </a:r>
            <a:r>
              <a:rPr lang="zh-CN" altLang="en-US" sz="2000" dirty="0">
                <a:solidFill>
                  <a:srgbClr val="D20000"/>
                </a:solidFill>
                <a:latin typeface="微软雅黑" panose="020B0503020204020204" charset="-122"/>
                <a:ea typeface="微软雅黑" panose="020B0503020204020204" charset="-122"/>
                <a:cs typeface="微软雅黑" panose="020B0503020204020204" charset="-122"/>
                <a:sym typeface="微软雅黑" panose="020B0503020204020204" charset="-122"/>
              </a:rPr>
              <a:t>在</a:t>
            </a:r>
            <a:r>
              <a:rPr lang="zh-CN" altLang="en-US" sz="2000" dirty="0">
                <a:solidFill>
                  <a:srgbClr val="D20000"/>
                </a:solidFill>
                <a:latin typeface="微软雅黑" panose="020B0503020204020204" charset="-122"/>
                <a:ea typeface="微软雅黑" panose="020B0503020204020204" charset="-122"/>
                <a:cs typeface="微软雅黑" panose="020B0503020204020204" charset="-122"/>
                <a:sym typeface="+mn-ea"/>
              </a:rPr>
              <a:t>党建对象上求实效</a:t>
            </a:r>
            <a:r>
              <a:rPr lang="zh-CN" altLang="en-US" sz="2000" dirty="0">
                <a:solidFill>
                  <a:srgbClr val="D20000"/>
                </a:solidFill>
                <a:latin typeface="微软雅黑" panose="020B0503020204020204" charset="-122"/>
                <a:ea typeface="微软雅黑" panose="020B0503020204020204" charset="-122"/>
                <a:cs typeface="微软雅黑" panose="020B0503020204020204" charset="-122"/>
                <a:sym typeface="微软雅黑" panose="020B0503020204020204" charset="-122"/>
              </a:rPr>
              <a:t>】</a:t>
            </a:r>
            <a:r>
              <a:rPr lang="zh-CN" altLang="en-US" sz="2000" dirty="0">
                <a:latin typeface="微软雅黑" panose="020B0503020204020204" charset="-122"/>
                <a:ea typeface="微软雅黑" panose="020B0503020204020204" charset="-122"/>
                <a:cs typeface="微软雅黑" panose="020B0503020204020204" charset="-122"/>
              </a:rPr>
              <a:t>区别不同党支部的实际情况，分类指导党建工作，具体分析、区别对待、突出特色。</a:t>
            </a:r>
            <a:endParaRPr lang="zh-CN" altLang="en-US" sz="2000" dirty="0">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2000" dirty="0">
                <a:solidFill>
                  <a:srgbClr val="D20000"/>
                </a:solidFill>
                <a:latin typeface="微软雅黑" panose="020B0503020204020204" charset="-122"/>
                <a:ea typeface="微软雅黑" panose="020B0503020204020204" charset="-122"/>
                <a:sym typeface="微软雅黑" panose="020B0503020204020204" charset="-122"/>
              </a:rPr>
              <a:t>【</a:t>
            </a:r>
            <a:r>
              <a:rPr lang="zh-CN" altLang="en-US" sz="2000" dirty="0">
                <a:solidFill>
                  <a:srgbClr val="D20000"/>
                </a:solidFill>
                <a:latin typeface="微软雅黑" panose="020B0503020204020204" charset="-122"/>
                <a:ea typeface="微软雅黑" panose="020B0503020204020204" charset="-122"/>
                <a:cs typeface="微软雅黑" panose="020B0503020204020204" charset="-122"/>
                <a:sym typeface="微软雅黑" panose="020B0503020204020204" charset="-122"/>
              </a:rPr>
              <a:t>在</a:t>
            </a:r>
            <a:r>
              <a:rPr lang="zh-CN" altLang="en-US" sz="2000" dirty="0">
                <a:solidFill>
                  <a:srgbClr val="D20000"/>
                </a:solidFill>
                <a:latin typeface="微软雅黑" panose="020B0503020204020204" charset="-122"/>
                <a:ea typeface="微软雅黑" panose="020B0503020204020204" charset="-122"/>
                <a:cs typeface="微软雅黑" panose="020B0503020204020204" charset="-122"/>
                <a:sym typeface="+mn-ea"/>
              </a:rPr>
              <a:t>党建方法上求实效</a:t>
            </a:r>
            <a:r>
              <a:rPr lang="zh-CN" altLang="en-US" sz="2000" dirty="0">
                <a:solidFill>
                  <a:srgbClr val="D20000"/>
                </a:solidFill>
                <a:latin typeface="微软雅黑" panose="020B0503020204020204" charset="-122"/>
                <a:ea typeface="微软雅黑" panose="020B0503020204020204" charset="-122"/>
                <a:cs typeface="微软雅黑" panose="020B0503020204020204" charset="-122"/>
                <a:sym typeface="微软雅黑" panose="020B0503020204020204" charset="-122"/>
              </a:rPr>
              <a:t>】</a:t>
            </a:r>
            <a:r>
              <a:rPr lang="zh-CN" altLang="en-US" sz="2000" dirty="0">
                <a:latin typeface="微软雅黑" panose="020B0503020204020204" charset="-122"/>
                <a:ea typeface="微软雅黑" panose="020B0503020204020204" charset="-122"/>
                <a:cs typeface="微软雅黑" panose="020B0503020204020204" charset="-122"/>
              </a:rPr>
              <a:t>要探索丰富多彩的党建工作形式，继续坚持主题实践活动，积极开展支部主题党日，激发党建工作活力。</a:t>
            </a:r>
            <a:endParaRPr lang="zh-CN" altLang="en-US" sz="2000" dirty="0">
              <a:latin typeface="微软雅黑" panose="020B0503020204020204" charset="-122"/>
              <a:ea typeface="微软雅黑" panose="020B0503020204020204" charset="-122"/>
              <a:cs typeface="微软雅黑" panose="020B0503020204020204" charset="-122"/>
            </a:endParaRPr>
          </a:p>
        </p:txBody>
      </p:sp>
      <p:sp>
        <p:nvSpPr>
          <p:cNvPr id="36874" name="TextBox 4"/>
          <p:cNvSpPr/>
          <p:nvPr/>
        </p:nvSpPr>
        <p:spPr>
          <a:xfrm>
            <a:off x="1450975" y="304800"/>
            <a:ext cx="3738880" cy="521970"/>
          </a:xfrm>
          <a:prstGeom prst="rect">
            <a:avLst/>
          </a:prstGeom>
          <a:noFill/>
          <a:ln w="9525">
            <a:noFill/>
          </a:ln>
        </p:spPr>
        <p:txBody>
          <a:bodyPr vert="horz" wrap="none" anchor="t">
            <a:spAutoFit/>
          </a:bodyPr>
          <a:p>
            <a:pPr algn="l"/>
            <a:r>
              <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rPr>
              <a:t>五、突出党建工作重点</a:t>
            </a:r>
            <a:endPar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6874"/>
                                        </p:tgtEl>
                                        <p:attrNameLst>
                                          <p:attrName>style.visibility</p:attrName>
                                        </p:attrNameLst>
                                      </p:cBhvr>
                                      <p:to>
                                        <p:strVal val="visible"/>
                                      </p:to>
                                    </p:set>
                                    <p:anim calcmode="lin" valueType="num">
                                      <p:cBhvr>
                                        <p:cTn id="7" dur="1000" fill="hold"/>
                                        <p:tgtEl>
                                          <p:spTgt spid="36874"/>
                                        </p:tgtEl>
                                        <p:attrNameLst>
                                          <p:attrName>ppt_x</p:attrName>
                                        </p:attrNameLst>
                                      </p:cBhvr>
                                      <p:tavLst>
                                        <p:tav tm="0">
                                          <p:val>
                                            <p:strVal val="#ppt_x-.2"/>
                                          </p:val>
                                        </p:tav>
                                        <p:tav tm="100000">
                                          <p:val>
                                            <p:strVal val="#ppt_x"/>
                                          </p:val>
                                        </p:tav>
                                      </p:tavLst>
                                    </p:anim>
                                    <p:anim calcmode="lin" valueType="num">
                                      <p:cBhvr>
                                        <p:cTn id="8" dur="1000" fill="hold"/>
                                        <p:tgtEl>
                                          <p:spTgt spid="368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36874"/>
                                        </p:tgtEl>
                                      </p:cBhvr>
                                    </p:animEffect>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6867"/>
                                        </p:tgtEl>
                                        <p:attrNameLst>
                                          <p:attrName>style.visibility</p:attrName>
                                        </p:attrNameLst>
                                      </p:cBhvr>
                                      <p:to>
                                        <p:strVal val="visible"/>
                                      </p:to>
                                    </p:set>
                                    <p:anim calcmode="lin" valueType="num">
                                      <p:cBhvr>
                                        <p:cTn id="13" dur="500" fill="hold"/>
                                        <p:tgtEl>
                                          <p:spTgt spid="36867"/>
                                        </p:tgtEl>
                                        <p:attrNameLst>
                                          <p:attrName>ppt_x</p:attrName>
                                        </p:attrNameLst>
                                      </p:cBhvr>
                                      <p:tavLst>
                                        <p:tav tm="0">
                                          <p:val>
                                            <p:strVal val="0-#ppt_w/2"/>
                                          </p:val>
                                        </p:tav>
                                        <p:tav tm="100000">
                                          <p:val>
                                            <p:strVal val="#ppt_x"/>
                                          </p:val>
                                        </p:tav>
                                      </p:tavLst>
                                    </p:anim>
                                    <p:anim calcmode="lin" valueType="num">
                                      <p:cBhvr>
                                        <p:cTn id="14" dur="500" fill="hold"/>
                                        <p:tgtEl>
                                          <p:spTgt spid="3686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6872"/>
                                        </p:tgtEl>
                                        <p:attrNameLst>
                                          <p:attrName>style.visibility</p:attrName>
                                        </p:attrNameLst>
                                      </p:cBhvr>
                                      <p:to>
                                        <p:strVal val="visible"/>
                                      </p:to>
                                    </p:set>
                                    <p:anim calcmode="lin" valueType="num">
                                      <p:cBhvr>
                                        <p:cTn id="18" dur="500" fill="hold"/>
                                        <p:tgtEl>
                                          <p:spTgt spid="3687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6872"/>
                                        </p:tgtEl>
                                        <p:attrNameLst>
                                          <p:attrName>ppt_y</p:attrName>
                                        </p:attrNameLst>
                                      </p:cBhvr>
                                      <p:tavLst>
                                        <p:tav tm="0">
                                          <p:val>
                                            <p:strVal val="#ppt_y"/>
                                          </p:val>
                                        </p:tav>
                                        <p:tav tm="100000">
                                          <p:val>
                                            <p:strVal val="#ppt_y"/>
                                          </p:val>
                                        </p:tav>
                                      </p:tavLst>
                                    </p:anim>
                                    <p:anim calcmode="lin" valueType="num">
                                      <p:cBhvr>
                                        <p:cTn id="20" dur="500" fill="hold"/>
                                        <p:tgtEl>
                                          <p:spTgt spid="3687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6872"/>
                                        </p:tgtEl>
                                        <p:attrNameLst>
                                          <p:attrName>ppt_w</p:attrName>
                                        </p:attrNameLst>
                                      </p:cBhvr>
                                      <p:tavLst>
                                        <p:tav tm="0">
                                          <p:val>
                                            <p:strVal val="#ppt_w/10"/>
                                          </p:val>
                                        </p:tav>
                                        <p:tav tm="50000">
                                          <p:val>
                                            <p:strVal val="#ppt_w+.01"/>
                                          </p:val>
                                        </p:tav>
                                        <p:tav tm="100000">
                                          <p:val>
                                            <p:strVal val="#ppt_w"/>
                                          </p:val>
                                        </p:tav>
                                      </p:tavLst>
                                    </p:anim>
                                    <p:animEffect filter="fade">
                                      <p:cBhvr>
                                        <p:cTn id="22" dur="500" tmFilter="0,0; .5, 1; 1, 1"/>
                                        <p:tgtEl>
                                          <p:spTgt spid="36872"/>
                                        </p:tgtEl>
                                      </p:cBhvr>
                                    </p:animEffect>
                                  </p:childTnLst>
                                </p:cTn>
                              </p:par>
                            </p:childTnLst>
                          </p:cTn>
                        </p:par>
                        <p:par>
                          <p:cTn id="23" fill="hold">
                            <p:stCondLst>
                              <p:cond delay="2549"/>
                            </p:stCondLst>
                            <p:childTnLst>
                              <p:par>
                                <p:cTn id="24" presetID="22" presetClass="entr" presetSubtype="8" fill="hold" grpId="0" nodeType="afterEffect">
                                  <p:stCondLst>
                                    <p:cond delay="0"/>
                                  </p:stCondLst>
                                  <p:childTnLst>
                                    <p:set>
                                      <p:cBhvr>
                                        <p:cTn id="25" dur="1" fill="hold">
                                          <p:stCondLst>
                                            <p:cond delay="0"/>
                                          </p:stCondLst>
                                        </p:cTn>
                                        <p:tgtEl>
                                          <p:spTgt spid="36873"/>
                                        </p:tgtEl>
                                        <p:attrNameLst>
                                          <p:attrName>style.visibility</p:attrName>
                                        </p:attrNameLst>
                                      </p:cBhvr>
                                      <p:to>
                                        <p:strVal val="visible"/>
                                      </p:to>
                                    </p:set>
                                    <p:animEffect filter="wipe(left)">
                                      <p:cBhvr>
                                        <p:cTn id="26" dur="500"/>
                                        <p:tgtEl>
                                          <p:spTgt spid="368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2" grpId="0" bldLvl="0"/>
      <p:bldP spid="36873" grpId="0" bldLvl="0" animBg="1"/>
      <p:bldP spid="36874" grpId="0" bldLvl="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36866" name="图片 1"/>
          <p:cNvPicPr>
            <a:picLocks noChangeAspect="1"/>
          </p:cNvPicPr>
          <p:nvPr/>
        </p:nvPicPr>
        <p:blipFill>
          <a:blip r:embed="rId2"/>
          <a:stretch>
            <a:fillRect/>
          </a:stretch>
        </p:blipFill>
        <p:spPr>
          <a:xfrm>
            <a:off x="6350" y="3175"/>
            <a:ext cx="12152313" cy="1022350"/>
          </a:xfrm>
          <a:prstGeom prst="rect">
            <a:avLst/>
          </a:prstGeom>
          <a:noFill/>
          <a:ln w="9525">
            <a:noFill/>
          </a:ln>
        </p:spPr>
      </p:pic>
      <p:grpSp>
        <p:nvGrpSpPr>
          <p:cNvPr id="36867" name="组合 36866"/>
          <p:cNvGrpSpPr/>
          <p:nvPr/>
        </p:nvGrpSpPr>
        <p:grpSpPr>
          <a:xfrm>
            <a:off x="0" y="1060450"/>
            <a:ext cx="6738620" cy="1720850"/>
            <a:chOff x="0" y="0"/>
            <a:chExt cx="3617243" cy="1289806"/>
          </a:xfrm>
        </p:grpSpPr>
        <p:grpSp>
          <p:nvGrpSpPr>
            <p:cNvPr id="36868" name="组合 36867"/>
            <p:cNvGrpSpPr/>
            <p:nvPr/>
          </p:nvGrpSpPr>
          <p:grpSpPr>
            <a:xfrm>
              <a:off x="0" y="0"/>
              <a:ext cx="3617243" cy="1289806"/>
              <a:chOff x="0" y="0"/>
              <a:chExt cx="3617243" cy="1289806"/>
            </a:xfrm>
          </p:grpSpPr>
          <p:sp>
            <p:nvSpPr>
              <p:cNvPr id="36869" name="流程图: 可选过程 4"/>
              <p:cNvSpPr/>
              <p:nvPr/>
            </p:nvSpPr>
            <p:spPr>
              <a:xfrm>
                <a:off x="0" y="576064"/>
                <a:ext cx="3617243" cy="576064"/>
              </a:xfrm>
              <a:prstGeom prst="flowChartAlternateProcess">
                <a:avLst/>
              </a:prstGeom>
              <a:solidFill>
                <a:srgbClr val="C00000"/>
              </a:solidFill>
              <a:ln w="9525">
                <a:noFill/>
              </a:ln>
            </p:spPr>
            <p:txBody>
              <a:bodyPr anchor="ctr"/>
              <a:p>
                <a:pPr algn="ctr"/>
                <a:endParaRPr sz="3200">
                  <a:solidFill>
                    <a:srgbClr val="FFFFFF"/>
                  </a:solidFill>
                  <a:ea typeface="宋体" panose="02010600030101010101" pitchFamily="2" charset="-122"/>
                </a:endParaRPr>
              </a:p>
            </p:txBody>
          </p:sp>
          <p:pic>
            <p:nvPicPr>
              <p:cNvPr id="36870" name="Picture 3" descr="C:\Users\Administrator\Desktop\36894.png"/>
              <p:cNvPicPr>
                <a:picLocks noChangeAspect="1"/>
              </p:cNvPicPr>
              <p:nvPr/>
            </p:nvPicPr>
            <p:blipFill>
              <a:blip r:embed="rId3"/>
              <a:srcRect l="12303"/>
              <a:stretch>
                <a:fillRect/>
              </a:stretch>
            </p:blipFill>
            <p:spPr>
              <a:xfrm>
                <a:off x="0" y="0"/>
                <a:ext cx="1691680" cy="1289806"/>
              </a:xfrm>
              <a:prstGeom prst="rect">
                <a:avLst/>
              </a:prstGeom>
              <a:noFill/>
              <a:ln w="9525">
                <a:noFill/>
              </a:ln>
            </p:spPr>
          </p:pic>
        </p:grpSp>
        <p:pic>
          <p:nvPicPr>
            <p:cNvPr id="36871" name="Picture 2" descr="E:\0000000我图PPT\00001PNG素材\01党委政府\天安门抽象.png"/>
            <p:cNvPicPr>
              <a:picLocks noChangeAspect="1"/>
            </p:cNvPicPr>
            <p:nvPr/>
          </p:nvPicPr>
          <p:blipFill>
            <a:blip r:embed="rId4"/>
            <a:stretch>
              <a:fillRect/>
            </a:stretch>
          </p:blipFill>
          <p:spPr>
            <a:xfrm>
              <a:off x="2552472" y="720080"/>
              <a:ext cx="1064771" cy="446157"/>
            </a:xfrm>
            <a:prstGeom prst="rect">
              <a:avLst/>
            </a:prstGeom>
            <a:noFill/>
            <a:ln w="9525">
              <a:noFill/>
            </a:ln>
          </p:spPr>
        </p:pic>
      </p:grpSp>
      <p:sp>
        <p:nvSpPr>
          <p:cNvPr id="36872" name="TextBox 9"/>
          <p:cNvSpPr/>
          <p:nvPr/>
        </p:nvSpPr>
        <p:spPr>
          <a:xfrm>
            <a:off x="874395" y="1967230"/>
            <a:ext cx="3949065" cy="490220"/>
          </a:xfrm>
          <a:prstGeom prst="rect">
            <a:avLst/>
          </a:prstGeom>
          <a:noFill/>
          <a:ln w="9525">
            <a:noFill/>
          </a:ln>
        </p:spPr>
        <p:txBody>
          <a:bodyPr wrap="square" lIns="91388" tIns="45693" rIns="91388" bIns="45693">
            <a:spAutoFit/>
          </a:bodyPr>
          <a:p>
            <a:pPr algn="ctr"/>
            <a:r>
              <a:rPr lang="en-US" altLang="zh-CN" sz="2600" b="1" dirty="0">
                <a:solidFill>
                  <a:schemeClr val="bg1"/>
                </a:solidFill>
                <a:latin typeface="微软雅黑" panose="020B0503020204020204" charset="-122"/>
                <a:ea typeface="微软雅黑" panose="020B0503020204020204" charset="-122"/>
                <a:sym typeface="微软雅黑" panose="020B0503020204020204" charset="-122"/>
              </a:rPr>
              <a:t>8</a:t>
            </a:r>
            <a:r>
              <a:rPr lang="zh-CN" altLang="en-US" sz="2600" b="1" dirty="0">
                <a:solidFill>
                  <a:schemeClr val="bg1"/>
                </a:solidFill>
                <a:latin typeface="微软雅黑" panose="020B0503020204020204" charset="-122"/>
                <a:ea typeface="微软雅黑" panose="020B0503020204020204" charset="-122"/>
                <a:sym typeface="微软雅黑" panose="020B0503020204020204" charset="-122"/>
              </a:rPr>
              <a:t>.加强自身建设，强基础</a:t>
            </a:r>
            <a:endParaRPr lang="zh-CN" altLang="en-US" sz="26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36873" name="矩形 7"/>
          <p:cNvSpPr/>
          <p:nvPr/>
        </p:nvSpPr>
        <p:spPr>
          <a:xfrm>
            <a:off x="1240790" y="2924175"/>
            <a:ext cx="9710420" cy="3289300"/>
          </a:xfrm>
          <a:prstGeom prst="rect">
            <a:avLst/>
          </a:prstGeom>
          <a:noFill/>
          <a:ln w="12700" cap="flat" cmpd="sng">
            <a:solidFill>
              <a:srgbClr val="C00000"/>
            </a:solidFill>
            <a:prstDash val="solid"/>
            <a:miter/>
            <a:headEnd type="none" w="med" len="med"/>
            <a:tailEnd type="none" w="med" len="med"/>
          </a:ln>
        </p:spPr>
        <p:txBody>
          <a:bodyPr anchor="ctr"/>
          <a:p>
            <a:pPr>
              <a:lnSpc>
                <a:spcPct val="150000"/>
              </a:lnSpc>
            </a:pPr>
            <a:r>
              <a:rPr lang="zh-CN" altLang="en-US" sz="1800" dirty="0">
                <a:solidFill>
                  <a:srgbClr val="D20000"/>
                </a:solidFill>
                <a:latin typeface="微软雅黑" panose="020B0503020204020204" charset="-122"/>
                <a:ea typeface="微软雅黑" panose="020B0503020204020204" charset="-122"/>
                <a:cs typeface="微软雅黑" panose="020B0503020204020204" charset="-122"/>
                <a:sym typeface="微软雅黑" panose="020B0503020204020204" charset="-122"/>
              </a:rPr>
              <a:t>【加强党委自身建设】</a:t>
            </a:r>
            <a:r>
              <a:rPr lang="zh-CN" altLang="en-US" sz="1800" dirty="0">
                <a:solidFill>
                  <a:schemeClr val="tx1"/>
                </a:solidFill>
                <a:latin typeface="微软雅黑" panose="020B0503020204020204" charset="-122"/>
                <a:ea typeface="微软雅黑" panose="020B0503020204020204" charset="-122"/>
                <a:cs typeface="微软雅黑" panose="020B0503020204020204" charset="-122"/>
                <a:sym typeface="微软雅黑" panose="020B0503020204020204" charset="-122"/>
              </a:rPr>
              <a:t>要深入理解</a:t>
            </a:r>
            <a:r>
              <a:rPr lang="en-US" altLang="zh-CN" sz="1800" dirty="0">
                <a:solidFill>
                  <a:schemeClr val="tx1"/>
                </a:solidFill>
                <a:latin typeface="微软雅黑" panose="020B0503020204020204" charset="-122"/>
                <a:ea typeface="微软雅黑" panose="020B0503020204020204" charset="-122"/>
                <a:cs typeface="微软雅黑" panose="020B0503020204020204" charset="-122"/>
                <a:sym typeface="微软雅黑" panose="020B0503020204020204" charset="-122"/>
              </a:rPr>
              <a:t>“</a:t>
            </a:r>
            <a:r>
              <a:rPr lang="zh-CN" altLang="en-US" sz="1800" dirty="0">
                <a:solidFill>
                  <a:schemeClr val="tx1"/>
                </a:solidFill>
                <a:latin typeface="微软雅黑" panose="020B0503020204020204" charset="-122"/>
                <a:ea typeface="微软雅黑" panose="020B0503020204020204" charset="-122"/>
                <a:cs typeface="微软雅黑" panose="020B0503020204020204" charset="-122"/>
                <a:sym typeface="微软雅黑" panose="020B0503020204020204" charset="-122"/>
              </a:rPr>
              <a:t>强党建就是强发展</a:t>
            </a:r>
            <a:r>
              <a:rPr lang="en-US" altLang="zh-CN" sz="1800" dirty="0">
                <a:solidFill>
                  <a:schemeClr val="tx1"/>
                </a:solidFill>
                <a:latin typeface="微软雅黑" panose="020B0503020204020204" charset="-122"/>
                <a:ea typeface="微软雅黑" panose="020B0503020204020204" charset="-122"/>
                <a:cs typeface="微软雅黑" panose="020B0503020204020204" charset="-122"/>
                <a:sym typeface="微软雅黑" panose="020B0503020204020204" charset="-122"/>
              </a:rPr>
              <a:t>”</a:t>
            </a:r>
            <a:r>
              <a:rPr lang="zh-CN" altLang="en-US" sz="1800" dirty="0">
                <a:solidFill>
                  <a:schemeClr val="tx1"/>
                </a:solidFill>
                <a:latin typeface="微软雅黑" panose="020B0503020204020204" charset="-122"/>
                <a:ea typeface="微软雅黑" panose="020B0503020204020204" charset="-122"/>
                <a:cs typeface="微软雅黑" panose="020B0503020204020204" charset="-122"/>
                <a:sym typeface="微软雅黑" panose="020B0503020204020204" charset="-122"/>
              </a:rPr>
              <a:t>理念，聚焦主责主业，真正发挥职能作用，围绕中心，建设队伍，实现目标。</a:t>
            </a:r>
            <a:endParaRPr lang="zh-CN" altLang="en-US" sz="1800" dirty="0">
              <a:solidFill>
                <a:srgbClr val="D20000"/>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a:p>
            <a:pPr>
              <a:lnSpc>
                <a:spcPct val="150000"/>
              </a:lnSpc>
            </a:pPr>
            <a:r>
              <a:rPr lang="zh-CN" altLang="en-US" sz="1800" dirty="0">
                <a:solidFill>
                  <a:srgbClr val="D20000"/>
                </a:solidFill>
                <a:latin typeface="微软雅黑" panose="020B0503020204020204" charset="-122"/>
                <a:ea typeface="微软雅黑" panose="020B0503020204020204" charset="-122"/>
                <a:cs typeface="微软雅黑" panose="020B0503020204020204" charset="-122"/>
                <a:sym typeface="微软雅黑" panose="020B0503020204020204" charset="-122"/>
              </a:rPr>
              <a:t>【加强党支部自身建设】</a:t>
            </a:r>
            <a:r>
              <a:rPr lang="zh-CN" altLang="en-US" sz="1800" dirty="0">
                <a:solidFill>
                  <a:schemeClr val="tx1"/>
                </a:solidFill>
                <a:latin typeface="微软雅黑" panose="020B0503020204020204" charset="-122"/>
                <a:ea typeface="微软雅黑" panose="020B0503020204020204" charset="-122"/>
                <a:cs typeface="微软雅黑" panose="020B0503020204020204" charset="-122"/>
                <a:sym typeface="微软雅黑" panose="020B0503020204020204" charset="-122"/>
              </a:rPr>
              <a:t>要深入学习领会公司党委示范基层党支部六条创建标准，对照标准加强和改进自身工作，推进支部建设标准化规范化。</a:t>
            </a:r>
            <a:endParaRPr lang="zh-CN" altLang="en-US" sz="1800" dirty="0">
              <a:solidFill>
                <a:srgbClr val="D20000"/>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a:p>
            <a:pPr>
              <a:lnSpc>
                <a:spcPct val="150000"/>
              </a:lnSpc>
            </a:pPr>
            <a:r>
              <a:rPr lang="zh-CN" altLang="en-US" sz="1800" dirty="0">
                <a:solidFill>
                  <a:srgbClr val="D20000"/>
                </a:solidFill>
                <a:latin typeface="微软雅黑" panose="020B0503020204020204" charset="-122"/>
                <a:ea typeface="微软雅黑" panose="020B0503020204020204" charset="-122"/>
                <a:cs typeface="微软雅黑" panose="020B0503020204020204" charset="-122"/>
                <a:sym typeface="微软雅黑" panose="020B0503020204020204" charset="-122"/>
              </a:rPr>
              <a:t>【加强党支部书记自身建设】</a:t>
            </a:r>
            <a:r>
              <a:rPr lang="zh-CN" altLang="en-US" sz="1800" dirty="0">
                <a:solidFill>
                  <a:schemeClr val="tx1"/>
                </a:solidFill>
                <a:latin typeface="微软雅黑" panose="020B0503020204020204" charset="-122"/>
                <a:ea typeface="微软雅黑" panose="020B0503020204020204" charset="-122"/>
                <a:cs typeface="微软雅黑" panose="020B0503020204020204" charset="-122"/>
                <a:sym typeface="微软雅黑" panose="020B0503020204020204" charset="-122"/>
              </a:rPr>
              <a:t>各</a:t>
            </a:r>
            <a:r>
              <a:rPr sz="1800" dirty="0">
                <a:latin typeface="微软雅黑" panose="020B0503020204020204" charset="-122"/>
                <a:ea typeface="微软雅黑" panose="020B0503020204020204" charset="-122"/>
                <a:cs typeface="微软雅黑" panose="020B0503020204020204" charset="-122"/>
              </a:rPr>
              <a:t>党支部书记</a:t>
            </a:r>
            <a:r>
              <a:rPr lang="zh-CN" sz="1800" dirty="0">
                <a:latin typeface="微软雅黑" panose="020B0503020204020204" charset="-122"/>
                <a:ea typeface="微软雅黑" panose="020B0503020204020204" charset="-122"/>
                <a:cs typeface="微软雅黑" panose="020B0503020204020204" charset="-122"/>
              </a:rPr>
              <a:t>要强化</a:t>
            </a:r>
            <a:r>
              <a:rPr lang="en-US" altLang="zh-CN" sz="1800" dirty="0">
                <a:latin typeface="微软雅黑" panose="020B0503020204020204" charset="-122"/>
                <a:ea typeface="微软雅黑" panose="020B0503020204020204" charset="-122"/>
                <a:cs typeface="微软雅黑" panose="020B0503020204020204" charset="-122"/>
              </a:rPr>
              <a:t>“</a:t>
            </a:r>
            <a:r>
              <a:rPr lang="zh-CN" altLang="en-US" sz="1800" dirty="0">
                <a:latin typeface="微软雅黑" panose="020B0503020204020204" charset="-122"/>
                <a:ea typeface="微软雅黑" panose="020B0503020204020204" charset="-122"/>
                <a:cs typeface="微软雅黑" panose="020B0503020204020204" charset="-122"/>
              </a:rPr>
              <a:t>书记意识</a:t>
            </a:r>
            <a:r>
              <a:rPr lang="en-US" altLang="zh-CN" sz="1800" dirty="0">
                <a:latin typeface="微软雅黑" panose="020B0503020204020204" charset="-122"/>
                <a:ea typeface="微软雅黑" panose="020B0503020204020204" charset="-122"/>
                <a:cs typeface="微软雅黑" panose="020B0503020204020204" charset="-122"/>
              </a:rPr>
              <a:t>”</a:t>
            </a:r>
            <a:r>
              <a:rPr lang="zh-CN" altLang="en-US" sz="1800" dirty="0">
                <a:latin typeface="微软雅黑" panose="020B0503020204020204" charset="-122"/>
                <a:ea typeface="微软雅黑" panose="020B0503020204020204" charset="-122"/>
                <a:cs typeface="微软雅黑" panose="020B0503020204020204" charset="-122"/>
              </a:rPr>
              <a:t>，做到明责、履责、尽责，</a:t>
            </a:r>
            <a:r>
              <a:rPr lang="zh-CN" sz="1800" dirty="0">
                <a:latin typeface="微软雅黑" panose="020B0503020204020204" charset="-122"/>
                <a:ea typeface="微软雅黑" panose="020B0503020204020204" charset="-122"/>
                <a:cs typeface="微软雅黑" panose="020B0503020204020204" charset="-122"/>
              </a:rPr>
              <a:t>要</a:t>
            </a:r>
            <a:r>
              <a:rPr sz="1800" dirty="0">
                <a:latin typeface="微软雅黑" panose="020B0503020204020204" charset="-122"/>
                <a:ea typeface="微软雅黑" panose="020B0503020204020204" charset="-122"/>
                <a:cs typeface="微软雅黑" panose="020B0503020204020204" charset="-122"/>
              </a:rPr>
              <a:t>花更多</a:t>
            </a:r>
            <a:r>
              <a:rPr lang="zh-CN" sz="1800" dirty="0">
                <a:latin typeface="微软雅黑" panose="020B0503020204020204" charset="-122"/>
                <a:ea typeface="微软雅黑" panose="020B0503020204020204" charset="-122"/>
                <a:cs typeface="微软雅黑" panose="020B0503020204020204" charset="-122"/>
              </a:rPr>
              <a:t>时间和</a:t>
            </a:r>
            <a:r>
              <a:rPr sz="1800" dirty="0">
                <a:latin typeface="微软雅黑" panose="020B0503020204020204" charset="-122"/>
                <a:ea typeface="微软雅黑" panose="020B0503020204020204" charset="-122"/>
                <a:cs typeface="微软雅黑" panose="020B0503020204020204" charset="-122"/>
              </a:rPr>
              <a:t>精力抓好部门党建工作</a:t>
            </a:r>
            <a:r>
              <a:rPr lang="zh-CN" sz="1800" dirty="0">
                <a:latin typeface="微软雅黑" panose="020B0503020204020204" charset="-122"/>
                <a:ea typeface="微软雅黑" panose="020B0503020204020204" charset="-122"/>
                <a:cs typeface="微软雅黑" panose="020B0503020204020204" charset="-122"/>
              </a:rPr>
              <a:t>。</a:t>
            </a:r>
            <a:endParaRPr lang="zh-CN" sz="1800" dirty="0">
              <a:latin typeface="微软雅黑" panose="020B0503020204020204" charset="-122"/>
              <a:ea typeface="微软雅黑" panose="020B0503020204020204" charset="-122"/>
              <a:cs typeface="微软雅黑" panose="020B0503020204020204" charset="-122"/>
            </a:endParaRPr>
          </a:p>
          <a:p>
            <a:pPr>
              <a:lnSpc>
                <a:spcPct val="150000"/>
              </a:lnSpc>
            </a:pPr>
            <a:r>
              <a:rPr lang="zh-CN" altLang="en-US" sz="1800" dirty="0">
                <a:solidFill>
                  <a:srgbClr val="D20000"/>
                </a:solidFill>
                <a:latin typeface="微软雅黑" panose="020B0503020204020204" charset="-122"/>
                <a:ea typeface="微软雅黑" panose="020B0503020204020204" charset="-122"/>
                <a:cs typeface="微软雅黑" panose="020B0503020204020204" charset="-122"/>
                <a:sym typeface="微软雅黑" panose="020B0503020204020204" charset="-122"/>
              </a:rPr>
              <a:t>【加强党务干部自身建设】</a:t>
            </a:r>
            <a:r>
              <a:rPr lang="zh-CN" altLang="en-US" sz="1800" dirty="0">
                <a:solidFill>
                  <a:schemeClr val="tx1"/>
                </a:solidFill>
                <a:latin typeface="微软雅黑" panose="020B0503020204020204" charset="-122"/>
                <a:ea typeface="微软雅黑" panose="020B0503020204020204" charset="-122"/>
                <a:cs typeface="微软雅黑" panose="020B0503020204020204" charset="-122"/>
                <a:sym typeface="微软雅黑" panose="020B0503020204020204" charset="-122"/>
              </a:rPr>
              <a:t>要建设高素质专业化的党务干部队伍，把党务干部队伍培养为政治上的明白人、党建工作的内行人、干部职工的贴心人。</a:t>
            </a:r>
            <a:endParaRPr lang="zh-CN" altLang="en-US" sz="1800" dirty="0">
              <a:solidFill>
                <a:schemeClr val="tx1"/>
              </a:solidFill>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36874" name="TextBox 4"/>
          <p:cNvSpPr/>
          <p:nvPr/>
        </p:nvSpPr>
        <p:spPr>
          <a:xfrm>
            <a:off x="1450975" y="304800"/>
            <a:ext cx="3738880" cy="521970"/>
          </a:xfrm>
          <a:prstGeom prst="rect">
            <a:avLst/>
          </a:prstGeom>
          <a:noFill/>
          <a:ln w="9525">
            <a:noFill/>
          </a:ln>
        </p:spPr>
        <p:txBody>
          <a:bodyPr vert="horz" wrap="none" anchor="t">
            <a:spAutoFit/>
          </a:bodyPr>
          <a:p>
            <a:pPr algn="l"/>
            <a:r>
              <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rPr>
              <a:t>五、突出党建工作重点</a:t>
            </a:r>
            <a:endPar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6874"/>
                                        </p:tgtEl>
                                        <p:attrNameLst>
                                          <p:attrName>style.visibility</p:attrName>
                                        </p:attrNameLst>
                                      </p:cBhvr>
                                      <p:to>
                                        <p:strVal val="visible"/>
                                      </p:to>
                                    </p:set>
                                    <p:anim calcmode="lin" valueType="num">
                                      <p:cBhvr>
                                        <p:cTn id="7" dur="1000" fill="hold"/>
                                        <p:tgtEl>
                                          <p:spTgt spid="36874"/>
                                        </p:tgtEl>
                                        <p:attrNameLst>
                                          <p:attrName>ppt_x</p:attrName>
                                        </p:attrNameLst>
                                      </p:cBhvr>
                                      <p:tavLst>
                                        <p:tav tm="0">
                                          <p:val>
                                            <p:strVal val="#ppt_x-.2"/>
                                          </p:val>
                                        </p:tav>
                                        <p:tav tm="100000">
                                          <p:val>
                                            <p:strVal val="#ppt_x"/>
                                          </p:val>
                                        </p:tav>
                                      </p:tavLst>
                                    </p:anim>
                                    <p:anim calcmode="lin" valueType="num">
                                      <p:cBhvr>
                                        <p:cTn id="8" dur="1000" fill="hold"/>
                                        <p:tgtEl>
                                          <p:spTgt spid="368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36874"/>
                                        </p:tgtEl>
                                      </p:cBhvr>
                                    </p:animEffect>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36867"/>
                                        </p:tgtEl>
                                        <p:attrNameLst>
                                          <p:attrName>style.visibility</p:attrName>
                                        </p:attrNameLst>
                                      </p:cBhvr>
                                      <p:to>
                                        <p:strVal val="visible"/>
                                      </p:to>
                                    </p:set>
                                    <p:anim calcmode="lin" valueType="num">
                                      <p:cBhvr>
                                        <p:cTn id="13" dur="500" fill="hold"/>
                                        <p:tgtEl>
                                          <p:spTgt spid="36867"/>
                                        </p:tgtEl>
                                        <p:attrNameLst>
                                          <p:attrName>ppt_x</p:attrName>
                                        </p:attrNameLst>
                                      </p:cBhvr>
                                      <p:tavLst>
                                        <p:tav tm="0">
                                          <p:val>
                                            <p:strVal val="0-#ppt_w/2"/>
                                          </p:val>
                                        </p:tav>
                                        <p:tav tm="100000">
                                          <p:val>
                                            <p:strVal val="#ppt_x"/>
                                          </p:val>
                                        </p:tav>
                                      </p:tavLst>
                                    </p:anim>
                                    <p:anim calcmode="lin" valueType="num">
                                      <p:cBhvr>
                                        <p:cTn id="14" dur="500" fill="hold"/>
                                        <p:tgtEl>
                                          <p:spTgt spid="3686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6872"/>
                                        </p:tgtEl>
                                        <p:attrNameLst>
                                          <p:attrName>style.visibility</p:attrName>
                                        </p:attrNameLst>
                                      </p:cBhvr>
                                      <p:to>
                                        <p:strVal val="visible"/>
                                      </p:to>
                                    </p:set>
                                    <p:anim calcmode="lin" valueType="num">
                                      <p:cBhvr>
                                        <p:cTn id="18" dur="500" fill="hold"/>
                                        <p:tgtEl>
                                          <p:spTgt spid="3687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6872"/>
                                        </p:tgtEl>
                                        <p:attrNameLst>
                                          <p:attrName>ppt_y</p:attrName>
                                        </p:attrNameLst>
                                      </p:cBhvr>
                                      <p:tavLst>
                                        <p:tav tm="0">
                                          <p:val>
                                            <p:strVal val="#ppt_y"/>
                                          </p:val>
                                        </p:tav>
                                        <p:tav tm="100000">
                                          <p:val>
                                            <p:strVal val="#ppt_y"/>
                                          </p:val>
                                        </p:tav>
                                      </p:tavLst>
                                    </p:anim>
                                    <p:anim calcmode="lin" valueType="num">
                                      <p:cBhvr>
                                        <p:cTn id="20" dur="500" fill="hold"/>
                                        <p:tgtEl>
                                          <p:spTgt spid="3687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6872"/>
                                        </p:tgtEl>
                                        <p:attrNameLst>
                                          <p:attrName>ppt_w</p:attrName>
                                        </p:attrNameLst>
                                      </p:cBhvr>
                                      <p:tavLst>
                                        <p:tav tm="0">
                                          <p:val>
                                            <p:strVal val="#ppt_w/10"/>
                                          </p:val>
                                        </p:tav>
                                        <p:tav tm="50000">
                                          <p:val>
                                            <p:strVal val="#ppt_w+.01"/>
                                          </p:val>
                                        </p:tav>
                                        <p:tav tm="100000">
                                          <p:val>
                                            <p:strVal val="#ppt_w"/>
                                          </p:val>
                                        </p:tav>
                                      </p:tavLst>
                                    </p:anim>
                                    <p:animEffect filter="fade">
                                      <p:cBhvr>
                                        <p:cTn id="22" dur="500" tmFilter="0,0; .5, 1; 1, 1"/>
                                        <p:tgtEl>
                                          <p:spTgt spid="36872"/>
                                        </p:tgtEl>
                                      </p:cBhvr>
                                    </p:animEffect>
                                  </p:childTnLst>
                                </p:cTn>
                              </p:par>
                            </p:childTnLst>
                          </p:cTn>
                        </p:par>
                        <p:par>
                          <p:cTn id="23" fill="hold">
                            <p:stCondLst>
                              <p:cond delay="2549"/>
                            </p:stCondLst>
                            <p:childTnLst>
                              <p:par>
                                <p:cTn id="24" presetID="22" presetClass="entr" presetSubtype="8" fill="hold" grpId="0" nodeType="afterEffect">
                                  <p:stCondLst>
                                    <p:cond delay="0"/>
                                  </p:stCondLst>
                                  <p:childTnLst>
                                    <p:set>
                                      <p:cBhvr>
                                        <p:cTn id="25" dur="1" fill="hold">
                                          <p:stCondLst>
                                            <p:cond delay="0"/>
                                          </p:stCondLst>
                                        </p:cTn>
                                        <p:tgtEl>
                                          <p:spTgt spid="36873"/>
                                        </p:tgtEl>
                                        <p:attrNameLst>
                                          <p:attrName>style.visibility</p:attrName>
                                        </p:attrNameLst>
                                      </p:cBhvr>
                                      <p:to>
                                        <p:strVal val="visible"/>
                                      </p:to>
                                    </p:set>
                                    <p:animEffect filter="wipe(left)">
                                      <p:cBhvr>
                                        <p:cTn id="26" dur="500"/>
                                        <p:tgtEl>
                                          <p:spTgt spid="368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2" grpId="0" bldLvl="0"/>
      <p:bldP spid="36873" grpId="0" bldLvl="0" animBg="1"/>
      <p:bldP spid="36874" grpId="0" bldLvl="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7170" name="图片 1"/>
          <p:cNvPicPr>
            <a:picLocks noChangeAspect="1"/>
          </p:cNvPicPr>
          <p:nvPr/>
        </p:nvPicPr>
        <p:blipFill>
          <a:blip r:embed="rId2"/>
          <a:stretch>
            <a:fillRect/>
          </a:stretch>
        </p:blipFill>
        <p:spPr>
          <a:xfrm>
            <a:off x="6350" y="3175"/>
            <a:ext cx="12152313" cy="1022350"/>
          </a:xfrm>
          <a:prstGeom prst="rect">
            <a:avLst/>
          </a:prstGeom>
          <a:noFill/>
          <a:ln w="9525">
            <a:noFill/>
          </a:ln>
        </p:spPr>
      </p:pic>
      <p:sp>
        <p:nvSpPr>
          <p:cNvPr id="7171" name="Freeform 5"/>
          <p:cNvSpPr/>
          <p:nvPr/>
        </p:nvSpPr>
        <p:spPr>
          <a:xfrm>
            <a:off x="3736975" y="2312988"/>
            <a:ext cx="1008063" cy="1011237"/>
          </a:xfrm>
          <a:custGeom>
            <a:avLst/>
            <a:gdLst>
              <a:gd name="txL" fmla="*/ 0 w 16074"/>
              <a:gd name="txT" fmla="*/ 0 h 16128"/>
              <a:gd name="txR" fmla="*/ 16074 w 16074"/>
              <a:gd name="txB" fmla="*/ 16128 h 16128"/>
            </a:gdLst>
            <a:ahLst/>
            <a:cxnLst>
              <a:cxn ang="0">
                <a:pos x="2313" y="11564"/>
              </a:cxn>
              <a:cxn ang="0">
                <a:pos x="3529" y="12395"/>
              </a:cxn>
              <a:cxn ang="0">
                <a:pos x="4818" y="13031"/>
              </a:cxn>
              <a:cxn ang="0">
                <a:pos x="6189" y="13418"/>
              </a:cxn>
              <a:cxn ang="0">
                <a:pos x="7653" y="13501"/>
              </a:cxn>
              <a:cxn ang="0">
                <a:pos x="9219" y="13224"/>
              </a:cxn>
              <a:cxn ang="0">
                <a:pos x="5225" y="7326"/>
              </a:cxn>
              <a:cxn ang="0">
                <a:pos x="5604" y="2588"/>
              </a:cxn>
              <a:cxn ang="0">
                <a:pos x="5918" y="2680"/>
              </a:cxn>
              <a:cxn ang="0">
                <a:pos x="6274" y="2719"/>
              </a:cxn>
              <a:cxn ang="0">
                <a:pos x="6671" y="2688"/>
              </a:cxn>
              <a:cxn ang="0">
                <a:pos x="7102" y="2577"/>
              </a:cxn>
              <a:cxn ang="0">
                <a:pos x="7563" y="2375"/>
              </a:cxn>
              <a:cxn ang="0">
                <a:pos x="8053" y="2066"/>
              </a:cxn>
              <a:cxn ang="0">
                <a:pos x="12930" y="10057"/>
              </a:cxn>
              <a:cxn ang="0">
                <a:pos x="13396" y="8301"/>
              </a:cxn>
              <a:cxn ang="0">
                <a:pos x="13347" y="6443"/>
              </a:cxn>
              <a:cxn ang="0">
                <a:pos x="12801" y="4583"/>
              </a:cxn>
              <a:cxn ang="0">
                <a:pos x="11773" y="2822"/>
              </a:cxn>
              <a:cxn ang="0">
                <a:pos x="10277" y="1262"/>
              </a:cxn>
              <a:cxn ang="0">
                <a:pos x="8329" y="0"/>
              </a:cxn>
              <a:cxn ang="0">
                <a:pos x="10526" y="458"/>
              </a:cxn>
              <a:cxn ang="0">
                <a:pos x="12659" y="1583"/>
              </a:cxn>
              <a:cxn ang="0">
                <a:pos x="14464" y="3304"/>
              </a:cxn>
              <a:cxn ang="0">
                <a:pos x="15679" y="5557"/>
              </a:cxn>
              <a:cxn ang="0">
                <a:pos x="16044" y="8271"/>
              </a:cxn>
              <a:cxn ang="0">
                <a:pos x="15294" y="11379"/>
              </a:cxn>
              <a:cxn ang="0">
                <a:pos x="12655" y="14684"/>
              </a:cxn>
              <a:cxn ang="0">
                <a:pos x="10870" y="15495"/>
              </a:cxn>
              <a:cxn ang="0">
                <a:pos x="9145" y="15974"/>
              </a:cxn>
              <a:cxn ang="0">
                <a:pos x="7486" y="16128"/>
              </a:cxn>
              <a:cxn ang="0">
                <a:pos x="5906" y="15967"/>
              </a:cxn>
              <a:cxn ang="0">
                <a:pos x="4415" y="15498"/>
              </a:cxn>
              <a:cxn ang="0">
                <a:pos x="3023" y="14731"/>
              </a:cxn>
              <a:cxn ang="0">
                <a:pos x="2528" y="14487"/>
              </a:cxn>
              <a:cxn ang="0">
                <a:pos x="2530" y="14735"/>
              </a:cxn>
              <a:cxn ang="0">
                <a:pos x="2473" y="14983"/>
              </a:cxn>
              <a:cxn ang="0">
                <a:pos x="2363" y="15222"/>
              </a:cxn>
              <a:cxn ang="0">
                <a:pos x="2207" y="15444"/>
              </a:cxn>
              <a:cxn ang="0">
                <a:pos x="2013" y="15642"/>
              </a:cxn>
              <a:cxn ang="0">
                <a:pos x="1779" y="15812"/>
              </a:cxn>
              <a:cxn ang="0">
                <a:pos x="1496" y="15944"/>
              </a:cxn>
              <a:cxn ang="0">
                <a:pos x="1210" y="16001"/>
              </a:cxn>
              <a:cxn ang="0">
                <a:pos x="933" y="15986"/>
              </a:cxn>
              <a:cxn ang="0">
                <a:pos x="671" y="15902"/>
              </a:cxn>
              <a:cxn ang="0">
                <a:pos x="436" y="15751"/>
              </a:cxn>
              <a:cxn ang="0">
                <a:pos x="234" y="15534"/>
              </a:cxn>
              <a:cxn ang="0">
                <a:pos x="33" y="15112"/>
              </a:cxn>
              <a:cxn ang="0">
                <a:pos x="17" y="14651"/>
              </a:cxn>
              <a:cxn ang="0">
                <a:pos x="179" y="14226"/>
              </a:cxn>
              <a:cxn ang="0">
                <a:pos x="478" y="13874"/>
              </a:cxn>
              <a:cxn ang="0">
                <a:pos x="878" y="13632"/>
              </a:cxn>
              <a:cxn ang="0">
                <a:pos x="1339" y="13536"/>
              </a:cxn>
              <a:cxn ang="0">
                <a:pos x="1477" y="13406"/>
              </a:cxn>
              <a:cxn ang="0">
                <a:pos x="1100" y="12990"/>
              </a:cxn>
              <a:cxn ang="0">
                <a:pos x="736" y="12545"/>
              </a:cxn>
            </a:cxnLst>
            <a:rect l="txL" t="txT" r="txR" b="tx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C00000"/>
          </a:solidFill>
          <a:ln w="9525">
            <a:noFill/>
          </a:ln>
        </p:spPr>
        <p:txBody>
          <a:bodyPr vert="horz" wrap="square" lIns="121920" tIns="60960" rIns="121920" bIns="60960" anchor="t"/>
          <a:p>
            <a:endParaRPr sz="3200">
              <a:solidFill>
                <a:srgbClr val="000000"/>
              </a:solidFill>
              <a:latin typeface="Agency FB" panose="020B0503020202020204" charset="0"/>
              <a:ea typeface="微软雅黑" panose="020B0503020204020204" charset="-122"/>
              <a:sym typeface="Agency FB" panose="020B0503020202020204" charset="0"/>
            </a:endParaRPr>
          </a:p>
        </p:txBody>
      </p:sp>
      <p:sp>
        <p:nvSpPr>
          <p:cNvPr id="7172" name="直接连接符 101"/>
          <p:cNvSpPr/>
          <p:nvPr/>
        </p:nvSpPr>
        <p:spPr>
          <a:xfrm>
            <a:off x="5232400" y="3354388"/>
            <a:ext cx="3760788" cy="1587"/>
          </a:xfrm>
          <a:prstGeom prst="line">
            <a:avLst/>
          </a:prstGeom>
          <a:ln w="9525" cap="flat" cmpd="sng">
            <a:solidFill>
              <a:srgbClr val="D10000"/>
            </a:solidFill>
            <a:prstDash val="dash"/>
            <a:headEnd type="none" w="med" len="med"/>
            <a:tailEnd type="none" w="med" len="med"/>
          </a:ln>
        </p:spPr>
      </p:sp>
      <p:sp>
        <p:nvSpPr>
          <p:cNvPr id="7173" name="TextBox 9"/>
          <p:cNvSpPr/>
          <p:nvPr/>
        </p:nvSpPr>
        <p:spPr>
          <a:xfrm>
            <a:off x="5232400" y="2349500"/>
            <a:ext cx="3592830" cy="1013460"/>
          </a:xfrm>
          <a:prstGeom prst="rect">
            <a:avLst/>
          </a:prstGeom>
          <a:noFill/>
          <a:ln w="9525">
            <a:noFill/>
          </a:ln>
        </p:spPr>
        <p:txBody>
          <a:bodyPr wrap="square" lIns="91388" tIns="45693" rIns="91388" bIns="45693">
            <a:spAutoFit/>
          </a:bodyPr>
          <a:p>
            <a:pPr algn="ctr"/>
            <a:r>
              <a:rPr lang="zh-CN" altLang="en-US" sz="6000" b="1" dirty="0">
                <a:solidFill>
                  <a:srgbClr val="C00000"/>
                </a:solidFill>
                <a:latin typeface="微软雅黑" panose="020B0503020204020204" charset="-122"/>
                <a:ea typeface="微软雅黑" panose="020B0503020204020204" charset="-122"/>
                <a:sym typeface="微软雅黑" panose="020B0503020204020204" charset="-122"/>
              </a:rPr>
              <a:t>六</a:t>
            </a:r>
            <a:endParaRPr lang="en-US" altLang="zh-CN" sz="60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7174" name="TextBox 9"/>
          <p:cNvSpPr/>
          <p:nvPr/>
        </p:nvSpPr>
        <p:spPr>
          <a:xfrm>
            <a:off x="3736975" y="3692525"/>
            <a:ext cx="6477000" cy="828675"/>
          </a:xfrm>
          <a:prstGeom prst="rect">
            <a:avLst/>
          </a:prstGeom>
          <a:noFill/>
          <a:ln w="9525">
            <a:noFill/>
          </a:ln>
        </p:spPr>
        <p:txBody>
          <a:bodyPr wrap="square" lIns="91388" tIns="45693" rIns="91388" bIns="45693">
            <a:spAutoFit/>
          </a:bodyPr>
          <a:p>
            <a:pPr algn="ctr"/>
            <a:r>
              <a:rPr lang="zh-CN" altLang="en-US" sz="4800" b="1" dirty="0">
                <a:solidFill>
                  <a:srgbClr val="C00000"/>
                </a:solidFill>
                <a:latin typeface="微软雅黑" panose="020B0503020204020204" charset="-122"/>
                <a:ea typeface="微软雅黑" panose="020B0503020204020204" charset="-122"/>
                <a:sym typeface="微软雅黑" panose="020B0503020204020204" charset="-122"/>
              </a:rPr>
              <a:t>落实党建工作任务</a:t>
            </a:r>
            <a:endParaRPr lang="zh-CN" altLang="en-US" sz="48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1000" fill="hold"/>
                                        <p:tgtEl>
                                          <p:spTgt spid="7171"/>
                                        </p:tgtEl>
                                        <p:attrNameLst>
                                          <p:attrName>ppt_w</p:attrName>
                                        </p:attrNameLst>
                                      </p:cBhvr>
                                      <p:tavLst>
                                        <p:tav tm="0">
                                          <p:val>
                                            <p:fltVal val="0.000000"/>
                                          </p:val>
                                        </p:tav>
                                        <p:tav tm="100000">
                                          <p:val>
                                            <p:strVal val="#ppt_w"/>
                                          </p:val>
                                        </p:tav>
                                      </p:tavLst>
                                    </p:anim>
                                    <p:anim calcmode="lin" valueType="num">
                                      <p:cBhvr>
                                        <p:cTn id="8" dur="1000" fill="hold"/>
                                        <p:tgtEl>
                                          <p:spTgt spid="7171"/>
                                        </p:tgtEl>
                                        <p:attrNameLst>
                                          <p:attrName>ppt_h</p:attrName>
                                        </p:attrNameLst>
                                      </p:cBhvr>
                                      <p:tavLst>
                                        <p:tav tm="0">
                                          <p:val>
                                            <p:fltVal val="0.000000"/>
                                          </p:val>
                                        </p:tav>
                                        <p:tav tm="100000">
                                          <p:val>
                                            <p:strVal val="#ppt_h"/>
                                          </p:val>
                                        </p:tav>
                                      </p:tavLst>
                                    </p:anim>
                                    <p:animEffect filter="fade">
                                      <p:cBhvr>
                                        <p:cTn id="9" dur="1000"/>
                                        <p:tgtEl>
                                          <p:spTgt spid="7171"/>
                                        </p:tgtEl>
                                      </p:cBhvr>
                                    </p:animEffect>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7172"/>
                                        </p:tgtEl>
                                        <p:attrNameLst>
                                          <p:attrName>style.visibility</p:attrName>
                                        </p:attrNameLst>
                                      </p:cBhvr>
                                      <p:to>
                                        <p:strVal val="visible"/>
                                      </p:to>
                                    </p:set>
                                    <p:animEffect filter="barn(inVertical)">
                                      <p:cBhvr>
                                        <p:cTn id="13" dur="500"/>
                                        <p:tgtEl>
                                          <p:spTgt spid="7172"/>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173"/>
                                        </p:tgtEl>
                                        <p:attrNameLst>
                                          <p:attrName>style.visibility</p:attrName>
                                        </p:attrNameLst>
                                      </p:cBhvr>
                                      <p:to>
                                        <p:strVal val="visible"/>
                                      </p:to>
                                    </p:set>
                                    <p:anim calcmode="lin" valueType="num">
                                      <p:cBhvr>
                                        <p:cTn id="17" dur="500" fill="hold"/>
                                        <p:tgtEl>
                                          <p:spTgt spid="717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173"/>
                                        </p:tgtEl>
                                        <p:attrNameLst>
                                          <p:attrName>ppt_y</p:attrName>
                                        </p:attrNameLst>
                                      </p:cBhvr>
                                      <p:tavLst>
                                        <p:tav tm="0">
                                          <p:val>
                                            <p:strVal val="#ppt_y"/>
                                          </p:val>
                                        </p:tav>
                                        <p:tav tm="100000">
                                          <p:val>
                                            <p:strVal val="#ppt_y"/>
                                          </p:val>
                                        </p:tav>
                                      </p:tavLst>
                                    </p:anim>
                                    <p:anim calcmode="lin" valueType="num">
                                      <p:cBhvr>
                                        <p:cTn id="19" dur="500" fill="hold"/>
                                        <p:tgtEl>
                                          <p:spTgt spid="717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173"/>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7173"/>
                                        </p:tgtEl>
                                      </p:cBhvr>
                                    </p:animEffect>
                                  </p:childTnLst>
                                </p:cTn>
                              </p:par>
                            </p:childTnLst>
                          </p:cTn>
                        </p:par>
                        <p:par>
                          <p:cTn id="22" fill="hold">
                            <p:stCondLst>
                              <p:cond delay="20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174"/>
                                        </p:tgtEl>
                                        <p:attrNameLst>
                                          <p:attrName>style.visibility</p:attrName>
                                        </p:attrNameLst>
                                      </p:cBhvr>
                                      <p:to>
                                        <p:strVal val="visible"/>
                                      </p:to>
                                    </p:set>
                                    <p:anim calcmode="lin" valueType="num">
                                      <p:cBhvr>
                                        <p:cTn id="25" dur="500" fill="hold"/>
                                        <p:tgtEl>
                                          <p:spTgt spid="717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7174"/>
                                        </p:tgtEl>
                                        <p:attrNameLst>
                                          <p:attrName>ppt_y</p:attrName>
                                        </p:attrNameLst>
                                      </p:cBhvr>
                                      <p:tavLst>
                                        <p:tav tm="0">
                                          <p:val>
                                            <p:strVal val="#ppt_y"/>
                                          </p:val>
                                        </p:tav>
                                        <p:tav tm="100000">
                                          <p:val>
                                            <p:strVal val="#ppt_y"/>
                                          </p:val>
                                        </p:tav>
                                      </p:tavLst>
                                    </p:anim>
                                    <p:anim calcmode="lin" valueType="num">
                                      <p:cBhvr>
                                        <p:cTn id="27" dur="500" fill="hold"/>
                                        <p:tgtEl>
                                          <p:spTgt spid="717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7174"/>
                                        </p:tgtEl>
                                        <p:attrNameLst>
                                          <p:attrName>ppt_w</p:attrName>
                                        </p:attrNameLst>
                                      </p:cBhvr>
                                      <p:tavLst>
                                        <p:tav tm="0">
                                          <p:val>
                                            <p:strVal val="#ppt_w/10"/>
                                          </p:val>
                                        </p:tav>
                                        <p:tav tm="50000">
                                          <p:val>
                                            <p:strVal val="#ppt_w+.01"/>
                                          </p:val>
                                        </p:tav>
                                        <p:tav tm="100000">
                                          <p:val>
                                            <p:strVal val="#ppt_w"/>
                                          </p:val>
                                        </p:tav>
                                      </p:tavLst>
                                    </p:anim>
                                    <p:animEffect filter="fade">
                                      <p:cBhvr>
                                        <p:cTn id="29" dur="500" tmFilter="0,0; .5, 1; 1, 1"/>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ldLvl="0" animBg="1"/>
      <p:bldP spid="7173" grpId="0" bldLvl="0"/>
      <p:bldP spid="7174" grpId="0" bldLvl="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pic>
        <p:nvPicPr>
          <p:cNvPr id="26626" name="图片 1"/>
          <p:cNvPicPr>
            <a:picLocks noChangeAspect="1"/>
          </p:cNvPicPr>
          <p:nvPr/>
        </p:nvPicPr>
        <p:blipFill>
          <a:blip r:embed="rId1"/>
          <a:stretch>
            <a:fillRect/>
          </a:stretch>
        </p:blipFill>
        <p:spPr>
          <a:xfrm>
            <a:off x="6350" y="3175"/>
            <a:ext cx="12152313" cy="1022350"/>
          </a:xfrm>
          <a:prstGeom prst="rect">
            <a:avLst/>
          </a:prstGeom>
          <a:noFill/>
          <a:ln w="9525">
            <a:noFill/>
          </a:ln>
        </p:spPr>
      </p:pic>
      <p:sp>
        <p:nvSpPr>
          <p:cNvPr id="26627" name="矩形 4"/>
          <p:cNvSpPr/>
          <p:nvPr/>
        </p:nvSpPr>
        <p:spPr>
          <a:xfrm>
            <a:off x="1564640" y="1884680"/>
            <a:ext cx="8839200" cy="3612515"/>
          </a:xfrm>
          <a:prstGeom prst="rect">
            <a:avLst/>
          </a:prstGeom>
          <a:noFill/>
          <a:ln w="12700" cap="flat" cmpd="sng">
            <a:solidFill>
              <a:srgbClr val="C00000"/>
            </a:solidFill>
            <a:prstDash val="dash"/>
            <a:miter/>
            <a:headEnd type="none" w="med" len="med"/>
            <a:tailEnd type="none" w="med" len="med"/>
          </a:ln>
        </p:spPr>
        <p:txBody>
          <a:bodyPr anchor="ctr"/>
          <a:p>
            <a:pPr algn="ctr"/>
            <a:endParaRPr>
              <a:solidFill>
                <a:srgbClr val="FFFFFF"/>
              </a:solidFill>
              <a:ea typeface="宋体" panose="02010600030101010101" pitchFamily="2" charset="-122"/>
            </a:endParaRPr>
          </a:p>
        </p:txBody>
      </p:sp>
      <p:sp>
        <p:nvSpPr>
          <p:cNvPr id="26628" name="矩形 5"/>
          <p:cNvSpPr/>
          <p:nvPr/>
        </p:nvSpPr>
        <p:spPr>
          <a:xfrm>
            <a:off x="1892618" y="2303145"/>
            <a:ext cx="8378825" cy="2774950"/>
          </a:xfrm>
          <a:prstGeom prst="rect">
            <a:avLst/>
          </a:prstGeom>
          <a:noFill/>
          <a:ln w="9525">
            <a:noFill/>
          </a:ln>
        </p:spPr>
        <p:txBody>
          <a:bodyPr anchor="ctr"/>
          <a:p>
            <a:pPr>
              <a:lnSpc>
                <a:spcPct val="150000"/>
              </a:lnSpc>
            </a:pPr>
            <a:r>
              <a:rPr lang="zh-CN" altLang="en-US" sz="2000" dirty="0">
                <a:solidFill>
                  <a:srgbClr val="D20000"/>
                </a:solidFill>
                <a:latin typeface="微软雅黑" panose="020B0503020204020204" charset="-122"/>
                <a:ea typeface="微软雅黑" panose="020B0503020204020204" charset="-122"/>
                <a:sym typeface="微软雅黑" panose="020B0503020204020204" charset="-122"/>
              </a:rPr>
              <a:t>【第十条】</a:t>
            </a:r>
            <a:r>
              <a:rPr lang="zh-CN" altLang="en-US" sz="2000" dirty="0">
                <a:solidFill>
                  <a:schemeClr val="tx1"/>
                </a:solidFill>
                <a:latin typeface="微软雅黑" panose="020B0503020204020204" charset="-122"/>
                <a:ea typeface="微软雅黑" panose="020B0503020204020204" charset="-122"/>
                <a:sym typeface="微软雅黑" panose="020B0503020204020204" charset="-122"/>
              </a:rPr>
              <a:t>不同领域党支部结合实际，分别承担各自不同的重点任务：</a:t>
            </a:r>
            <a:endParaRPr lang="zh-CN" altLang="en-US" sz="2000" dirty="0">
              <a:solidFill>
                <a:schemeClr val="tx1"/>
              </a:solidFill>
              <a:latin typeface="微软雅黑" panose="020B0503020204020204" charset="-122"/>
              <a:ea typeface="微软雅黑" panose="020B0503020204020204" charset="-122"/>
              <a:sym typeface="微软雅黑" panose="020B0503020204020204" charset="-122"/>
            </a:endParaRPr>
          </a:p>
          <a:p>
            <a:pPr>
              <a:lnSpc>
                <a:spcPct val="150000"/>
              </a:lnSpc>
            </a:pPr>
            <a:r>
              <a:rPr lang="zh-CN" altLang="en-US" sz="2000" dirty="0">
                <a:latin typeface="微软雅黑" panose="020B0503020204020204" charset="-122"/>
                <a:ea typeface="微软雅黑" panose="020B0503020204020204" charset="-122"/>
                <a:sym typeface="微软雅黑" panose="020B0503020204020204" charset="-122"/>
              </a:rPr>
              <a:t>       国有企业和集体企业中的党支部，保证监督党和国家方针政策的贯彻执行，围绕企业生产经营开展工作，按规定参与企业重大问题的决策，服务改革发展、凝聚职工群众、建设企业文化，创造一流业绩。</a:t>
            </a:r>
            <a:endParaRPr lang="zh-CN" altLang="en-US" dirty="0">
              <a:latin typeface="微软雅黑" panose="020B0503020204020204" charset="-122"/>
              <a:ea typeface="微软雅黑" panose="020B0503020204020204" charset="-122"/>
              <a:sym typeface="微软雅黑" panose="020B0503020204020204" charset="-122"/>
            </a:endParaRPr>
          </a:p>
          <a:p>
            <a:pPr>
              <a:lnSpc>
                <a:spcPct val="150000"/>
              </a:lnSpc>
            </a:pPr>
            <a:r>
              <a:rPr lang="zh-CN" altLang="en-US" sz="2000" dirty="0">
                <a:latin typeface="微软雅黑" panose="020B0503020204020204" charset="-122"/>
                <a:ea typeface="微软雅黑" panose="020B0503020204020204" charset="-122"/>
                <a:sym typeface="微软雅黑" panose="020B0503020204020204" charset="-122"/>
              </a:rPr>
              <a:t>     （讲政治、管大局、把方向、强队伍、保落实）</a:t>
            </a:r>
            <a:endParaRPr lang="zh-CN" altLang="en-US" sz="2000" dirty="0">
              <a:latin typeface="微软雅黑" panose="020B0503020204020204" charset="-122"/>
              <a:ea typeface="微软雅黑" panose="020B0503020204020204" charset="-122"/>
              <a:sym typeface="微软雅黑" panose="020B0503020204020204" charset="-122"/>
            </a:endParaRPr>
          </a:p>
        </p:txBody>
      </p:sp>
      <p:grpSp>
        <p:nvGrpSpPr>
          <p:cNvPr id="26629" name="组合 26628"/>
          <p:cNvGrpSpPr/>
          <p:nvPr/>
        </p:nvGrpSpPr>
        <p:grpSpPr>
          <a:xfrm>
            <a:off x="3206750" y="790575"/>
            <a:ext cx="5780088" cy="1423988"/>
            <a:chOff x="0" y="0"/>
            <a:chExt cx="3638188" cy="896814"/>
          </a:xfrm>
        </p:grpSpPr>
        <p:pic>
          <p:nvPicPr>
            <p:cNvPr id="26630" name="图片 2"/>
            <p:cNvPicPr>
              <a:picLocks noChangeAspect="1"/>
            </p:cNvPicPr>
            <p:nvPr/>
          </p:nvPicPr>
          <p:blipFill>
            <a:blip r:embed="rId2"/>
            <a:stretch>
              <a:fillRect/>
            </a:stretch>
          </p:blipFill>
          <p:spPr>
            <a:xfrm>
              <a:off x="0" y="0"/>
              <a:ext cx="3638188" cy="896814"/>
            </a:xfrm>
            <a:prstGeom prst="rect">
              <a:avLst/>
            </a:prstGeom>
            <a:noFill/>
            <a:ln w="9525">
              <a:noFill/>
            </a:ln>
          </p:spPr>
        </p:pic>
        <p:sp>
          <p:nvSpPr>
            <p:cNvPr id="26631" name="矩形 3"/>
            <p:cNvSpPr/>
            <p:nvPr/>
          </p:nvSpPr>
          <p:spPr>
            <a:xfrm>
              <a:off x="512004" y="411115"/>
              <a:ext cx="2889766" cy="251148"/>
            </a:xfrm>
            <a:prstGeom prst="rect">
              <a:avLst/>
            </a:prstGeom>
            <a:noFill/>
            <a:ln w="9525">
              <a:noFill/>
            </a:ln>
          </p:spPr>
          <p:txBody>
            <a:bodyPr wrap="square">
              <a:spAutoFit/>
            </a:bodyPr>
            <a:p>
              <a:pPr algn="ctr"/>
              <a:r>
                <a:rPr lang="zh-CN" altLang="en-US" sz="2000" b="1" dirty="0">
                  <a:solidFill>
                    <a:srgbClr val="FDEDAA"/>
                  </a:solidFill>
                  <a:latin typeface="微软雅黑" panose="020B0503020204020204" charset="-122"/>
                  <a:ea typeface="微软雅黑" panose="020B0503020204020204" charset="-122"/>
                  <a:sym typeface="微软雅黑" panose="020B0503020204020204" charset="-122"/>
                </a:rPr>
                <a:t>《中国共产党支部工作条例（试行）》</a:t>
              </a:r>
              <a:endParaRPr lang="zh-CN" altLang="en-US" sz="2000" b="1" dirty="0">
                <a:solidFill>
                  <a:srgbClr val="FDEDAA"/>
                </a:solidFill>
                <a:latin typeface="微软雅黑" panose="020B0503020204020204" charset="-122"/>
                <a:ea typeface="微软雅黑" panose="020B0503020204020204" charset="-122"/>
                <a:sym typeface="微软雅黑" panose="020B0503020204020204" charset="-122"/>
              </a:endParaRPr>
            </a:p>
          </p:txBody>
        </p:sp>
      </p:grpSp>
      <p:sp>
        <p:nvSpPr>
          <p:cNvPr id="26632" name="TextBox 4"/>
          <p:cNvSpPr/>
          <p:nvPr/>
        </p:nvSpPr>
        <p:spPr>
          <a:xfrm>
            <a:off x="1450975" y="304800"/>
            <a:ext cx="3738880" cy="521970"/>
          </a:xfrm>
          <a:prstGeom prst="rect">
            <a:avLst/>
          </a:prstGeom>
          <a:noFill/>
          <a:ln w="9525">
            <a:noFill/>
          </a:ln>
        </p:spPr>
        <p:txBody>
          <a:bodyPr wrap="none">
            <a:spAutoFit/>
          </a:bodyPr>
          <a:p>
            <a:pPr algn="l"/>
            <a:r>
              <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rPr>
              <a:t>六、落实党建工作任务</a:t>
            </a:r>
            <a:endPar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ransition spd="slow"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1" nodeType="afterEffect">
                                  <p:stCondLst>
                                    <p:cond delay="0"/>
                                  </p:stCondLst>
                                  <p:childTnLst>
                                    <p:set>
                                      <p:cBhvr>
                                        <p:cTn id="6" dur="1" fill="hold">
                                          <p:stCondLst>
                                            <p:cond delay="0"/>
                                          </p:stCondLst>
                                        </p:cTn>
                                        <p:tgtEl>
                                          <p:spTgt spid="26632"/>
                                        </p:tgtEl>
                                        <p:attrNameLst>
                                          <p:attrName>style.visibility</p:attrName>
                                        </p:attrNameLst>
                                      </p:cBhvr>
                                      <p:to>
                                        <p:strVal val="visible"/>
                                      </p:to>
                                    </p:set>
                                    <p:anim calcmode="lin" valueType="num">
                                      <p:cBhvr>
                                        <p:cTn id="7" dur="1000" fill="hold"/>
                                        <p:tgtEl>
                                          <p:spTgt spid="26632"/>
                                        </p:tgtEl>
                                        <p:attrNameLst>
                                          <p:attrName>ppt_x</p:attrName>
                                        </p:attrNameLst>
                                      </p:cBhvr>
                                      <p:tavLst>
                                        <p:tav tm="0">
                                          <p:val>
                                            <p:strVal val="#ppt_x-.2"/>
                                          </p:val>
                                        </p:tav>
                                        <p:tav tm="100000">
                                          <p:val>
                                            <p:strVal val="#ppt_x"/>
                                          </p:val>
                                        </p:tav>
                                      </p:tavLst>
                                    </p:anim>
                                    <p:anim calcmode="lin" valueType="num">
                                      <p:cBhvr>
                                        <p:cTn id="8" dur="1000" fill="hold"/>
                                        <p:tgtEl>
                                          <p:spTgt spid="2663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6632"/>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26629"/>
                                        </p:tgtEl>
                                        <p:attrNameLst>
                                          <p:attrName>style.visibility</p:attrName>
                                        </p:attrNameLst>
                                      </p:cBhvr>
                                      <p:to>
                                        <p:strVal val="visible"/>
                                      </p:to>
                                    </p:set>
                                    <p:anim calcmode="lin" valueType="num">
                                      <p:cBhvr>
                                        <p:cTn id="13" dur="1000" fill="hold"/>
                                        <p:tgtEl>
                                          <p:spTgt spid="26629"/>
                                        </p:tgtEl>
                                        <p:attrNameLst>
                                          <p:attrName>ppt_w</p:attrName>
                                        </p:attrNameLst>
                                      </p:cBhvr>
                                      <p:tavLst>
                                        <p:tav tm="0">
                                          <p:val>
                                            <p:strVal val="#ppt_w*0.70"/>
                                          </p:val>
                                        </p:tav>
                                        <p:tav tm="100000">
                                          <p:val>
                                            <p:strVal val="#ppt_w"/>
                                          </p:val>
                                        </p:tav>
                                      </p:tavLst>
                                    </p:anim>
                                    <p:anim calcmode="lin" valueType="num">
                                      <p:cBhvr>
                                        <p:cTn id="14" dur="1000" fill="hold"/>
                                        <p:tgtEl>
                                          <p:spTgt spid="26629"/>
                                        </p:tgtEl>
                                        <p:attrNameLst>
                                          <p:attrName>ppt_h</p:attrName>
                                        </p:attrNameLst>
                                      </p:cBhvr>
                                      <p:tavLst>
                                        <p:tav tm="0">
                                          <p:val>
                                            <p:strVal val="#ppt_h"/>
                                          </p:val>
                                        </p:tav>
                                        <p:tav tm="100000">
                                          <p:val>
                                            <p:strVal val="#ppt_h"/>
                                          </p:val>
                                        </p:tav>
                                      </p:tavLst>
                                    </p:anim>
                                    <p:animEffect filter="fade">
                                      <p:cBhvr>
                                        <p:cTn id="15" dur="1000"/>
                                        <p:tgtEl>
                                          <p:spTgt spid="26629"/>
                                        </p:tgtEl>
                                      </p:cBhvr>
                                    </p:animEffect>
                                  </p:childTnLst>
                                </p:cTn>
                              </p:par>
                            </p:childTnLst>
                          </p:cTn>
                        </p:par>
                        <p:par>
                          <p:cTn id="16" fill="hold">
                            <p:stCondLst>
                              <p:cond delay="2000"/>
                            </p:stCondLst>
                            <p:childTnLst>
                              <p:par>
                                <p:cTn id="17" presetID="21" presetClass="entr" presetSubtype="1" fill="hold" grpId="0" nodeType="afterEffect">
                                  <p:stCondLst>
                                    <p:cond delay="0"/>
                                  </p:stCondLst>
                                  <p:childTnLst>
                                    <p:set>
                                      <p:cBhvr>
                                        <p:cTn id="18" dur="1" fill="hold">
                                          <p:stCondLst>
                                            <p:cond delay="0"/>
                                          </p:stCondLst>
                                        </p:cTn>
                                        <p:tgtEl>
                                          <p:spTgt spid="26627"/>
                                        </p:tgtEl>
                                        <p:attrNameLst>
                                          <p:attrName>style.visibility</p:attrName>
                                        </p:attrNameLst>
                                      </p:cBhvr>
                                      <p:to>
                                        <p:strVal val="visible"/>
                                      </p:to>
                                    </p:set>
                                    <p:animEffect filter="wheel(1)">
                                      <p:cBhvr>
                                        <p:cTn id="19" dur="1000"/>
                                        <p:tgtEl>
                                          <p:spTgt spid="26627"/>
                                        </p:tgtEl>
                                      </p:cBhvr>
                                    </p:animEffect>
                                  </p:childTnLst>
                                </p:cTn>
                              </p:par>
                            </p:childTnLst>
                          </p:cTn>
                        </p:par>
                        <p:par>
                          <p:cTn id="20" fill="hold">
                            <p:stCondLst>
                              <p:cond delay="3000"/>
                            </p:stCondLst>
                            <p:childTnLst>
                              <p:par>
                                <p:cTn id="21" presetID="42" presetClass="entr" presetSubtype="0" fill="hold" grpId="0" nodeType="afterEffect">
                                  <p:stCondLst>
                                    <p:cond delay="0"/>
                                  </p:stCondLst>
                                  <p:childTnLst>
                                    <p:set>
                                      <p:cBhvr>
                                        <p:cTn id="22" dur="1" fill="hold">
                                          <p:stCondLst>
                                            <p:cond delay="0"/>
                                          </p:stCondLst>
                                        </p:cTn>
                                        <p:tgtEl>
                                          <p:spTgt spid="26628"/>
                                        </p:tgtEl>
                                        <p:attrNameLst>
                                          <p:attrName>style.visibility</p:attrName>
                                        </p:attrNameLst>
                                      </p:cBhvr>
                                      <p:to>
                                        <p:strVal val="visible"/>
                                      </p:to>
                                    </p:set>
                                    <p:animEffect filter="fade">
                                      <p:cBhvr>
                                        <p:cTn id="23" dur="1000"/>
                                        <p:tgtEl>
                                          <p:spTgt spid="26628"/>
                                        </p:tgtEl>
                                      </p:cBhvr>
                                    </p:animEffect>
                                    <p:anim calcmode="lin" valueType="num">
                                      <p:cBhvr>
                                        <p:cTn id="24" dur="1000" fill="hold"/>
                                        <p:tgtEl>
                                          <p:spTgt spid="26628"/>
                                        </p:tgtEl>
                                        <p:attrNameLst>
                                          <p:attrName>ppt_x</p:attrName>
                                        </p:attrNameLst>
                                      </p:cBhvr>
                                      <p:tavLst>
                                        <p:tav tm="0">
                                          <p:val>
                                            <p:strVal val="#ppt_x"/>
                                          </p:val>
                                        </p:tav>
                                        <p:tav tm="100000">
                                          <p:val>
                                            <p:strVal val="#ppt_x"/>
                                          </p:val>
                                        </p:tav>
                                      </p:tavLst>
                                    </p:anim>
                                    <p:anim calcmode="lin" valueType="num">
                                      <p:cBhvr>
                                        <p:cTn id="25" dur="1000" fill="hold"/>
                                        <p:tgtEl>
                                          <p:spTgt spid="266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ldLvl="0" animBg="1"/>
      <p:bldP spid="26628" grpId="0" bldLvl="0"/>
      <p:bldP spid="26632" grpId="1" bldLvl="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7170" name="图片 1"/>
          <p:cNvPicPr>
            <a:picLocks noChangeAspect="1"/>
          </p:cNvPicPr>
          <p:nvPr/>
        </p:nvPicPr>
        <p:blipFill>
          <a:blip r:embed="rId2"/>
          <a:stretch>
            <a:fillRect/>
          </a:stretch>
        </p:blipFill>
        <p:spPr>
          <a:xfrm>
            <a:off x="6350" y="3175"/>
            <a:ext cx="12152313" cy="1022350"/>
          </a:xfrm>
          <a:prstGeom prst="rect">
            <a:avLst/>
          </a:prstGeom>
          <a:noFill/>
          <a:ln w="9525">
            <a:noFill/>
          </a:ln>
        </p:spPr>
      </p:pic>
      <p:sp>
        <p:nvSpPr>
          <p:cNvPr id="7171" name="Freeform 5"/>
          <p:cNvSpPr/>
          <p:nvPr/>
        </p:nvSpPr>
        <p:spPr>
          <a:xfrm>
            <a:off x="3736975" y="2312988"/>
            <a:ext cx="1008063" cy="1011237"/>
          </a:xfrm>
          <a:custGeom>
            <a:avLst/>
            <a:gdLst>
              <a:gd name="txL" fmla="*/ 0 w 16074"/>
              <a:gd name="txT" fmla="*/ 0 h 16128"/>
              <a:gd name="txR" fmla="*/ 16074 w 16074"/>
              <a:gd name="txB" fmla="*/ 16128 h 16128"/>
            </a:gdLst>
            <a:ahLst/>
            <a:cxnLst>
              <a:cxn ang="0">
                <a:pos x="2313" y="11564"/>
              </a:cxn>
              <a:cxn ang="0">
                <a:pos x="3529" y="12395"/>
              </a:cxn>
              <a:cxn ang="0">
                <a:pos x="4818" y="13031"/>
              </a:cxn>
              <a:cxn ang="0">
                <a:pos x="6189" y="13418"/>
              </a:cxn>
              <a:cxn ang="0">
                <a:pos x="7653" y="13501"/>
              </a:cxn>
              <a:cxn ang="0">
                <a:pos x="9219" y="13224"/>
              </a:cxn>
              <a:cxn ang="0">
                <a:pos x="5225" y="7326"/>
              </a:cxn>
              <a:cxn ang="0">
                <a:pos x="5604" y="2588"/>
              </a:cxn>
              <a:cxn ang="0">
                <a:pos x="5918" y="2680"/>
              </a:cxn>
              <a:cxn ang="0">
                <a:pos x="6274" y="2719"/>
              </a:cxn>
              <a:cxn ang="0">
                <a:pos x="6671" y="2688"/>
              </a:cxn>
              <a:cxn ang="0">
                <a:pos x="7102" y="2577"/>
              </a:cxn>
              <a:cxn ang="0">
                <a:pos x="7563" y="2375"/>
              </a:cxn>
              <a:cxn ang="0">
                <a:pos x="8053" y="2066"/>
              </a:cxn>
              <a:cxn ang="0">
                <a:pos x="12930" y="10057"/>
              </a:cxn>
              <a:cxn ang="0">
                <a:pos x="13396" y="8301"/>
              </a:cxn>
              <a:cxn ang="0">
                <a:pos x="13347" y="6443"/>
              </a:cxn>
              <a:cxn ang="0">
                <a:pos x="12801" y="4583"/>
              </a:cxn>
              <a:cxn ang="0">
                <a:pos x="11773" y="2822"/>
              </a:cxn>
              <a:cxn ang="0">
                <a:pos x="10277" y="1262"/>
              </a:cxn>
              <a:cxn ang="0">
                <a:pos x="8329" y="0"/>
              </a:cxn>
              <a:cxn ang="0">
                <a:pos x="10526" y="458"/>
              </a:cxn>
              <a:cxn ang="0">
                <a:pos x="12659" y="1583"/>
              </a:cxn>
              <a:cxn ang="0">
                <a:pos x="14464" y="3304"/>
              </a:cxn>
              <a:cxn ang="0">
                <a:pos x="15679" y="5557"/>
              </a:cxn>
              <a:cxn ang="0">
                <a:pos x="16044" y="8271"/>
              </a:cxn>
              <a:cxn ang="0">
                <a:pos x="15294" y="11379"/>
              </a:cxn>
              <a:cxn ang="0">
                <a:pos x="12655" y="14684"/>
              </a:cxn>
              <a:cxn ang="0">
                <a:pos x="10870" y="15495"/>
              </a:cxn>
              <a:cxn ang="0">
                <a:pos x="9145" y="15974"/>
              </a:cxn>
              <a:cxn ang="0">
                <a:pos x="7486" y="16128"/>
              </a:cxn>
              <a:cxn ang="0">
                <a:pos x="5906" y="15967"/>
              </a:cxn>
              <a:cxn ang="0">
                <a:pos x="4415" y="15498"/>
              </a:cxn>
              <a:cxn ang="0">
                <a:pos x="3023" y="14731"/>
              </a:cxn>
              <a:cxn ang="0">
                <a:pos x="2528" y="14487"/>
              </a:cxn>
              <a:cxn ang="0">
                <a:pos x="2530" y="14735"/>
              </a:cxn>
              <a:cxn ang="0">
                <a:pos x="2473" y="14983"/>
              </a:cxn>
              <a:cxn ang="0">
                <a:pos x="2363" y="15222"/>
              </a:cxn>
              <a:cxn ang="0">
                <a:pos x="2207" y="15444"/>
              </a:cxn>
              <a:cxn ang="0">
                <a:pos x="2013" y="15642"/>
              </a:cxn>
              <a:cxn ang="0">
                <a:pos x="1779" y="15812"/>
              </a:cxn>
              <a:cxn ang="0">
                <a:pos x="1496" y="15944"/>
              </a:cxn>
              <a:cxn ang="0">
                <a:pos x="1210" y="16001"/>
              </a:cxn>
              <a:cxn ang="0">
                <a:pos x="933" y="15986"/>
              </a:cxn>
              <a:cxn ang="0">
                <a:pos x="671" y="15902"/>
              </a:cxn>
              <a:cxn ang="0">
                <a:pos x="436" y="15751"/>
              </a:cxn>
              <a:cxn ang="0">
                <a:pos x="234" y="15534"/>
              </a:cxn>
              <a:cxn ang="0">
                <a:pos x="33" y="15112"/>
              </a:cxn>
              <a:cxn ang="0">
                <a:pos x="17" y="14651"/>
              </a:cxn>
              <a:cxn ang="0">
                <a:pos x="179" y="14226"/>
              </a:cxn>
              <a:cxn ang="0">
                <a:pos x="478" y="13874"/>
              </a:cxn>
              <a:cxn ang="0">
                <a:pos x="878" y="13632"/>
              </a:cxn>
              <a:cxn ang="0">
                <a:pos x="1339" y="13536"/>
              </a:cxn>
              <a:cxn ang="0">
                <a:pos x="1477" y="13406"/>
              </a:cxn>
              <a:cxn ang="0">
                <a:pos x="1100" y="12990"/>
              </a:cxn>
              <a:cxn ang="0">
                <a:pos x="736" y="12545"/>
              </a:cxn>
            </a:cxnLst>
            <a:rect l="txL" t="txT" r="txR" b="tx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C00000"/>
          </a:solidFill>
          <a:ln w="9525">
            <a:noFill/>
          </a:ln>
        </p:spPr>
        <p:txBody>
          <a:bodyPr vert="horz" wrap="square" lIns="121920" tIns="60960" rIns="121920" bIns="60960" anchor="t"/>
          <a:p>
            <a:endParaRPr sz="3200">
              <a:solidFill>
                <a:srgbClr val="000000"/>
              </a:solidFill>
              <a:latin typeface="Agency FB" panose="020B0503020202020204" charset="0"/>
              <a:ea typeface="微软雅黑" panose="020B0503020204020204" charset="-122"/>
              <a:sym typeface="Agency FB" panose="020B0503020202020204" charset="0"/>
            </a:endParaRPr>
          </a:p>
        </p:txBody>
      </p:sp>
      <p:sp>
        <p:nvSpPr>
          <p:cNvPr id="7172" name="直接连接符 101"/>
          <p:cNvSpPr/>
          <p:nvPr/>
        </p:nvSpPr>
        <p:spPr>
          <a:xfrm>
            <a:off x="5232400" y="3354388"/>
            <a:ext cx="3760788" cy="1587"/>
          </a:xfrm>
          <a:prstGeom prst="line">
            <a:avLst/>
          </a:prstGeom>
          <a:ln w="9525" cap="flat" cmpd="sng">
            <a:solidFill>
              <a:srgbClr val="D10000"/>
            </a:solidFill>
            <a:prstDash val="dash"/>
            <a:headEnd type="none" w="med" len="med"/>
            <a:tailEnd type="none" w="med" len="med"/>
          </a:ln>
        </p:spPr>
      </p:sp>
      <p:sp>
        <p:nvSpPr>
          <p:cNvPr id="7173" name="TextBox 9"/>
          <p:cNvSpPr/>
          <p:nvPr/>
        </p:nvSpPr>
        <p:spPr>
          <a:xfrm>
            <a:off x="5232400" y="2349500"/>
            <a:ext cx="3592830" cy="1013460"/>
          </a:xfrm>
          <a:prstGeom prst="rect">
            <a:avLst/>
          </a:prstGeom>
          <a:noFill/>
          <a:ln w="9525">
            <a:noFill/>
          </a:ln>
        </p:spPr>
        <p:txBody>
          <a:bodyPr wrap="square" lIns="91388" tIns="45693" rIns="91388" bIns="45693">
            <a:spAutoFit/>
          </a:bodyPr>
          <a:p>
            <a:pPr algn="ctr"/>
            <a:r>
              <a:rPr lang="zh-CN" altLang="en-US" sz="6000" b="1" dirty="0">
                <a:solidFill>
                  <a:srgbClr val="C00000"/>
                </a:solidFill>
                <a:latin typeface="微软雅黑" panose="020B0503020204020204" charset="-122"/>
                <a:ea typeface="微软雅黑" panose="020B0503020204020204" charset="-122"/>
                <a:sym typeface="微软雅黑" panose="020B0503020204020204" charset="-122"/>
              </a:rPr>
              <a:t>一</a:t>
            </a:r>
            <a:endParaRPr lang="zh-CN" altLang="en-US" dirty="0">
              <a:ea typeface="宋体" panose="02010600030101010101" pitchFamily="2" charset="-122"/>
            </a:endParaRPr>
          </a:p>
        </p:txBody>
      </p:sp>
      <p:sp>
        <p:nvSpPr>
          <p:cNvPr id="7174" name="TextBox 9"/>
          <p:cNvSpPr/>
          <p:nvPr/>
        </p:nvSpPr>
        <p:spPr>
          <a:xfrm>
            <a:off x="2728913" y="3692525"/>
            <a:ext cx="7523162" cy="920750"/>
          </a:xfrm>
          <a:prstGeom prst="rect">
            <a:avLst/>
          </a:prstGeom>
          <a:noFill/>
          <a:ln w="9525">
            <a:noFill/>
          </a:ln>
        </p:spPr>
        <p:txBody>
          <a:bodyPr wrap="square" lIns="91388" tIns="45693" rIns="91388" bIns="45693">
            <a:spAutoFit/>
          </a:bodyPr>
          <a:p>
            <a:pPr algn="ctr"/>
            <a:r>
              <a:rPr lang="zh-CN" altLang="en-US" sz="5400" b="1" dirty="0">
                <a:solidFill>
                  <a:srgbClr val="C00000"/>
                </a:solidFill>
                <a:latin typeface="微软雅黑" panose="020B0503020204020204" charset="-122"/>
                <a:ea typeface="微软雅黑" panose="020B0503020204020204" charset="-122"/>
                <a:sym typeface="微软雅黑" panose="020B0503020204020204" charset="-122"/>
              </a:rPr>
              <a:t>确定党建工作坐标</a:t>
            </a:r>
            <a:endParaRPr lang="zh-CN" altLang="en-US" sz="54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1000" fill="hold"/>
                                        <p:tgtEl>
                                          <p:spTgt spid="7171"/>
                                        </p:tgtEl>
                                        <p:attrNameLst>
                                          <p:attrName>ppt_w</p:attrName>
                                        </p:attrNameLst>
                                      </p:cBhvr>
                                      <p:tavLst>
                                        <p:tav tm="0">
                                          <p:val>
                                            <p:fltVal val="0.000000"/>
                                          </p:val>
                                        </p:tav>
                                        <p:tav tm="100000">
                                          <p:val>
                                            <p:strVal val="#ppt_w"/>
                                          </p:val>
                                        </p:tav>
                                      </p:tavLst>
                                    </p:anim>
                                    <p:anim calcmode="lin" valueType="num">
                                      <p:cBhvr>
                                        <p:cTn id="8" dur="1000" fill="hold"/>
                                        <p:tgtEl>
                                          <p:spTgt spid="7171"/>
                                        </p:tgtEl>
                                        <p:attrNameLst>
                                          <p:attrName>ppt_h</p:attrName>
                                        </p:attrNameLst>
                                      </p:cBhvr>
                                      <p:tavLst>
                                        <p:tav tm="0">
                                          <p:val>
                                            <p:fltVal val="0.000000"/>
                                          </p:val>
                                        </p:tav>
                                        <p:tav tm="100000">
                                          <p:val>
                                            <p:strVal val="#ppt_h"/>
                                          </p:val>
                                        </p:tav>
                                      </p:tavLst>
                                    </p:anim>
                                    <p:animEffect filter="fade">
                                      <p:cBhvr>
                                        <p:cTn id="9" dur="1000"/>
                                        <p:tgtEl>
                                          <p:spTgt spid="7171"/>
                                        </p:tgtEl>
                                      </p:cBhvr>
                                    </p:animEffect>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7172"/>
                                        </p:tgtEl>
                                        <p:attrNameLst>
                                          <p:attrName>style.visibility</p:attrName>
                                        </p:attrNameLst>
                                      </p:cBhvr>
                                      <p:to>
                                        <p:strVal val="visible"/>
                                      </p:to>
                                    </p:set>
                                    <p:animEffect filter="barn(inVertical)">
                                      <p:cBhvr>
                                        <p:cTn id="13" dur="500"/>
                                        <p:tgtEl>
                                          <p:spTgt spid="7172"/>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173"/>
                                        </p:tgtEl>
                                        <p:attrNameLst>
                                          <p:attrName>style.visibility</p:attrName>
                                        </p:attrNameLst>
                                      </p:cBhvr>
                                      <p:to>
                                        <p:strVal val="visible"/>
                                      </p:to>
                                    </p:set>
                                    <p:anim calcmode="lin" valueType="num">
                                      <p:cBhvr>
                                        <p:cTn id="17" dur="500" fill="hold"/>
                                        <p:tgtEl>
                                          <p:spTgt spid="717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173"/>
                                        </p:tgtEl>
                                        <p:attrNameLst>
                                          <p:attrName>ppt_y</p:attrName>
                                        </p:attrNameLst>
                                      </p:cBhvr>
                                      <p:tavLst>
                                        <p:tav tm="0">
                                          <p:val>
                                            <p:strVal val="#ppt_y"/>
                                          </p:val>
                                        </p:tav>
                                        <p:tav tm="100000">
                                          <p:val>
                                            <p:strVal val="#ppt_y"/>
                                          </p:val>
                                        </p:tav>
                                      </p:tavLst>
                                    </p:anim>
                                    <p:anim calcmode="lin" valueType="num">
                                      <p:cBhvr>
                                        <p:cTn id="19" dur="500" fill="hold"/>
                                        <p:tgtEl>
                                          <p:spTgt spid="717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173"/>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7173"/>
                                        </p:tgtEl>
                                      </p:cBhvr>
                                    </p:animEffect>
                                  </p:childTnLst>
                                </p:cTn>
                              </p:par>
                            </p:childTnLst>
                          </p:cTn>
                        </p:par>
                        <p:par>
                          <p:cTn id="22" fill="hold">
                            <p:stCondLst>
                              <p:cond delay="20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174"/>
                                        </p:tgtEl>
                                        <p:attrNameLst>
                                          <p:attrName>style.visibility</p:attrName>
                                        </p:attrNameLst>
                                      </p:cBhvr>
                                      <p:to>
                                        <p:strVal val="visible"/>
                                      </p:to>
                                    </p:set>
                                    <p:anim calcmode="lin" valueType="num">
                                      <p:cBhvr>
                                        <p:cTn id="25" dur="500" fill="hold"/>
                                        <p:tgtEl>
                                          <p:spTgt spid="717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7174"/>
                                        </p:tgtEl>
                                        <p:attrNameLst>
                                          <p:attrName>ppt_y</p:attrName>
                                        </p:attrNameLst>
                                      </p:cBhvr>
                                      <p:tavLst>
                                        <p:tav tm="0">
                                          <p:val>
                                            <p:strVal val="#ppt_y"/>
                                          </p:val>
                                        </p:tav>
                                        <p:tav tm="100000">
                                          <p:val>
                                            <p:strVal val="#ppt_y"/>
                                          </p:val>
                                        </p:tav>
                                      </p:tavLst>
                                    </p:anim>
                                    <p:anim calcmode="lin" valueType="num">
                                      <p:cBhvr>
                                        <p:cTn id="27" dur="500" fill="hold"/>
                                        <p:tgtEl>
                                          <p:spTgt spid="717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7174"/>
                                        </p:tgtEl>
                                        <p:attrNameLst>
                                          <p:attrName>ppt_w</p:attrName>
                                        </p:attrNameLst>
                                      </p:cBhvr>
                                      <p:tavLst>
                                        <p:tav tm="0">
                                          <p:val>
                                            <p:strVal val="#ppt_w/10"/>
                                          </p:val>
                                        </p:tav>
                                        <p:tav tm="50000">
                                          <p:val>
                                            <p:strVal val="#ppt_w+.01"/>
                                          </p:val>
                                        </p:tav>
                                        <p:tav tm="100000">
                                          <p:val>
                                            <p:strVal val="#ppt_w"/>
                                          </p:val>
                                        </p:tav>
                                      </p:tavLst>
                                    </p:anim>
                                    <p:animEffect filter="fade">
                                      <p:cBhvr>
                                        <p:cTn id="29" dur="500" tmFilter="0,0; .5, 1; 1, 1"/>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ldLvl="0"/>
      <p:bldP spid="7173" grpId="0" bldLvl="0"/>
      <p:bldP spid="7174" grpId="0" bldLvl="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userDrawn="1"/>
        </p:nvPicPr>
        <p:blipFill rotWithShape="1">
          <a:blip r:embed="rId1" cstate="print">
            <a:extLst>
              <a:ext uri="{28A0092B-C50C-407E-A947-70E740481C1C}">
                <a14:useLocalDpi xmlns:a14="http://schemas.microsoft.com/office/drawing/2010/main" val="0"/>
              </a:ext>
            </a:extLst>
          </a:blip>
          <a:srcRect b="32046"/>
          <a:stretch>
            <a:fillRect/>
          </a:stretch>
        </p:blipFill>
        <p:spPr>
          <a:xfrm>
            <a:off x="1120140" y="1635125"/>
            <a:ext cx="10617835" cy="4269105"/>
          </a:xfrm>
          <a:prstGeom prst="rect">
            <a:avLst/>
          </a:prstGeom>
        </p:spPr>
      </p:pic>
      <p:sp>
        <p:nvSpPr>
          <p:cNvPr id="3" name="Freeform 8"/>
          <p:cNvSpPr/>
          <p:nvPr/>
        </p:nvSpPr>
        <p:spPr bwMode="auto">
          <a:xfrm>
            <a:off x="5319625" y="4405401"/>
            <a:ext cx="600804" cy="721332"/>
          </a:xfrm>
          <a:custGeom>
            <a:avLst/>
            <a:gdLst>
              <a:gd name="T0" fmla="*/ 0 w 453"/>
              <a:gd name="T1" fmla="*/ 0 h 474"/>
              <a:gd name="T2" fmla="*/ 453 w 453"/>
              <a:gd name="T3" fmla="*/ 197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7"/>
                </a:lnTo>
                <a:lnTo>
                  <a:pt x="453" y="474"/>
                </a:lnTo>
                <a:lnTo>
                  <a:pt x="0" y="27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bg1"/>
              </a:solidFill>
            </a:endParaRPr>
          </a:p>
        </p:txBody>
      </p:sp>
      <p:sp>
        <p:nvSpPr>
          <p:cNvPr id="10" name="Freeform 15"/>
          <p:cNvSpPr/>
          <p:nvPr/>
        </p:nvSpPr>
        <p:spPr bwMode="auto">
          <a:xfrm>
            <a:off x="5319625" y="2732945"/>
            <a:ext cx="600804" cy="721332"/>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bg1"/>
              </a:solidFill>
            </a:endParaRPr>
          </a:p>
        </p:txBody>
      </p:sp>
      <p:sp>
        <p:nvSpPr>
          <p:cNvPr id="45" name="Freeform 32"/>
          <p:cNvSpPr/>
          <p:nvPr/>
        </p:nvSpPr>
        <p:spPr bwMode="auto">
          <a:xfrm>
            <a:off x="7491569" y="3929415"/>
            <a:ext cx="3656648" cy="12189"/>
          </a:xfrm>
          <a:custGeom>
            <a:avLst/>
            <a:gdLst>
              <a:gd name="T0" fmla="*/ 78 w 78"/>
              <a:gd name="T1" fmla="*/ 0 h 14"/>
              <a:gd name="T2" fmla="*/ 0 w 78"/>
              <a:gd name="T3" fmla="*/ 0 h 14"/>
              <a:gd name="T4" fmla="*/ 1 w 78"/>
              <a:gd name="T5" fmla="*/ 7 h 14"/>
              <a:gd name="T6" fmla="*/ 0 w 78"/>
              <a:gd name="T7" fmla="*/ 14 h 14"/>
              <a:gd name="T8" fmla="*/ 78 w 78"/>
              <a:gd name="T9" fmla="*/ 14 h 14"/>
              <a:gd name="T10" fmla="*/ 78 w 78"/>
              <a:gd name="T11" fmla="*/ 0 h 14"/>
            </a:gdLst>
            <a:ahLst/>
            <a:cxnLst>
              <a:cxn ang="0">
                <a:pos x="T0" y="T1"/>
              </a:cxn>
              <a:cxn ang="0">
                <a:pos x="T2" y="T3"/>
              </a:cxn>
              <a:cxn ang="0">
                <a:pos x="T4" y="T5"/>
              </a:cxn>
              <a:cxn ang="0">
                <a:pos x="T6" y="T7"/>
              </a:cxn>
              <a:cxn ang="0">
                <a:pos x="T8" y="T9"/>
              </a:cxn>
              <a:cxn ang="0">
                <a:pos x="T10" y="T11"/>
              </a:cxn>
            </a:cxnLst>
            <a:rect l="0" t="0" r="r" b="b"/>
            <a:pathLst>
              <a:path w="78" h="14">
                <a:moveTo>
                  <a:pt x="78" y="0"/>
                </a:moveTo>
                <a:cubicBezTo>
                  <a:pt x="0" y="0"/>
                  <a:pt x="0" y="0"/>
                  <a:pt x="0" y="0"/>
                </a:cubicBezTo>
                <a:cubicBezTo>
                  <a:pt x="0" y="2"/>
                  <a:pt x="1" y="5"/>
                  <a:pt x="1" y="7"/>
                </a:cubicBezTo>
                <a:cubicBezTo>
                  <a:pt x="1" y="9"/>
                  <a:pt x="0" y="12"/>
                  <a:pt x="0" y="14"/>
                </a:cubicBezTo>
                <a:cubicBezTo>
                  <a:pt x="78" y="14"/>
                  <a:pt x="78" y="14"/>
                  <a:pt x="78" y="14"/>
                </a:cubicBezTo>
                <a:cubicBezTo>
                  <a:pt x="78" y="0"/>
                  <a:pt x="78" y="0"/>
                  <a:pt x="78"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bg1"/>
              </a:solidFill>
            </a:endParaRPr>
          </a:p>
        </p:txBody>
      </p:sp>
      <p:grpSp>
        <p:nvGrpSpPr>
          <p:cNvPr id="74" name="Group 73"/>
          <p:cNvGrpSpPr/>
          <p:nvPr/>
        </p:nvGrpSpPr>
        <p:grpSpPr>
          <a:xfrm>
            <a:off x="5334232" y="4020002"/>
            <a:ext cx="1201607" cy="1016563"/>
            <a:chOff x="3989567" y="3082312"/>
            <a:chExt cx="901440" cy="762620"/>
          </a:xfrm>
        </p:grpSpPr>
        <p:sp>
          <p:nvSpPr>
            <p:cNvPr id="46" name="Freeform 6"/>
            <p:cNvSpPr/>
            <p:nvPr/>
          </p:nvSpPr>
          <p:spPr bwMode="auto">
            <a:xfrm>
              <a:off x="4440286" y="3303792"/>
              <a:ext cx="450720" cy="541140"/>
            </a:xfrm>
            <a:custGeom>
              <a:avLst/>
              <a:gdLst>
                <a:gd name="T0" fmla="*/ 453 w 453"/>
                <a:gd name="T1" fmla="*/ 0 h 474"/>
                <a:gd name="T2" fmla="*/ 0 w 453"/>
                <a:gd name="T3" fmla="*/ 197 h 474"/>
                <a:gd name="T4" fmla="*/ 0 w 453"/>
                <a:gd name="T5" fmla="*/ 474 h 474"/>
                <a:gd name="T6" fmla="*/ 453 w 453"/>
                <a:gd name="T7" fmla="*/ 277 h 474"/>
                <a:gd name="T8" fmla="*/ 453 w 453"/>
                <a:gd name="T9" fmla="*/ 0 h 474"/>
              </a:gdLst>
              <a:ahLst/>
              <a:cxnLst>
                <a:cxn ang="0">
                  <a:pos x="T0" y="T1"/>
                </a:cxn>
                <a:cxn ang="0">
                  <a:pos x="T2" y="T3"/>
                </a:cxn>
                <a:cxn ang="0">
                  <a:pos x="T4" y="T5"/>
                </a:cxn>
                <a:cxn ang="0">
                  <a:pos x="T6" y="T7"/>
                </a:cxn>
                <a:cxn ang="0">
                  <a:pos x="T8" y="T9"/>
                </a:cxn>
              </a:cxnLst>
              <a:rect l="0" t="0" r="r" b="b"/>
              <a:pathLst>
                <a:path w="453" h="474">
                  <a:moveTo>
                    <a:pt x="453" y="0"/>
                  </a:moveTo>
                  <a:lnTo>
                    <a:pt x="0" y="197"/>
                  </a:lnTo>
                  <a:lnTo>
                    <a:pt x="0" y="474"/>
                  </a:lnTo>
                  <a:lnTo>
                    <a:pt x="453" y="277"/>
                  </a:lnTo>
                  <a:lnTo>
                    <a:pt x="453" y="0"/>
                  </a:lnTo>
                  <a:close/>
                </a:path>
              </a:pathLst>
            </a:custGeom>
            <a:gradFill>
              <a:gsLst>
                <a:gs pos="0">
                  <a:srgbClr val="E30000"/>
                </a:gs>
                <a:gs pos="100000">
                  <a:srgbClr val="760303"/>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bg1"/>
                </a:solidFill>
              </a:endParaRPr>
            </a:p>
          </p:txBody>
        </p:sp>
        <p:sp>
          <p:nvSpPr>
            <p:cNvPr id="47" name="Freeform 7"/>
            <p:cNvSpPr/>
            <p:nvPr/>
          </p:nvSpPr>
          <p:spPr bwMode="auto">
            <a:xfrm>
              <a:off x="3989567" y="3303792"/>
              <a:ext cx="450720" cy="541140"/>
            </a:xfrm>
            <a:custGeom>
              <a:avLst/>
              <a:gdLst>
                <a:gd name="T0" fmla="*/ 0 w 453"/>
                <a:gd name="T1" fmla="*/ 0 h 474"/>
                <a:gd name="T2" fmla="*/ 453 w 453"/>
                <a:gd name="T3" fmla="*/ 197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7"/>
                  </a:lnTo>
                  <a:lnTo>
                    <a:pt x="453" y="474"/>
                  </a:lnTo>
                  <a:lnTo>
                    <a:pt x="0" y="277"/>
                  </a:lnTo>
                  <a:lnTo>
                    <a:pt x="0" y="0"/>
                  </a:lnTo>
                  <a:close/>
                </a:path>
              </a:pathLst>
            </a:custGeom>
            <a:gradFill>
              <a:gsLst>
                <a:gs pos="0">
                  <a:srgbClr val="E30000"/>
                </a:gs>
                <a:gs pos="100000">
                  <a:srgbClr val="760303"/>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bg1"/>
                </a:solidFill>
              </a:endParaRPr>
            </a:p>
          </p:txBody>
        </p:sp>
        <p:sp>
          <p:nvSpPr>
            <p:cNvPr id="48" name="Freeform 9"/>
            <p:cNvSpPr/>
            <p:nvPr/>
          </p:nvSpPr>
          <p:spPr bwMode="auto">
            <a:xfrm>
              <a:off x="3989568" y="3082312"/>
              <a:ext cx="901439" cy="446384"/>
            </a:xfrm>
            <a:custGeom>
              <a:avLst/>
              <a:gdLst>
                <a:gd name="T0" fmla="*/ 453 w 906"/>
                <a:gd name="T1" fmla="*/ 0 h 391"/>
                <a:gd name="T2" fmla="*/ 0 w 906"/>
                <a:gd name="T3" fmla="*/ 194 h 391"/>
                <a:gd name="T4" fmla="*/ 453 w 906"/>
                <a:gd name="T5" fmla="*/ 391 h 391"/>
                <a:gd name="T6" fmla="*/ 906 w 906"/>
                <a:gd name="T7" fmla="*/ 194 h 391"/>
                <a:gd name="T8" fmla="*/ 453 w 906"/>
                <a:gd name="T9" fmla="*/ 0 h 391"/>
              </a:gdLst>
              <a:ahLst/>
              <a:cxnLst>
                <a:cxn ang="0">
                  <a:pos x="T0" y="T1"/>
                </a:cxn>
                <a:cxn ang="0">
                  <a:pos x="T2" y="T3"/>
                </a:cxn>
                <a:cxn ang="0">
                  <a:pos x="T4" y="T5"/>
                </a:cxn>
                <a:cxn ang="0">
                  <a:pos x="T6" y="T7"/>
                </a:cxn>
                <a:cxn ang="0">
                  <a:pos x="T8" y="T9"/>
                </a:cxn>
              </a:cxnLst>
              <a:rect l="0" t="0" r="r" b="b"/>
              <a:pathLst>
                <a:path w="906" h="391">
                  <a:moveTo>
                    <a:pt x="453" y="0"/>
                  </a:moveTo>
                  <a:lnTo>
                    <a:pt x="0" y="194"/>
                  </a:lnTo>
                  <a:lnTo>
                    <a:pt x="453" y="391"/>
                  </a:lnTo>
                  <a:lnTo>
                    <a:pt x="906" y="194"/>
                  </a:lnTo>
                  <a:lnTo>
                    <a:pt x="453"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bg1"/>
                </a:solidFill>
              </a:endParaRPr>
            </a:p>
          </p:txBody>
        </p:sp>
        <p:sp>
          <p:nvSpPr>
            <p:cNvPr id="49" name="Freeform 41"/>
            <p:cNvSpPr>
              <a:spLocks noEditPoints="1"/>
            </p:cNvSpPr>
            <p:nvPr/>
          </p:nvSpPr>
          <p:spPr bwMode="auto">
            <a:xfrm>
              <a:off x="4102994" y="3441931"/>
              <a:ext cx="182079" cy="262579"/>
            </a:xfrm>
            <a:custGeom>
              <a:avLst/>
              <a:gdLst>
                <a:gd name="T0" fmla="*/ 25 w 77"/>
                <a:gd name="T1" fmla="*/ 80 h 97"/>
                <a:gd name="T2" fmla="*/ 9 w 77"/>
                <a:gd name="T3" fmla="*/ 46 h 97"/>
                <a:gd name="T4" fmla="*/ 25 w 77"/>
                <a:gd name="T5" fmla="*/ 26 h 97"/>
                <a:gd name="T6" fmla="*/ 41 w 77"/>
                <a:gd name="T7" fmla="*/ 60 h 97"/>
                <a:gd name="T8" fmla="*/ 22 w 77"/>
                <a:gd name="T9" fmla="*/ 9 h 97"/>
                <a:gd name="T10" fmla="*/ 20 w 77"/>
                <a:gd name="T11" fmla="*/ 17 h 97"/>
                <a:gd name="T12" fmla="*/ 11 w 77"/>
                <a:gd name="T13" fmla="*/ 12 h 97"/>
                <a:gd name="T14" fmla="*/ 8 w 77"/>
                <a:gd name="T15" fmla="*/ 26 h 97"/>
                <a:gd name="T16" fmla="*/ 0 w 77"/>
                <a:gd name="T17" fmla="*/ 36 h 97"/>
                <a:gd name="T18" fmla="*/ 5 w 77"/>
                <a:gd name="T19" fmla="*/ 51 h 97"/>
                <a:gd name="T20" fmla="*/ 5 w 77"/>
                <a:gd name="T21" fmla="*/ 70 h 97"/>
                <a:gd name="T22" fmla="*/ 13 w 77"/>
                <a:gd name="T23" fmla="*/ 77 h 97"/>
                <a:gd name="T24" fmla="*/ 21 w 77"/>
                <a:gd name="T25" fmla="*/ 94 h 97"/>
                <a:gd name="T26" fmla="*/ 29 w 77"/>
                <a:gd name="T27" fmla="*/ 89 h 97"/>
                <a:gd name="T28" fmla="*/ 36 w 77"/>
                <a:gd name="T29" fmla="*/ 87 h 97"/>
                <a:gd name="T30" fmla="*/ 45 w 77"/>
                <a:gd name="T31" fmla="*/ 88 h 97"/>
                <a:gd name="T32" fmla="*/ 45 w 77"/>
                <a:gd name="T33" fmla="*/ 69 h 97"/>
                <a:gd name="T34" fmla="*/ 50 w 77"/>
                <a:gd name="T35" fmla="*/ 58 h 97"/>
                <a:gd name="T36" fmla="*/ 42 w 77"/>
                <a:gd name="T37" fmla="*/ 41 h 97"/>
                <a:gd name="T38" fmla="*/ 40 w 77"/>
                <a:gd name="T39" fmla="*/ 25 h 97"/>
                <a:gd name="T40" fmla="*/ 30 w 77"/>
                <a:gd name="T41" fmla="*/ 21 h 97"/>
                <a:gd name="T42" fmla="*/ 22 w 77"/>
                <a:gd name="T43" fmla="*/ 9 h 97"/>
                <a:gd name="T44" fmla="*/ 60 w 77"/>
                <a:gd name="T45" fmla="*/ 48 h 97"/>
                <a:gd name="T46" fmla="*/ 49 w 77"/>
                <a:gd name="T47" fmla="*/ 25 h 97"/>
                <a:gd name="T48" fmla="*/ 60 w 77"/>
                <a:gd name="T49" fmla="*/ 12 h 97"/>
                <a:gd name="T50" fmla="*/ 70 w 77"/>
                <a:gd name="T51" fmla="*/ 35 h 97"/>
                <a:gd name="T52" fmla="*/ 58 w 77"/>
                <a:gd name="T53" fmla="*/ 0 h 97"/>
                <a:gd name="T54" fmla="*/ 57 w 77"/>
                <a:gd name="T55" fmla="*/ 5 h 97"/>
                <a:gd name="T56" fmla="*/ 50 w 77"/>
                <a:gd name="T57" fmla="*/ 2 h 97"/>
                <a:gd name="T58" fmla="*/ 48 w 77"/>
                <a:gd name="T59" fmla="*/ 11 h 97"/>
                <a:gd name="T60" fmla="*/ 43 w 77"/>
                <a:gd name="T61" fmla="*/ 18 h 97"/>
                <a:gd name="T62" fmla="*/ 46 w 77"/>
                <a:gd name="T63" fmla="*/ 28 h 97"/>
                <a:gd name="T64" fmla="*/ 46 w 77"/>
                <a:gd name="T65" fmla="*/ 41 h 97"/>
                <a:gd name="T66" fmla="*/ 52 w 77"/>
                <a:gd name="T67" fmla="*/ 46 h 97"/>
                <a:gd name="T68" fmla="*/ 57 w 77"/>
                <a:gd name="T69" fmla="*/ 57 h 97"/>
                <a:gd name="T70" fmla="*/ 62 w 77"/>
                <a:gd name="T71" fmla="*/ 55 h 97"/>
                <a:gd name="T72" fmla="*/ 67 w 77"/>
                <a:gd name="T73" fmla="*/ 53 h 97"/>
                <a:gd name="T74" fmla="*/ 73 w 77"/>
                <a:gd name="T75" fmla="*/ 53 h 97"/>
                <a:gd name="T76" fmla="*/ 73 w 77"/>
                <a:gd name="T77" fmla="*/ 41 h 97"/>
                <a:gd name="T78" fmla="*/ 77 w 77"/>
                <a:gd name="T79" fmla="*/ 33 h 97"/>
                <a:gd name="T80" fmla="*/ 72 w 77"/>
                <a:gd name="T81" fmla="*/ 22 h 97"/>
                <a:gd name="T82" fmla="*/ 70 w 77"/>
                <a:gd name="T83" fmla="*/ 11 h 97"/>
                <a:gd name="T84" fmla="*/ 63 w 77"/>
                <a:gd name="T85" fmla="*/ 8 h 97"/>
                <a:gd name="T86" fmla="*/ 58 w 77"/>
                <a:gd name="T8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7" h="97">
                  <a:moveTo>
                    <a:pt x="29" y="81"/>
                  </a:moveTo>
                  <a:cubicBezTo>
                    <a:pt x="28" y="81"/>
                    <a:pt x="26" y="81"/>
                    <a:pt x="25" y="80"/>
                  </a:cubicBezTo>
                  <a:cubicBezTo>
                    <a:pt x="25" y="80"/>
                    <a:pt x="25" y="80"/>
                    <a:pt x="25" y="80"/>
                  </a:cubicBezTo>
                  <a:cubicBezTo>
                    <a:pt x="16" y="76"/>
                    <a:pt x="9" y="61"/>
                    <a:pt x="9" y="46"/>
                  </a:cubicBezTo>
                  <a:cubicBezTo>
                    <a:pt x="10" y="34"/>
                    <a:pt x="15" y="26"/>
                    <a:pt x="22" y="26"/>
                  </a:cubicBezTo>
                  <a:cubicBezTo>
                    <a:pt x="23" y="26"/>
                    <a:pt x="24" y="26"/>
                    <a:pt x="25" y="26"/>
                  </a:cubicBezTo>
                  <a:cubicBezTo>
                    <a:pt x="26" y="27"/>
                    <a:pt x="26" y="27"/>
                    <a:pt x="26" y="27"/>
                  </a:cubicBezTo>
                  <a:cubicBezTo>
                    <a:pt x="34" y="30"/>
                    <a:pt x="41" y="46"/>
                    <a:pt x="41" y="60"/>
                  </a:cubicBezTo>
                  <a:cubicBezTo>
                    <a:pt x="41" y="73"/>
                    <a:pt x="36" y="81"/>
                    <a:pt x="29" y="81"/>
                  </a:cubicBezTo>
                  <a:moveTo>
                    <a:pt x="22" y="9"/>
                  </a:moveTo>
                  <a:cubicBezTo>
                    <a:pt x="22" y="17"/>
                    <a:pt x="22" y="17"/>
                    <a:pt x="22" y="17"/>
                  </a:cubicBezTo>
                  <a:cubicBezTo>
                    <a:pt x="21" y="17"/>
                    <a:pt x="21" y="17"/>
                    <a:pt x="20" y="17"/>
                  </a:cubicBezTo>
                  <a:cubicBezTo>
                    <a:pt x="18" y="17"/>
                    <a:pt x="16" y="18"/>
                    <a:pt x="14" y="19"/>
                  </a:cubicBezTo>
                  <a:cubicBezTo>
                    <a:pt x="11" y="12"/>
                    <a:pt x="11" y="12"/>
                    <a:pt x="11" y="12"/>
                  </a:cubicBezTo>
                  <a:cubicBezTo>
                    <a:pt x="5" y="19"/>
                    <a:pt x="5" y="19"/>
                    <a:pt x="5" y="19"/>
                  </a:cubicBezTo>
                  <a:cubicBezTo>
                    <a:pt x="8" y="26"/>
                    <a:pt x="8" y="26"/>
                    <a:pt x="8" y="26"/>
                  </a:cubicBezTo>
                  <a:cubicBezTo>
                    <a:pt x="7" y="29"/>
                    <a:pt x="6" y="33"/>
                    <a:pt x="5" y="38"/>
                  </a:cubicBezTo>
                  <a:cubicBezTo>
                    <a:pt x="0" y="36"/>
                    <a:pt x="0" y="36"/>
                    <a:pt x="0" y="36"/>
                  </a:cubicBezTo>
                  <a:cubicBezTo>
                    <a:pt x="0" y="49"/>
                    <a:pt x="0" y="49"/>
                    <a:pt x="0" y="49"/>
                  </a:cubicBezTo>
                  <a:cubicBezTo>
                    <a:pt x="5" y="51"/>
                    <a:pt x="5" y="51"/>
                    <a:pt x="5" y="51"/>
                  </a:cubicBezTo>
                  <a:cubicBezTo>
                    <a:pt x="5" y="56"/>
                    <a:pt x="6" y="61"/>
                    <a:pt x="8" y="65"/>
                  </a:cubicBezTo>
                  <a:cubicBezTo>
                    <a:pt x="5" y="70"/>
                    <a:pt x="5" y="70"/>
                    <a:pt x="5" y="70"/>
                  </a:cubicBezTo>
                  <a:cubicBezTo>
                    <a:pt x="10" y="81"/>
                    <a:pt x="10" y="81"/>
                    <a:pt x="10" y="81"/>
                  </a:cubicBezTo>
                  <a:cubicBezTo>
                    <a:pt x="13" y="77"/>
                    <a:pt x="13" y="77"/>
                    <a:pt x="13" y="77"/>
                  </a:cubicBezTo>
                  <a:cubicBezTo>
                    <a:pt x="16" y="81"/>
                    <a:pt x="18" y="84"/>
                    <a:pt x="21" y="86"/>
                  </a:cubicBezTo>
                  <a:cubicBezTo>
                    <a:pt x="21" y="94"/>
                    <a:pt x="21" y="94"/>
                    <a:pt x="21" y="94"/>
                  </a:cubicBezTo>
                  <a:cubicBezTo>
                    <a:pt x="29" y="97"/>
                    <a:pt x="29" y="97"/>
                    <a:pt x="29" y="97"/>
                  </a:cubicBezTo>
                  <a:cubicBezTo>
                    <a:pt x="29" y="89"/>
                    <a:pt x="29" y="89"/>
                    <a:pt x="29" y="89"/>
                  </a:cubicBezTo>
                  <a:cubicBezTo>
                    <a:pt x="29" y="90"/>
                    <a:pt x="30" y="90"/>
                    <a:pt x="30" y="90"/>
                  </a:cubicBezTo>
                  <a:cubicBezTo>
                    <a:pt x="32" y="90"/>
                    <a:pt x="34" y="89"/>
                    <a:pt x="36" y="87"/>
                  </a:cubicBezTo>
                  <a:cubicBezTo>
                    <a:pt x="40" y="94"/>
                    <a:pt x="40" y="94"/>
                    <a:pt x="40" y="94"/>
                  </a:cubicBezTo>
                  <a:cubicBezTo>
                    <a:pt x="45" y="88"/>
                    <a:pt x="45" y="88"/>
                    <a:pt x="45" y="88"/>
                  </a:cubicBezTo>
                  <a:cubicBezTo>
                    <a:pt x="42" y="81"/>
                    <a:pt x="42" y="81"/>
                    <a:pt x="42" y="81"/>
                  </a:cubicBezTo>
                  <a:cubicBezTo>
                    <a:pt x="44" y="77"/>
                    <a:pt x="45" y="73"/>
                    <a:pt x="45" y="69"/>
                  </a:cubicBezTo>
                  <a:cubicBezTo>
                    <a:pt x="50" y="71"/>
                    <a:pt x="50" y="71"/>
                    <a:pt x="50" y="71"/>
                  </a:cubicBezTo>
                  <a:cubicBezTo>
                    <a:pt x="50" y="58"/>
                    <a:pt x="50" y="58"/>
                    <a:pt x="50" y="58"/>
                  </a:cubicBezTo>
                  <a:cubicBezTo>
                    <a:pt x="45" y="56"/>
                    <a:pt x="45" y="56"/>
                    <a:pt x="45" y="56"/>
                  </a:cubicBezTo>
                  <a:cubicBezTo>
                    <a:pt x="45" y="51"/>
                    <a:pt x="44" y="46"/>
                    <a:pt x="42" y="41"/>
                  </a:cubicBezTo>
                  <a:cubicBezTo>
                    <a:pt x="46" y="37"/>
                    <a:pt x="46" y="37"/>
                    <a:pt x="46" y="37"/>
                  </a:cubicBezTo>
                  <a:cubicBezTo>
                    <a:pt x="40" y="25"/>
                    <a:pt x="40" y="25"/>
                    <a:pt x="40" y="25"/>
                  </a:cubicBezTo>
                  <a:cubicBezTo>
                    <a:pt x="37" y="29"/>
                    <a:pt x="37" y="29"/>
                    <a:pt x="37" y="29"/>
                  </a:cubicBezTo>
                  <a:cubicBezTo>
                    <a:pt x="35" y="26"/>
                    <a:pt x="32" y="23"/>
                    <a:pt x="30" y="21"/>
                  </a:cubicBezTo>
                  <a:cubicBezTo>
                    <a:pt x="30" y="13"/>
                    <a:pt x="30" y="13"/>
                    <a:pt x="30" y="13"/>
                  </a:cubicBezTo>
                  <a:cubicBezTo>
                    <a:pt x="22" y="9"/>
                    <a:pt x="22" y="9"/>
                    <a:pt x="22" y="9"/>
                  </a:cubicBezTo>
                  <a:moveTo>
                    <a:pt x="62" y="49"/>
                  </a:moveTo>
                  <a:cubicBezTo>
                    <a:pt x="61" y="49"/>
                    <a:pt x="61" y="49"/>
                    <a:pt x="60" y="48"/>
                  </a:cubicBezTo>
                  <a:cubicBezTo>
                    <a:pt x="60" y="48"/>
                    <a:pt x="60" y="48"/>
                    <a:pt x="60" y="48"/>
                  </a:cubicBezTo>
                  <a:cubicBezTo>
                    <a:pt x="54" y="46"/>
                    <a:pt x="49" y="35"/>
                    <a:pt x="49" y="25"/>
                  </a:cubicBezTo>
                  <a:cubicBezTo>
                    <a:pt x="49" y="17"/>
                    <a:pt x="53" y="11"/>
                    <a:pt x="57" y="11"/>
                  </a:cubicBezTo>
                  <a:cubicBezTo>
                    <a:pt x="58" y="11"/>
                    <a:pt x="59" y="11"/>
                    <a:pt x="60" y="12"/>
                  </a:cubicBezTo>
                  <a:cubicBezTo>
                    <a:pt x="60" y="12"/>
                    <a:pt x="60" y="12"/>
                    <a:pt x="60" y="12"/>
                  </a:cubicBezTo>
                  <a:cubicBezTo>
                    <a:pt x="66" y="14"/>
                    <a:pt x="71" y="25"/>
                    <a:pt x="70" y="35"/>
                  </a:cubicBezTo>
                  <a:cubicBezTo>
                    <a:pt x="70" y="43"/>
                    <a:pt x="67" y="49"/>
                    <a:pt x="62" y="49"/>
                  </a:cubicBezTo>
                  <a:moveTo>
                    <a:pt x="58" y="0"/>
                  </a:moveTo>
                  <a:cubicBezTo>
                    <a:pt x="57" y="5"/>
                    <a:pt x="57" y="5"/>
                    <a:pt x="57" y="5"/>
                  </a:cubicBezTo>
                  <a:cubicBezTo>
                    <a:pt x="57" y="5"/>
                    <a:pt x="57" y="5"/>
                    <a:pt x="57" y="5"/>
                  </a:cubicBezTo>
                  <a:cubicBezTo>
                    <a:pt x="55" y="5"/>
                    <a:pt x="54" y="6"/>
                    <a:pt x="52" y="7"/>
                  </a:cubicBezTo>
                  <a:cubicBezTo>
                    <a:pt x="50" y="2"/>
                    <a:pt x="50" y="2"/>
                    <a:pt x="50" y="2"/>
                  </a:cubicBezTo>
                  <a:cubicBezTo>
                    <a:pt x="46" y="7"/>
                    <a:pt x="46" y="7"/>
                    <a:pt x="46" y="7"/>
                  </a:cubicBezTo>
                  <a:cubicBezTo>
                    <a:pt x="48" y="11"/>
                    <a:pt x="48" y="11"/>
                    <a:pt x="48" y="11"/>
                  </a:cubicBezTo>
                  <a:cubicBezTo>
                    <a:pt x="47" y="14"/>
                    <a:pt x="47" y="16"/>
                    <a:pt x="46" y="19"/>
                  </a:cubicBezTo>
                  <a:cubicBezTo>
                    <a:pt x="43" y="18"/>
                    <a:pt x="43" y="18"/>
                    <a:pt x="43" y="18"/>
                  </a:cubicBezTo>
                  <a:cubicBezTo>
                    <a:pt x="43" y="27"/>
                    <a:pt x="43" y="27"/>
                    <a:pt x="43" y="27"/>
                  </a:cubicBezTo>
                  <a:cubicBezTo>
                    <a:pt x="46" y="28"/>
                    <a:pt x="46" y="28"/>
                    <a:pt x="46" y="28"/>
                  </a:cubicBezTo>
                  <a:cubicBezTo>
                    <a:pt x="46" y="32"/>
                    <a:pt x="47" y="35"/>
                    <a:pt x="48" y="38"/>
                  </a:cubicBezTo>
                  <a:cubicBezTo>
                    <a:pt x="46" y="41"/>
                    <a:pt x="46" y="41"/>
                    <a:pt x="46" y="41"/>
                  </a:cubicBezTo>
                  <a:cubicBezTo>
                    <a:pt x="49" y="49"/>
                    <a:pt x="49" y="49"/>
                    <a:pt x="49" y="49"/>
                  </a:cubicBezTo>
                  <a:cubicBezTo>
                    <a:pt x="52" y="46"/>
                    <a:pt x="52" y="46"/>
                    <a:pt x="52" y="46"/>
                  </a:cubicBezTo>
                  <a:cubicBezTo>
                    <a:pt x="53" y="49"/>
                    <a:pt x="55" y="51"/>
                    <a:pt x="57" y="52"/>
                  </a:cubicBezTo>
                  <a:cubicBezTo>
                    <a:pt x="57" y="57"/>
                    <a:pt x="57" y="57"/>
                    <a:pt x="57" y="57"/>
                  </a:cubicBezTo>
                  <a:cubicBezTo>
                    <a:pt x="62" y="60"/>
                    <a:pt x="62" y="60"/>
                    <a:pt x="62" y="60"/>
                  </a:cubicBezTo>
                  <a:cubicBezTo>
                    <a:pt x="62" y="55"/>
                    <a:pt x="62" y="55"/>
                    <a:pt x="62" y="55"/>
                  </a:cubicBezTo>
                  <a:cubicBezTo>
                    <a:pt x="62" y="55"/>
                    <a:pt x="63" y="55"/>
                    <a:pt x="63" y="55"/>
                  </a:cubicBezTo>
                  <a:cubicBezTo>
                    <a:pt x="65" y="55"/>
                    <a:pt x="66" y="54"/>
                    <a:pt x="67" y="53"/>
                  </a:cubicBezTo>
                  <a:cubicBezTo>
                    <a:pt x="70" y="58"/>
                    <a:pt x="70" y="58"/>
                    <a:pt x="70" y="58"/>
                  </a:cubicBezTo>
                  <a:cubicBezTo>
                    <a:pt x="73" y="53"/>
                    <a:pt x="73" y="53"/>
                    <a:pt x="73" y="53"/>
                  </a:cubicBezTo>
                  <a:cubicBezTo>
                    <a:pt x="71" y="48"/>
                    <a:pt x="71" y="48"/>
                    <a:pt x="71" y="48"/>
                  </a:cubicBezTo>
                  <a:cubicBezTo>
                    <a:pt x="72" y="46"/>
                    <a:pt x="73" y="44"/>
                    <a:pt x="73" y="41"/>
                  </a:cubicBezTo>
                  <a:cubicBezTo>
                    <a:pt x="77" y="42"/>
                    <a:pt x="77" y="42"/>
                    <a:pt x="77" y="42"/>
                  </a:cubicBezTo>
                  <a:cubicBezTo>
                    <a:pt x="77" y="33"/>
                    <a:pt x="77" y="33"/>
                    <a:pt x="77" y="33"/>
                  </a:cubicBezTo>
                  <a:cubicBezTo>
                    <a:pt x="74" y="32"/>
                    <a:pt x="74" y="32"/>
                    <a:pt x="74" y="32"/>
                  </a:cubicBezTo>
                  <a:cubicBezTo>
                    <a:pt x="73" y="28"/>
                    <a:pt x="73" y="25"/>
                    <a:pt x="72" y="22"/>
                  </a:cubicBezTo>
                  <a:cubicBezTo>
                    <a:pt x="74" y="19"/>
                    <a:pt x="74" y="19"/>
                    <a:pt x="74" y="19"/>
                  </a:cubicBezTo>
                  <a:cubicBezTo>
                    <a:pt x="70" y="11"/>
                    <a:pt x="70" y="11"/>
                    <a:pt x="70" y="11"/>
                  </a:cubicBezTo>
                  <a:cubicBezTo>
                    <a:pt x="68" y="14"/>
                    <a:pt x="68" y="14"/>
                    <a:pt x="68" y="14"/>
                  </a:cubicBezTo>
                  <a:cubicBezTo>
                    <a:pt x="66" y="11"/>
                    <a:pt x="65" y="9"/>
                    <a:pt x="63" y="8"/>
                  </a:cubicBezTo>
                  <a:cubicBezTo>
                    <a:pt x="63" y="2"/>
                    <a:pt x="63" y="2"/>
                    <a:pt x="63" y="2"/>
                  </a:cubicBezTo>
                  <a:cubicBezTo>
                    <a:pt x="58" y="0"/>
                    <a:pt x="58" y="0"/>
                    <a:pt x="58" y="0"/>
                  </a:cubicBezTo>
                </a:path>
              </a:pathLst>
            </a:custGeom>
            <a:solidFill>
              <a:schemeClr val="bg1"/>
            </a:solidFill>
            <a:ln>
              <a:noFill/>
            </a:ln>
          </p:spPr>
          <p:txBody>
            <a:bodyPr vert="horz" wrap="square" lIns="91416" tIns="45708" rIns="91416" bIns="45708" numCol="1" anchor="t" anchorCtr="0" compatLnSpc="1"/>
            <a:lstStyle/>
            <a:p>
              <a:endParaRPr lang="zh-CN" altLang="en-US" sz="3200">
                <a:solidFill>
                  <a:schemeClr val="bg1"/>
                </a:solidFill>
              </a:endParaRPr>
            </a:p>
          </p:txBody>
        </p:sp>
      </p:grpSp>
      <p:grpSp>
        <p:nvGrpSpPr>
          <p:cNvPr id="75" name="Group 74"/>
          <p:cNvGrpSpPr/>
          <p:nvPr/>
        </p:nvGrpSpPr>
        <p:grpSpPr>
          <a:xfrm>
            <a:off x="5319627" y="3049280"/>
            <a:ext cx="1201607" cy="1015040"/>
            <a:chOff x="3989567" y="2455549"/>
            <a:chExt cx="901440" cy="761478"/>
          </a:xfrm>
        </p:grpSpPr>
        <p:sp>
          <p:nvSpPr>
            <p:cNvPr id="50" name="Freeform 10"/>
            <p:cNvSpPr/>
            <p:nvPr/>
          </p:nvSpPr>
          <p:spPr bwMode="auto">
            <a:xfrm>
              <a:off x="4440286" y="2677028"/>
              <a:ext cx="450720" cy="539999"/>
            </a:xfrm>
            <a:custGeom>
              <a:avLst/>
              <a:gdLst>
                <a:gd name="T0" fmla="*/ 453 w 453"/>
                <a:gd name="T1" fmla="*/ 0 h 473"/>
                <a:gd name="T2" fmla="*/ 0 w 453"/>
                <a:gd name="T3" fmla="*/ 194 h 473"/>
                <a:gd name="T4" fmla="*/ 0 w 453"/>
                <a:gd name="T5" fmla="*/ 473 h 473"/>
                <a:gd name="T6" fmla="*/ 453 w 453"/>
                <a:gd name="T7" fmla="*/ 277 h 473"/>
                <a:gd name="T8" fmla="*/ 453 w 453"/>
                <a:gd name="T9" fmla="*/ 0 h 473"/>
              </a:gdLst>
              <a:ahLst/>
              <a:cxnLst>
                <a:cxn ang="0">
                  <a:pos x="T0" y="T1"/>
                </a:cxn>
                <a:cxn ang="0">
                  <a:pos x="T2" y="T3"/>
                </a:cxn>
                <a:cxn ang="0">
                  <a:pos x="T4" y="T5"/>
                </a:cxn>
                <a:cxn ang="0">
                  <a:pos x="T6" y="T7"/>
                </a:cxn>
                <a:cxn ang="0">
                  <a:pos x="T8" y="T9"/>
                </a:cxn>
              </a:cxnLst>
              <a:rect l="0" t="0" r="r" b="b"/>
              <a:pathLst>
                <a:path w="453" h="473">
                  <a:moveTo>
                    <a:pt x="453" y="0"/>
                  </a:moveTo>
                  <a:lnTo>
                    <a:pt x="0" y="194"/>
                  </a:lnTo>
                  <a:lnTo>
                    <a:pt x="0" y="473"/>
                  </a:lnTo>
                  <a:lnTo>
                    <a:pt x="453" y="277"/>
                  </a:lnTo>
                  <a:lnTo>
                    <a:pt x="453" y="0"/>
                  </a:lnTo>
                  <a:close/>
                </a:path>
              </a:pathLst>
            </a:custGeom>
            <a:gradFill>
              <a:gsLst>
                <a:gs pos="0">
                  <a:srgbClr val="E30000"/>
                </a:gs>
                <a:gs pos="100000">
                  <a:srgbClr val="760303"/>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bg1"/>
                </a:solidFill>
              </a:endParaRPr>
            </a:p>
          </p:txBody>
        </p:sp>
        <p:sp>
          <p:nvSpPr>
            <p:cNvPr id="51" name="Freeform 11"/>
            <p:cNvSpPr/>
            <p:nvPr/>
          </p:nvSpPr>
          <p:spPr bwMode="auto">
            <a:xfrm>
              <a:off x="3989567" y="2677028"/>
              <a:ext cx="450720" cy="539999"/>
            </a:xfrm>
            <a:custGeom>
              <a:avLst/>
              <a:gdLst>
                <a:gd name="T0" fmla="*/ 0 w 453"/>
                <a:gd name="T1" fmla="*/ 0 h 473"/>
                <a:gd name="T2" fmla="*/ 453 w 453"/>
                <a:gd name="T3" fmla="*/ 194 h 473"/>
                <a:gd name="T4" fmla="*/ 453 w 453"/>
                <a:gd name="T5" fmla="*/ 473 h 473"/>
                <a:gd name="T6" fmla="*/ 0 w 453"/>
                <a:gd name="T7" fmla="*/ 277 h 473"/>
                <a:gd name="T8" fmla="*/ 0 w 453"/>
                <a:gd name="T9" fmla="*/ 0 h 473"/>
              </a:gdLst>
              <a:ahLst/>
              <a:cxnLst>
                <a:cxn ang="0">
                  <a:pos x="T0" y="T1"/>
                </a:cxn>
                <a:cxn ang="0">
                  <a:pos x="T2" y="T3"/>
                </a:cxn>
                <a:cxn ang="0">
                  <a:pos x="T4" y="T5"/>
                </a:cxn>
                <a:cxn ang="0">
                  <a:pos x="T6" y="T7"/>
                </a:cxn>
                <a:cxn ang="0">
                  <a:pos x="T8" y="T9"/>
                </a:cxn>
              </a:cxnLst>
              <a:rect l="0" t="0" r="r" b="b"/>
              <a:pathLst>
                <a:path w="453" h="473">
                  <a:moveTo>
                    <a:pt x="0" y="0"/>
                  </a:moveTo>
                  <a:lnTo>
                    <a:pt x="453" y="194"/>
                  </a:lnTo>
                  <a:lnTo>
                    <a:pt x="453" y="473"/>
                  </a:lnTo>
                  <a:lnTo>
                    <a:pt x="0" y="277"/>
                  </a:lnTo>
                  <a:lnTo>
                    <a:pt x="0" y="0"/>
                  </a:lnTo>
                  <a:close/>
                </a:path>
              </a:pathLst>
            </a:custGeom>
            <a:gradFill>
              <a:gsLst>
                <a:gs pos="0">
                  <a:srgbClr val="E30000"/>
                </a:gs>
                <a:gs pos="100000">
                  <a:srgbClr val="760303"/>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bg1"/>
                </a:solidFill>
              </a:endParaRPr>
            </a:p>
          </p:txBody>
        </p:sp>
        <p:sp>
          <p:nvSpPr>
            <p:cNvPr id="52" name="Freeform 12"/>
            <p:cNvSpPr/>
            <p:nvPr/>
          </p:nvSpPr>
          <p:spPr bwMode="auto">
            <a:xfrm>
              <a:off x="3989568" y="2455549"/>
              <a:ext cx="901439" cy="442958"/>
            </a:xfrm>
            <a:custGeom>
              <a:avLst/>
              <a:gdLst>
                <a:gd name="T0" fmla="*/ 453 w 906"/>
                <a:gd name="T1" fmla="*/ 0 h 388"/>
                <a:gd name="T2" fmla="*/ 0 w 906"/>
                <a:gd name="T3" fmla="*/ 194 h 388"/>
                <a:gd name="T4" fmla="*/ 453 w 906"/>
                <a:gd name="T5" fmla="*/ 388 h 388"/>
                <a:gd name="T6" fmla="*/ 906 w 906"/>
                <a:gd name="T7" fmla="*/ 194 h 388"/>
                <a:gd name="T8" fmla="*/ 453 w 906"/>
                <a:gd name="T9" fmla="*/ 0 h 388"/>
              </a:gdLst>
              <a:ahLst/>
              <a:cxnLst>
                <a:cxn ang="0">
                  <a:pos x="T0" y="T1"/>
                </a:cxn>
                <a:cxn ang="0">
                  <a:pos x="T2" y="T3"/>
                </a:cxn>
                <a:cxn ang="0">
                  <a:pos x="T4" y="T5"/>
                </a:cxn>
                <a:cxn ang="0">
                  <a:pos x="T6" y="T7"/>
                </a:cxn>
                <a:cxn ang="0">
                  <a:pos x="T8" y="T9"/>
                </a:cxn>
              </a:cxnLst>
              <a:rect l="0" t="0" r="r" b="b"/>
              <a:pathLst>
                <a:path w="906" h="388">
                  <a:moveTo>
                    <a:pt x="453" y="0"/>
                  </a:moveTo>
                  <a:lnTo>
                    <a:pt x="0" y="194"/>
                  </a:lnTo>
                  <a:lnTo>
                    <a:pt x="453" y="388"/>
                  </a:lnTo>
                  <a:lnTo>
                    <a:pt x="906" y="194"/>
                  </a:lnTo>
                  <a:lnTo>
                    <a:pt x="453"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bg1"/>
                </a:solidFill>
              </a:endParaRPr>
            </a:p>
          </p:txBody>
        </p:sp>
        <p:sp>
          <p:nvSpPr>
            <p:cNvPr id="53" name="Freeform 43"/>
            <p:cNvSpPr>
              <a:spLocks noEditPoints="1"/>
            </p:cNvSpPr>
            <p:nvPr/>
          </p:nvSpPr>
          <p:spPr bwMode="auto">
            <a:xfrm>
              <a:off x="4133837" y="2798042"/>
              <a:ext cx="165164" cy="286554"/>
            </a:xfrm>
            <a:custGeom>
              <a:avLst/>
              <a:gdLst>
                <a:gd name="T0" fmla="*/ 63 w 70"/>
                <a:gd name="T1" fmla="*/ 23 h 106"/>
                <a:gd name="T2" fmla="*/ 51 w 70"/>
                <a:gd name="T3" fmla="*/ 38 h 106"/>
                <a:gd name="T4" fmla="*/ 42 w 70"/>
                <a:gd name="T5" fmla="*/ 25 h 106"/>
                <a:gd name="T6" fmla="*/ 42 w 70"/>
                <a:gd name="T7" fmla="*/ 24 h 106"/>
                <a:gd name="T8" fmla="*/ 41 w 70"/>
                <a:gd name="T9" fmla="*/ 25 h 106"/>
                <a:gd name="T10" fmla="*/ 33 w 70"/>
                <a:gd name="T11" fmla="*/ 35 h 106"/>
                <a:gd name="T12" fmla="*/ 34 w 70"/>
                <a:gd name="T13" fmla="*/ 37 h 106"/>
                <a:gd name="T14" fmla="*/ 42 w 70"/>
                <a:gd name="T15" fmla="*/ 28 h 106"/>
                <a:gd name="T16" fmla="*/ 51 w 70"/>
                <a:gd name="T17" fmla="*/ 40 h 106"/>
                <a:gd name="T18" fmla="*/ 51 w 70"/>
                <a:gd name="T19" fmla="*/ 41 h 106"/>
                <a:gd name="T20" fmla="*/ 52 w 70"/>
                <a:gd name="T21" fmla="*/ 41 h 106"/>
                <a:gd name="T22" fmla="*/ 64 w 70"/>
                <a:gd name="T23" fmla="*/ 26 h 106"/>
                <a:gd name="T24" fmla="*/ 63 w 70"/>
                <a:gd name="T25" fmla="*/ 23 h 106"/>
                <a:gd name="T26" fmla="*/ 18 w 70"/>
                <a:gd name="T27" fmla="*/ 13 h 106"/>
                <a:gd name="T28" fmla="*/ 8 w 70"/>
                <a:gd name="T29" fmla="*/ 26 h 106"/>
                <a:gd name="T30" fmla="*/ 13 w 70"/>
                <a:gd name="T31" fmla="*/ 43 h 106"/>
                <a:gd name="T32" fmla="*/ 5 w 70"/>
                <a:gd name="T33" fmla="*/ 52 h 106"/>
                <a:gd name="T34" fmla="*/ 29 w 70"/>
                <a:gd name="T35" fmla="*/ 62 h 106"/>
                <a:gd name="T36" fmla="*/ 29 w 70"/>
                <a:gd name="T37" fmla="*/ 98 h 106"/>
                <a:gd name="T38" fmla="*/ 47 w 70"/>
                <a:gd name="T39" fmla="*/ 78 h 106"/>
                <a:gd name="T40" fmla="*/ 47 w 70"/>
                <a:gd name="T41" fmla="*/ 68 h 106"/>
                <a:gd name="T42" fmla="*/ 44 w 70"/>
                <a:gd name="T43" fmla="*/ 66 h 106"/>
                <a:gd name="T44" fmla="*/ 41 w 70"/>
                <a:gd name="T45" fmla="*/ 67 h 106"/>
                <a:gd name="T46" fmla="*/ 33 w 70"/>
                <a:gd name="T47" fmla="*/ 73 h 106"/>
                <a:gd name="T48" fmla="*/ 24 w 70"/>
                <a:gd name="T49" fmla="*/ 48 h 106"/>
                <a:gd name="T50" fmla="*/ 29 w 70"/>
                <a:gd name="T51" fmla="*/ 35 h 106"/>
                <a:gd name="T52" fmla="*/ 18 w 70"/>
                <a:gd name="T53" fmla="*/ 13 h 106"/>
                <a:gd name="T54" fmla="*/ 28 w 70"/>
                <a:gd name="T55" fmla="*/ 64 h 106"/>
                <a:gd name="T56" fmla="*/ 0 w 70"/>
                <a:gd name="T57" fmla="*/ 52 h 106"/>
                <a:gd name="T58" fmla="*/ 0 w 70"/>
                <a:gd name="T59" fmla="*/ 94 h 106"/>
                <a:gd name="T60" fmla="*/ 3 w 70"/>
                <a:gd name="T61" fmla="*/ 96 h 106"/>
                <a:gd name="T62" fmla="*/ 3 w 70"/>
                <a:gd name="T63" fmla="*/ 59 h 106"/>
                <a:gd name="T64" fmla="*/ 25 w 70"/>
                <a:gd name="T65" fmla="*/ 68 h 106"/>
                <a:gd name="T66" fmla="*/ 25 w 70"/>
                <a:gd name="T67" fmla="*/ 105 h 106"/>
                <a:gd name="T68" fmla="*/ 28 w 70"/>
                <a:gd name="T69" fmla="*/ 106 h 106"/>
                <a:gd name="T70" fmla="*/ 28 w 70"/>
                <a:gd name="T71" fmla="*/ 64 h 106"/>
                <a:gd name="T72" fmla="*/ 70 w 70"/>
                <a:gd name="T73" fmla="*/ 17 h 106"/>
                <a:gd name="T74" fmla="*/ 27 w 70"/>
                <a:gd name="T75" fmla="*/ 0 h 106"/>
                <a:gd name="T76" fmla="*/ 27 w 70"/>
                <a:gd name="T77" fmla="*/ 16 h 106"/>
                <a:gd name="T78" fmla="*/ 30 w 70"/>
                <a:gd name="T79" fmla="*/ 23 h 106"/>
                <a:gd name="T80" fmla="*/ 30 w 70"/>
                <a:gd name="T81" fmla="*/ 6 h 106"/>
                <a:gd name="T82" fmla="*/ 67 w 70"/>
                <a:gd name="T83" fmla="*/ 21 h 106"/>
                <a:gd name="T84" fmla="*/ 67 w 70"/>
                <a:gd name="T85" fmla="*/ 53 h 106"/>
                <a:gd name="T86" fmla="*/ 32 w 70"/>
                <a:gd name="T87" fmla="*/ 39 h 106"/>
                <a:gd name="T88" fmla="*/ 31 w 70"/>
                <a:gd name="T89" fmla="*/ 44 h 106"/>
                <a:gd name="T90" fmla="*/ 47 w 70"/>
                <a:gd name="T91" fmla="*/ 50 h 106"/>
                <a:gd name="T92" fmla="*/ 47 w 70"/>
                <a:gd name="T93" fmla="*/ 54 h 106"/>
                <a:gd name="T94" fmla="*/ 43 w 70"/>
                <a:gd name="T95" fmla="*/ 52 h 106"/>
                <a:gd name="T96" fmla="*/ 43 w 70"/>
                <a:gd name="T97" fmla="*/ 57 h 106"/>
                <a:gd name="T98" fmla="*/ 55 w 70"/>
                <a:gd name="T99" fmla="*/ 63 h 106"/>
                <a:gd name="T100" fmla="*/ 55 w 70"/>
                <a:gd name="T101" fmla="*/ 57 h 106"/>
                <a:gd name="T102" fmla="*/ 50 w 70"/>
                <a:gd name="T103" fmla="*/ 55 h 106"/>
                <a:gd name="T104" fmla="*/ 50 w 70"/>
                <a:gd name="T105" fmla="*/ 52 h 106"/>
                <a:gd name="T106" fmla="*/ 70 w 70"/>
                <a:gd name="T107" fmla="*/ 60 h 106"/>
                <a:gd name="T108" fmla="*/ 70 w 70"/>
                <a:gd name="T109" fmla="*/ 1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0" h="106">
                  <a:moveTo>
                    <a:pt x="63" y="23"/>
                  </a:moveTo>
                  <a:cubicBezTo>
                    <a:pt x="51" y="38"/>
                    <a:pt x="51" y="38"/>
                    <a:pt x="51" y="38"/>
                  </a:cubicBezTo>
                  <a:cubicBezTo>
                    <a:pt x="42" y="25"/>
                    <a:pt x="42" y="25"/>
                    <a:pt x="42" y="25"/>
                  </a:cubicBezTo>
                  <a:cubicBezTo>
                    <a:pt x="42" y="24"/>
                    <a:pt x="42" y="24"/>
                    <a:pt x="42" y="24"/>
                  </a:cubicBezTo>
                  <a:cubicBezTo>
                    <a:pt x="41" y="25"/>
                    <a:pt x="41" y="25"/>
                    <a:pt x="41" y="25"/>
                  </a:cubicBezTo>
                  <a:cubicBezTo>
                    <a:pt x="33" y="35"/>
                    <a:pt x="33" y="35"/>
                    <a:pt x="33" y="35"/>
                  </a:cubicBezTo>
                  <a:cubicBezTo>
                    <a:pt x="34" y="37"/>
                    <a:pt x="34" y="37"/>
                    <a:pt x="34" y="37"/>
                  </a:cubicBezTo>
                  <a:cubicBezTo>
                    <a:pt x="42" y="28"/>
                    <a:pt x="42" y="28"/>
                    <a:pt x="42" y="28"/>
                  </a:cubicBezTo>
                  <a:cubicBezTo>
                    <a:pt x="51" y="40"/>
                    <a:pt x="51" y="40"/>
                    <a:pt x="51" y="40"/>
                  </a:cubicBezTo>
                  <a:cubicBezTo>
                    <a:pt x="51" y="41"/>
                    <a:pt x="51" y="41"/>
                    <a:pt x="51" y="41"/>
                  </a:cubicBezTo>
                  <a:cubicBezTo>
                    <a:pt x="52" y="41"/>
                    <a:pt x="52" y="41"/>
                    <a:pt x="52" y="41"/>
                  </a:cubicBezTo>
                  <a:cubicBezTo>
                    <a:pt x="64" y="26"/>
                    <a:pt x="64" y="26"/>
                    <a:pt x="64" y="26"/>
                  </a:cubicBezTo>
                  <a:lnTo>
                    <a:pt x="63" y="23"/>
                  </a:lnTo>
                  <a:close/>
                  <a:moveTo>
                    <a:pt x="18" y="13"/>
                  </a:moveTo>
                  <a:cubicBezTo>
                    <a:pt x="13" y="10"/>
                    <a:pt x="8" y="16"/>
                    <a:pt x="8" y="26"/>
                  </a:cubicBezTo>
                  <a:cubicBezTo>
                    <a:pt x="8" y="33"/>
                    <a:pt x="10" y="39"/>
                    <a:pt x="13" y="43"/>
                  </a:cubicBezTo>
                  <a:cubicBezTo>
                    <a:pt x="10" y="45"/>
                    <a:pt x="7" y="48"/>
                    <a:pt x="5" y="52"/>
                  </a:cubicBezTo>
                  <a:cubicBezTo>
                    <a:pt x="29" y="62"/>
                    <a:pt x="29" y="62"/>
                    <a:pt x="29" y="62"/>
                  </a:cubicBezTo>
                  <a:cubicBezTo>
                    <a:pt x="29" y="98"/>
                    <a:pt x="29" y="98"/>
                    <a:pt x="29" y="98"/>
                  </a:cubicBezTo>
                  <a:cubicBezTo>
                    <a:pt x="47" y="78"/>
                    <a:pt x="47" y="78"/>
                    <a:pt x="47" y="78"/>
                  </a:cubicBezTo>
                  <a:cubicBezTo>
                    <a:pt x="49" y="76"/>
                    <a:pt x="48" y="72"/>
                    <a:pt x="47" y="68"/>
                  </a:cubicBezTo>
                  <a:cubicBezTo>
                    <a:pt x="46" y="67"/>
                    <a:pt x="45" y="66"/>
                    <a:pt x="44" y="66"/>
                  </a:cubicBezTo>
                  <a:cubicBezTo>
                    <a:pt x="43" y="65"/>
                    <a:pt x="42" y="65"/>
                    <a:pt x="41" y="67"/>
                  </a:cubicBezTo>
                  <a:cubicBezTo>
                    <a:pt x="33" y="73"/>
                    <a:pt x="33" y="73"/>
                    <a:pt x="33" y="73"/>
                  </a:cubicBezTo>
                  <a:cubicBezTo>
                    <a:pt x="32" y="65"/>
                    <a:pt x="29" y="56"/>
                    <a:pt x="24" y="48"/>
                  </a:cubicBezTo>
                  <a:cubicBezTo>
                    <a:pt x="27" y="46"/>
                    <a:pt x="29" y="41"/>
                    <a:pt x="29" y="35"/>
                  </a:cubicBezTo>
                  <a:cubicBezTo>
                    <a:pt x="29" y="25"/>
                    <a:pt x="24" y="15"/>
                    <a:pt x="18" y="13"/>
                  </a:cubicBezTo>
                  <a:close/>
                  <a:moveTo>
                    <a:pt x="28" y="64"/>
                  </a:moveTo>
                  <a:cubicBezTo>
                    <a:pt x="0" y="52"/>
                    <a:pt x="0" y="52"/>
                    <a:pt x="0" y="52"/>
                  </a:cubicBezTo>
                  <a:cubicBezTo>
                    <a:pt x="0" y="94"/>
                    <a:pt x="0" y="94"/>
                    <a:pt x="0" y="94"/>
                  </a:cubicBezTo>
                  <a:cubicBezTo>
                    <a:pt x="3" y="96"/>
                    <a:pt x="3" y="96"/>
                    <a:pt x="3" y="96"/>
                  </a:cubicBezTo>
                  <a:cubicBezTo>
                    <a:pt x="3" y="59"/>
                    <a:pt x="3" y="59"/>
                    <a:pt x="3" y="59"/>
                  </a:cubicBezTo>
                  <a:cubicBezTo>
                    <a:pt x="25" y="68"/>
                    <a:pt x="25" y="68"/>
                    <a:pt x="25" y="68"/>
                  </a:cubicBezTo>
                  <a:cubicBezTo>
                    <a:pt x="25" y="105"/>
                    <a:pt x="25" y="105"/>
                    <a:pt x="25" y="105"/>
                  </a:cubicBezTo>
                  <a:cubicBezTo>
                    <a:pt x="28" y="106"/>
                    <a:pt x="28" y="106"/>
                    <a:pt x="28" y="106"/>
                  </a:cubicBezTo>
                  <a:lnTo>
                    <a:pt x="28" y="64"/>
                  </a:lnTo>
                  <a:close/>
                  <a:moveTo>
                    <a:pt x="70" y="17"/>
                  </a:moveTo>
                  <a:cubicBezTo>
                    <a:pt x="27" y="0"/>
                    <a:pt x="27" y="0"/>
                    <a:pt x="27" y="0"/>
                  </a:cubicBezTo>
                  <a:cubicBezTo>
                    <a:pt x="27" y="16"/>
                    <a:pt x="27" y="16"/>
                    <a:pt x="27" y="16"/>
                  </a:cubicBezTo>
                  <a:cubicBezTo>
                    <a:pt x="28" y="18"/>
                    <a:pt x="29" y="21"/>
                    <a:pt x="30" y="23"/>
                  </a:cubicBezTo>
                  <a:cubicBezTo>
                    <a:pt x="30" y="6"/>
                    <a:pt x="30" y="6"/>
                    <a:pt x="30" y="6"/>
                  </a:cubicBezTo>
                  <a:cubicBezTo>
                    <a:pt x="67" y="21"/>
                    <a:pt x="67" y="21"/>
                    <a:pt x="67" y="21"/>
                  </a:cubicBezTo>
                  <a:cubicBezTo>
                    <a:pt x="67" y="53"/>
                    <a:pt x="67" y="53"/>
                    <a:pt x="67" y="53"/>
                  </a:cubicBezTo>
                  <a:cubicBezTo>
                    <a:pt x="32" y="39"/>
                    <a:pt x="32" y="39"/>
                    <a:pt x="32" y="39"/>
                  </a:cubicBezTo>
                  <a:cubicBezTo>
                    <a:pt x="32" y="40"/>
                    <a:pt x="31" y="42"/>
                    <a:pt x="31" y="44"/>
                  </a:cubicBezTo>
                  <a:cubicBezTo>
                    <a:pt x="47" y="50"/>
                    <a:pt x="47" y="50"/>
                    <a:pt x="47" y="50"/>
                  </a:cubicBezTo>
                  <a:cubicBezTo>
                    <a:pt x="47" y="54"/>
                    <a:pt x="47" y="54"/>
                    <a:pt x="47" y="54"/>
                  </a:cubicBezTo>
                  <a:cubicBezTo>
                    <a:pt x="43" y="52"/>
                    <a:pt x="43" y="52"/>
                    <a:pt x="43" y="52"/>
                  </a:cubicBezTo>
                  <a:cubicBezTo>
                    <a:pt x="43" y="57"/>
                    <a:pt x="43" y="57"/>
                    <a:pt x="43" y="57"/>
                  </a:cubicBezTo>
                  <a:cubicBezTo>
                    <a:pt x="55" y="63"/>
                    <a:pt x="55" y="63"/>
                    <a:pt x="55" y="63"/>
                  </a:cubicBezTo>
                  <a:cubicBezTo>
                    <a:pt x="55" y="57"/>
                    <a:pt x="55" y="57"/>
                    <a:pt x="55" y="57"/>
                  </a:cubicBezTo>
                  <a:cubicBezTo>
                    <a:pt x="50" y="55"/>
                    <a:pt x="50" y="55"/>
                    <a:pt x="50" y="55"/>
                  </a:cubicBezTo>
                  <a:cubicBezTo>
                    <a:pt x="50" y="52"/>
                    <a:pt x="50" y="52"/>
                    <a:pt x="50" y="52"/>
                  </a:cubicBezTo>
                  <a:cubicBezTo>
                    <a:pt x="70" y="60"/>
                    <a:pt x="70" y="60"/>
                    <a:pt x="70" y="60"/>
                  </a:cubicBezTo>
                  <a:lnTo>
                    <a:pt x="70" y="17"/>
                  </a:lnTo>
                  <a:close/>
                </a:path>
              </a:pathLst>
            </a:custGeom>
            <a:solidFill>
              <a:schemeClr val="bg1"/>
            </a:solidFill>
            <a:ln>
              <a:noFill/>
            </a:ln>
          </p:spPr>
          <p:txBody>
            <a:bodyPr vert="horz" wrap="square" lIns="91416" tIns="45708" rIns="91416" bIns="45708" numCol="1" anchor="t" anchorCtr="0" compatLnSpc="1"/>
            <a:lstStyle/>
            <a:p>
              <a:endParaRPr lang="zh-CN" altLang="en-US" sz="3200">
                <a:solidFill>
                  <a:schemeClr val="bg1"/>
                </a:solidFill>
              </a:endParaRPr>
            </a:p>
          </p:txBody>
        </p:sp>
      </p:grpSp>
      <p:sp>
        <p:nvSpPr>
          <p:cNvPr id="54" name="椭圆 106"/>
          <p:cNvSpPr>
            <a:spLocks noChangeAspect="1"/>
          </p:cNvSpPr>
          <p:nvPr/>
        </p:nvSpPr>
        <p:spPr>
          <a:xfrm>
            <a:off x="5023141" y="5123693"/>
            <a:ext cx="1823420" cy="924253"/>
          </a:xfrm>
          <a:prstGeom prst="ellipse">
            <a:avLst/>
          </a:prstGeom>
          <a:solidFill>
            <a:schemeClr val="tx1">
              <a:lumMod val="65000"/>
              <a:lumOff val="35000"/>
            </a:schemeClr>
          </a:soli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sz="3200">
              <a:solidFill>
                <a:schemeClr val="bg1"/>
              </a:solidFill>
            </a:endParaRPr>
          </a:p>
        </p:txBody>
      </p:sp>
      <p:grpSp>
        <p:nvGrpSpPr>
          <p:cNvPr id="55" name="Group 54"/>
          <p:cNvGrpSpPr/>
          <p:nvPr/>
        </p:nvGrpSpPr>
        <p:grpSpPr>
          <a:xfrm>
            <a:off x="6710437" y="3397737"/>
            <a:ext cx="4901734" cy="2190758"/>
            <a:chOff x="214698" y="2853361"/>
            <a:chExt cx="3677259" cy="1643496"/>
          </a:xfrm>
        </p:grpSpPr>
        <p:sp>
          <p:nvSpPr>
            <p:cNvPr id="56" name="椭圆 10"/>
            <p:cNvSpPr/>
            <p:nvPr/>
          </p:nvSpPr>
          <p:spPr>
            <a:xfrm>
              <a:off x="214698" y="2915207"/>
              <a:ext cx="349697" cy="349697"/>
            </a:xfrm>
            <a:prstGeom prst="ellipse">
              <a:avLst/>
            </a:prstGeom>
            <a:gradFill>
              <a:gsLst>
                <a:gs pos="0">
                  <a:srgbClr val="E30000"/>
                </a:gs>
                <a:gs pos="100000">
                  <a:srgbClr val="760303"/>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5" b="1" dirty="0">
                  <a:solidFill>
                    <a:schemeClr val="bg1"/>
                  </a:solidFill>
                  <a:latin typeface="微软雅黑" panose="020B0503020204020204" charset="-122"/>
                  <a:ea typeface="微软雅黑" panose="020B0503020204020204" charset="-122"/>
                </a:rPr>
                <a:t>2</a:t>
              </a:r>
              <a:endParaRPr lang="zh-CN" altLang="en-US" sz="2135" b="1" dirty="0">
                <a:solidFill>
                  <a:schemeClr val="bg1"/>
                </a:solidFill>
                <a:latin typeface="微软雅黑" panose="020B0503020204020204" charset="-122"/>
                <a:ea typeface="微软雅黑" panose="020B0503020204020204" charset="-122"/>
              </a:endParaRPr>
            </a:p>
          </p:txBody>
        </p:sp>
        <p:sp>
          <p:nvSpPr>
            <p:cNvPr id="57" name="文本框 11"/>
            <p:cNvSpPr txBox="1"/>
            <p:nvPr/>
          </p:nvSpPr>
          <p:spPr>
            <a:xfrm>
              <a:off x="800716" y="2853361"/>
              <a:ext cx="1740671" cy="283919"/>
            </a:xfrm>
            <a:prstGeom prst="rect">
              <a:avLst/>
            </a:prstGeom>
            <a:noFill/>
          </p:spPr>
          <p:txBody>
            <a:bodyPr wrap="none" rtlCol="0">
              <a:spAutoFit/>
            </a:bodyPr>
            <a:lstStyle/>
            <a:p>
              <a:pPr algn="l"/>
              <a:r>
                <a:rPr lang="zh-CN" altLang="en-US" sz="1865" dirty="0">
                  <a:solidFill>
                    <a:schemeClr val="tx1">
                      <a:lumMod val="75000"/>
                      <a:lumOff val="25000"/>
                    </a:schemeClr>
                  </a:solidFill>
                  <a:latin typeface="微软雅黑" panose="020B0503020204020204" charset="-122"/>
                  <a:ea typeface="微软雅黑" panose="020B0503020204020204" charset="-122"/>
                </a:rPr>
                <a:t>把功夫用在管大局上</a:t>
              </a:r>
              <a:endParaRPr lang="zh-CN" altLang="en-US" sz="1865" dirty="0">
                <a:solidFill>
                  <a:schemeClr val="tx1">
                    <a:lumMod val="75000"/>
                    <a:lumOff val="25000"/>
                  </a:schemeClr>
                </a:solidFill>
                <a:latin typeface="微软雅黑" panose="020B0503020204020204" charset="-122"/>
                <a:ea typeface="微软雅黑" panose="020B0503020204020204" charset="-122"/>
              </a:endParaRPr>
            </a:p>
          </p:txBody>
        </p:sp>
        <p:sp>
          <p:nvSpPr>
            <p:cNvPr id="58" name="矩形 9"/>
            <p:cNvSpPr/>
            <p:nvPr/>
          </p:nvSpPr>
          <p:spPr>
            <a:xfrm>
              <a:off x="737738" y="3320213"/>
              <a:ext cx="3154219" cy="1176644"/>
            </a:xfrm>
            <a:prstGeom prst="rect">
              <a:avLst/>
            </a:prstGeom>
          </p:spPr>
          <p:txBody>
            <a:bodyPr wrap="square">
              <a:spAutoFit/>
            </a:bodyPr>
            <a:lstStyle/>
            <a:p>
              <a:pPr algn="just">
                <a:lnSpc>
                  <a:spcPct val="150000"/>
                </a:lnSpc>
              </a:pPr>
              <a:r>
                <a:rPr sz="1600" dirty="0">
                  <a:solidFill>
                    <a:schemeClr val="tx1">
                      <a:lumMod val="75000"/>
                      <a:lumOff val="25000"/>
                    </a:schemeClr>
                  </a:solidFill>
                  <a:latin typeface="微软雅黑" panose="020B0503020204020204" charset="-122"/>
                  <a:ea typeface="微软雅黑" panose="020B0503020204020204" charset="-122"/>
                </a:rPr>
                <a:t>围绕中心开展党建工作，坚持党建工作和业务工作一起谋划、一起部署、一起落实、一起检查，推动党建工作与中心工作深度融合。</a:t>
              </a:r>
              <a:endParaRPr sz="1600" dirty="0">
                <a:solidFill>
                  <a:schemeClr val="tx1">
                    <a:lumMod val="75000"/>
                    <a:lumOff val="25000"/>
                  </a:schemeClr>
                </a:solidFill>
                <a:latin typeface="微软雅黑" panose="020B0503020204020204" charset="-122"/>
                <a:ea typeface="微软雅黑" panose="020B0503020204020204" charset="-122"/>
              </a:endParaRPr>
            </a:p>
            <a:p>
              <a:pPr algn="just">
                <a:lnSpc>
                  <a:spcPct val="150000"/>
                </a:lnSpc>
              </a:pPr>
              <a:r>
                <a:rPr sz="1600" dirty="0">
                  <a:solidFill>
                    <a:schemeClr val="tx1">
                      <a:lumMod val="75000"/>
                      <a:lumOff val="25000"/>
                    </a:schemeClr>
                  </a:solidFill>
                  <a:latin typeface="微软雅黑" panose="020B0503020204020204" charset="-122"/>
                  <a:ea typeface="微软雅黑" panose="020B0503020204020204" charset="-122"/>
                  <a:hlinkClick r:id="rId2" action="ppaction://hlinkfile"/>
                </a:rPr>
                <a:t>机关党建第11期（海口项目公司经验）</a:t>
              </a:r>
              <a:endParaRPr sz="1600" dirty="0">
                <a:solidFill>
                  <a:schemeClr val="tx1">
                    <a:lumMod val="75000"/>
                    <a:lumOff val="25000"/>
                  </a:schemeClr>
                </a:solidFill>
                <a:latin typeface="微软雅黑" panose="020B0503020204020204" charset="-122"/>
                <a:ea typeface="微软雅黑" panose="020B0503020204020204" charset="-122"/>
              </a:endParaRPr>
            </a:p>
          </p:txBody>
        </p:sp>
      </p:grpSp>
      <p:sp>
        <p:nvSpPr>
          <p:cNvPr id="70" name="Freeform 32"/>
          <p:cNvSpPr/>
          <p:nvPr/>
        </p:nvSpPr>
        <p:spPr bwMode="auto">
          <a:xfrm>
            <a:off x="983807" y="2838902"/>
            <a:ext cx="3656648" cy="12189"/>
          </a:xfrm>
          <a:custGeom>
            <a:avLst/>
            <a:gdLst>
              <a:gd name="T0" fmla="*/ 78 w 78"/>
              <a:gd name="T1" fmla="*/ 0 h 14"/>
              <a:gd name="T2" fmla="*/ 0 w 78"/>
              <a:gd name="T3" fmla="*/ 0 h 14"/>
              <a:gd name="T4" fmla="*/ 1 w 78"/>
              <a:gd name="T5" fmla="*/ 7 h 14"/>
              <a:gd name="T6" fmla="*/ 0 w 78"/>
              <a:gd name="T7" fmla="*/ 14 h 14"/>
              <a:gd name="T8" fmla="*/ 78 w 78"/>
              <a:gd name="T9" fmla="*/ 14 h 14"/>
              <a:gd name="T10" fmla="*/ 78 w 78"/>
              <a:gd name="T11" fmla="*/ 0 h 14"/>
            </a:gdLst>
            <a:ahLst/>
            <a:cxnLst>
              <a:cxn ang="0">
                <a:pos x="T0" y="T1"/>
              </a:cxn>
              <a:cxn ang="0">
                <a:pos x="T2" y="T3"/>
              </a:cxn>
              <a:cxn ang="0">
                <a:pos x="T4" y="T5"/>
              </a:cxn>
              <a:cxn ang="0">
                <a:pos x="T6" y="T7"/>
              </a:cxn>
              <a:cxn ang="0">
                <a:pos x="T8" y="T9"/>
              </a:cxn>
              <a:cxn ang="0">
                <a:pos x="T10" y="T11"/>
              </a:cxn>
            </a:cxnLst>
            <a:rect l="0" t="0" r="r" b="b"/>
            <a:pathLst>
              <a:path w="78" h="14">
                <a:moveTo>
                  <a:pt x="78" y="0"/>
                </a:moveTo>
                <a:cubicBezTo>
                  <a:pt x="0" y="0"/>
                  <a:pt x="0" y="0"/>
                  <a:pt x="0" y="0"/>
                </a:cubicBezTo>
                <a:cubicBezTo>
                  <a:pt x="0" y="2"/>
                  <a:pt x="1" y="5"/>
                  <a:pt x="1" y="7"/>
                </a:cubicBezTo>
                <a:cubicBezTo>
                  <a:pt x="1" y="9"/>
                  <a:pt x="0" y="12"/>
                  <a:pt x="0" y="14"/>
                </a:cubicBezTo>
                <a:cubicBezTo>
                  <a:pt x="78" y="14"/>
                  <a:pt x="78" y="14"/>
                  <a:pt x="78" y="14"/>
                </a:cubicBezTo>
                <a:cubicBezTo>
                  <a:pt x="78" y="0"/>
                  <a:pt x="78" y="0"/>
                  <a:pt x="78"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bg1"/>
              </a:solidFill>
            </a:endParaRPr>
          </a:p>
        </p:txBody>
      </p:sp>
      <p:grpSp>
        <p:nvGrpSpPr>
          <p:cNvPr id="71" name="Group 69"/>
          <p:cNvGrpSpPr/>
          <p:nvPr/>
        </p:nvGrpSpPr>
        <p:grpSpPr>
          <a:xfrm>
            <a:off x="752475" y="2372995"/>
            <a:ext cx="4400550" cy="2124711"/>
            <a:chOff x="741660" y="2943246"/>
            <a:chExt cx="3002130" cy="1593949"/>
          </a:xfrm>
        </p:grpSpPr>
        <p:sp>
          <p:nvSpPr>
            <p:cNvPr id="72" name="椭圆 10"/>
            <p:cNvSpPr/>
            <p:nvPr/>
          </p:nvSpPr>
          <p:spPr>
            <a:xfrm>
              <a:off x="3394093" y="2943246"/>
              <a:ext cx="349697" cy="349697"/>
            </a:xfrm>
            <a:prstGeom prst="ellipse">
              <a:avLst/>
            </a:prstGeom>
            <a:gradFill>
              <a:gsLst>
                <a:gs pos="0">
                  <a:srgbClr val="E30000"/>
                </a:gs>
                <a:gs pos="100000">
                  <a:srgbClr val="760303"/>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35" b="1" dirty="0">
                  <a:solidFill>
                    <a:schemeClr val="bg1"/>
                  </a:solidFill>
                  <a:latin typeface="微软雅黑" panose="020B0503020204020204" charset="-122"/>
                  <a:ea typeface="微软雅黑" panose="020B0503020204020204" charset="-122"/>
                </a:rPr>
                <a:t>1</a:t>
              </a:r>
              <a:endParaRPr lang="zh-CN" altLang="en-US" sz="2135" b="1" dirty="0">
                <a:solidFill>
                  <a:schemeClr val="bg1"/>
                </a:solidFill>
                <a:latin typeface="微软雅黑" panose="020B0503020204020204" charset="-122"/>
                <a:ea typeface="微软雅黑" panose="020B0503020204020204" charset="-122"/>
              </a:endParaRPr>
            </a:p>
          </p:txBody>
        </p:sp>
        <p:sp>
          <p:nvSpPr>
            <p:cNvPr id="73" name="文本框 11"/>
            <p:cNvSpPr txBox="1"/>
            <p:nvPr/>
          </p:nvSpPr>
          <p:spPr>
            <a:xfrm>
              <a:off x="1622841" y="2970399"/>
              <a:ext cx="1757344" cy="283919"/>
            </a:xfrm>
            <a:prstGeom prst="rect">
              <a:avLst/>
            </a:prstGeom>
            <a:noFill/>
          </p:spPr>
          <p:txBody>
            <a:bodyPr wrap="square" rtlCol="0">
              <a:spAutoFit/>
            </a:bodyPr>
            <a:lstStyle/>
            <a:p>
              <a:pPr algn="l"/>
              <a:r>
                <a:rPr lang="zh-CN" altLang="en-US" sz="1865" dirty="0">
                  <a:solidFill>
                    <a:schemeClr val="tx1">
                      <a:lumMod val="75000"/>
                      <a:lumOff val="25000"/>
                    </a:schemeClr>
                  </a:solidFill>
                  <a:latin typeface="微软雅黑" panose="020B0503020204020204" charset="-122"/>
                  <a:ea typeface="微软雅黑" panose="020B0503020204020204" charset="-122"/>
                </a:rPr>
                <a:t>把功夫用在讲政治上</a:t>
              </a:r>
              <a:endParaRPr lang="zh-CN" altLang="en-US" sz="1865" dirty="0">
                <a:solidFill>
                  <a:schemeClr val="tx1">
                    <a:lumMod val="75000"/>
                    <a:lumOff val="25000"/>
                  </a:schemeClr>
                </a:solidFill>
                <a:latin typeface="微软雅黑" panose="020B0503020204020204" charset="-122"/>
                <a:ea typeface="微软雅黑" panose="020B0503020204020204" charset="-122"/>
              </a:endParaRPr>
            </a:p>
          </p:txBody>
        </p:sp>
        <p:sp>
          <p:nvSpPr>
            <p:cNvPr id="76" name="矩形 75"/>
            <p:cNvSpPr/>
            <p:nvPr/>
          </p:nvSpPr>
          <p:spPr>
            <a:xfrm>
              <a:off x="741660" y="3347212"/>
              <a:ext cx="2810219" cy="1189983"/>
            </a:xfrm>
            <a:prstGeom prst="rect">
              <a:avLst/>
            </a:prstGeom>
          </p:spPr>
          <p:txBody>
            <a:bodyPr wrap="square">
              <a:spAutoFit/>
            </a:bodyPr>
            <a:lstStyle/>
            <a:p>
              <a:pPr algn="just">
                <a:lnSpc>
                  <a:spcPct val="130000"/>
                </a:lnSpc>
              </a:pPr>
              <a:r>
                <a:rPr sz="1500" dirty="0">
                  <a:solidFill>
                    <a:schemeClr val="tx1">
                      <a:lumMod val="75000"/>
                      <a:lumOff val="25000"/>
                    </a:schemeClr>
                  </a:solidFill>
                  <a:latin typeface="微软雅黑" panose="020B0503020204020204" charset="-122"/>
                  <a:ea typeface="微软雅黑" panose="020B0503020204020204" charset="-122"/>
                </a:rPr>
                <a:t>不打折扣落实好上级精神，在思想上、行动上始终与上级保持高度一致。</a:t>
              </a:r>
              <a:endParaRPr sz="1500" dirty="0">
                <a:solidFill>
                  <a:schemeClr val="tx1">
                    <a:lumMod val="75000"/>
                    <a:lumOff val="25000"/>
                  </a:schemeClr>
                </a:solidFill>
                <a:latin typeface="微软雅黑" panose="020B0503020204020204" charset="-122"/>
                <a:ea typeface="微软雅黑" panose="020B0503020204020204" charset="-122"/>
              </a:endParaRPr>
            </a:p>
            <a:p>
              <a:pPr algn="just">
                <a:lnSpc>
                  <a:spcPct val="130000"/>
                </a:lnSpc>
              </a:pPr>
              <a:r>
                <a:rPr sz="1500" dirty="0">
                  <a:solidFill>
                    <a:schemeClr val="tx1">
                      <a:lumMod val="75000"/>
                      <a:lumOff val="25000"/>
                    </a:schemeClr>
                  </a:solidFill>
                  <a:latin typeface="微软雅黑" panose="020B0503020204020204" charset="-122"/>
                  <a:ea typeface="微软雅黑" panose="020B0503020204020204" charset="-122"/>
                </a:rPr>
                <a:t>当前，就是要扎实开展“不忘初心、牢记使命”主题教育，宣贯落实好公司第一次党代会精神。</a:t>
              </a:r>
              <a:endParaRPr sz="1600" dirty="0">
                <a:solidFill>
                  <a:schemeClr val="tx1">
                    <a:lumMod val="75000"/>
                    <a:lumOff val="25000"/>
                  </a:schemeClr>
                </a:solidFill>
                <a:latin typeface="微软雅黑" panose="020B0503020204020204" charset="-122"/>
                <a:ea typeface="微软雅黑" panose="020B0503020204020204" charset="-122"/>
              </a:endParaRPr>
            </a:p>
            <a:p>
              <a:pPr algn="just">
                <a:lnSpc>
                  <a:spcPct val="120000"/>
                </a:lnSpc>
              </a:pPr>
              <a:endParaRPr sz="160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77" name="Group 76"/>
          <p:cNvGrpSpPr/>
          <p:nvPr/>
        </p:nvGrpSpPr>
        <p:grpSpPr>
          <a:xfrm>
            <a:off x="5319627" y="2085926"/>
            <a:ext cx="1201607" cy="1016563"/>
            <a:chOff x="3989567" y="1827643"/>
            <a:chExt cx="901440" cy="762620"/>
          </a:xfrm>
        </p:grpSpPr>
        <p:sp>
          <p:nvSpPr>
            <p:cNvPr id="78" name="Freeform 13"/>
            <p:cNvSpPr/>
            <p:nvPr/>
          </p:nvSpPr>
          <p:spPr bwMode="auto">
            <a:xfrm>
              <a:off x="4440286" y="2049123"/>
              <a:ext cx="450720" cy="541140"/>
            </a:xfrm>
            <a:custGeom>
              <a:avLst/>
              <a:gdLst>
                <a:gd name="T0" fmla="*/ 453 w 453"/>
                <a:gd name="T1" fmla="*/ 0 h 474"/>
                <a:gd name="T2" fmla="*/ 0 w 453"/>
                <a:gd name="T3" fmla="*/ 194 h 474"/>
                <a:gd name="T4" fmla="*/ 0 w 453"/>
                <a:gd name="T5" fmla="*/ 474 h 474"/>
                <a:gd name="T6" fmla="*/ 453 w 453"/>
                <a:gd name="T7" fmla="*/ 277 h 474"/>
                <a:gd name="T8" fmla="*/ 453 w 453"/>
                <a:gd name="T9" fmla="*/ 0 h 474"/>
              </a:gdLst>
              <a:ahLst/>
              <a:cxnLst>
                <a:cxn ang="0">
                  <a:pos x="T0" y="T1"/>
                </a:cxn>
                <a:cxn ang="0">
                  <a:pos x="T2" y="T3"/>
                </a:cxn>
                <a:cxn ang="0">
                  <a:pos x="T4" y="T5"/>
                </a:cxn>
                <a:cxn ang="0">
                  <a:pos x="T6" y="T7"/>
                </a:cxn>
                <a:cxn ang="0">
                  <a:pos x="T8" y="T9"/>
                </a:cxn>
              </a:cxnLst>
              <a:rect l="0" t="0" r="r" b="b"/>
              <a:pathLst>
                <a:path w="453" h="474">
                  <a:moveTo>
                    <a:pt x="453" y="0"/>
                  </a:moveTo>
                  <a:lnTo>
                    <a:pt x="0" y="194"/>
                  </a:lnTo>
                  <a:lnTo>
                    <a:pt x="0" y="474"/>
                  </a:lnTo>
                  <a:lnTo>
                    <a:pt x="453" y="277"/>
                  </a:lnTo>
                  <a:lnTo>
                    <a:pt x="453" y="0"/>
                  </a:lnTo>
                  <a:close/>
                </a:path>
              </a:pathLst>
            </a:custGeom>
            <a:gradFill>
              <a:gsLst>
                <a:gs pos="0">
                  <a:srgbClr val="E30000"/>
                </a:gs>
                <a:gs pos="100000">
                  <a:srgbClr val="760303"/>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bg1"/>
                </a:solidFill>
              </a:endParaRPr>
            </a:p>
          </p:txBody>
        </p:sp>
        <p:sp>
          <p:nvSpPr>
            <p:cNvPr id="79" name="Freeform 14"/>
            <p:cNvSpPr/>
            <p:nvPr/>
          </p:nvSpPr>
          <p:spPr bwMode="auto">
            <a:xfrm>
              <a:off x="3989567" y="2049123"/>
              <a:ext cx="450720" cy="541140"/>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close/>
                </a:path>
              </a:pathLst>
            </a:custGeom>
            <a:gradFill>
              <a:gsLst>
                <a:gs pos="0">
                  <a:srgbClr val="E30000"/>
                </a:gs>
                <a:gs pos="100000">
                  <a:srgbClr val="760303"/>
                </a:gs>
              </a:gsLst>
              <a:lin ang="135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bg1"/>
                </a:solidFill>
              </a:endParaRPr>
            </a:p>
          </p:txBody>
        </p:sp>
        <p:sp>
          <p:nvSpPr>
            <p:cNvPr id="80" name="Freeform 16"/>
            <p:cNvSpPr/>
            <p:nvPr/>
          </p:nvSpPr>
          <p:spPr bwMode="auto">
            <a:xfrm>
              <a:off x="3989568" y="1827643"/>
              <a:ext cx="901439" cy="442958"/>
            </a:xfrm>
            <a:custGeom>
              <a:avLst/>
              <a:gdLst>
                <a:gd name="T0" fmla="*/ 453 w 906"/>
                <a:gd name="T1" fmla="*/ 0 h 388"/>
                <a:gd name="T2" fmla="*/ 0 w 906"/>
                <a:gd name="T3" fmla="*/ 194 h 388"/>
                <a:gd name="T4" fmla="*/ 453 w 906"/>
                <a:gd name="T5" fmla="*/ 388 h 388"/>
                <a:gd name="T6" fmla="*/ 906 w 906"/>
                <a:gd name="T7" fmla="*/ 194 h 388"/>
                <a:gd name="T8" fmla="*/ 453 w 906"/>
                <a:gd name="T9" fmla="*/ 0 h 388"/>
              </a:gdLst>
              <a:ahLst/>
              <a:cxnLst>
                <a:cxn ang="0">
                  <a:pos x="T0" y="T1"/>
                </a:cxn>
                <a:cxn ang="0">
                  <a:pos x="T2" y="T3"/>
                </a:cxn>
                <a:cxn ang="0">
                  <a:pos x="T4" y="T5"/>
                </a:cxn>
                <a:cxn ang="0">
                  <a:pos x="T6" y="T7"/>
                </a:cxn>
                <a:cxn ang="0">
                  <a:pos x="T8" y="T9"/>
                </a:cxn>
              </a:cxnLst>
              <a:rect l="0" t="0" r="r" b="b"/>
              <a:pathLst>
                <a:path w="906" h="388">
                  <a:moveTo>
                    <a:pt x="453" y="0"/>
                  </a:moveTo>
                  <a:lnTo>
                    <a:pt x="0" y="194"/>
                  </a:lnTo>
                  <a:lnTo>
                    <a:pt x="453" y="388"/>
                  </a:lnTo>
                  <a:lnTo>
                    <a:pt x="906" y="194"/>
                  </a:lnTo>
                  <a:lnTo>
                    <a:pt x="453"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lstStyle/>
            <a:p>
              <a:endParaRPr lang="zh-CN" altLang="en-US" sz="3200">
                <a:solidFill>
                  <a:schemeClr val="bg1"/>
                </a:solidFill>
              </a:endParaRPr>
            </a:p>
          </p:txBody>
        </p:sp>
        <p:sp>
          <p:nvSpPr>
            <p:cNvPr id="81" name="Freeform 42"/>
            <p:cNvSpPr>
              <a:spLocks noEditPoints="1"/>
            </p:cNvSpPr>
            <p:nvPr/>
          </p:nvSpPr>
          <p:spPr bwMode="auto">
            <a:xfrm>
              <a:off x="4145777" y="2157579"/>
              <a:ext cx="134320" cy="316236"/>
            </a:xfrm>
            <a:custGeom>
              <a:avLst/>
              <a:gdLst>
                <a:gd name="T0" fmla="*/ 42 w 57"/>
                <a:gd name="T1" fmla="*/ 64 h 117"/>
                <a:gd name="T2" fmla="*/ 43 w 57"/>
                <a:gd name="T3" fmla="*/ 68 h 117"/>
                <a:gd name="T4" fmla="*/ 42 w 57"/>
                <a:gd name="T5" fmla="*/ 71 h 117"/>
                <a:gd name="T6" fmla="*/ 33 w 57"/>
                <a:gd name="T7" fmla="*/ 83 h 117"/>
                <a:gd name="T8" fmla="*/ 32 w 57"/>
                <a:gd name="T9" fmla="*/ 85 h 117"/>
                <a:gd name="T10" fmla="*/ 30 w 57"/>
                <a:gd name="T11" fmla="*/ 83 h 117"/>
                <a:gd name="T12" fmla="*/ 28 w 57"/>
                <a:gd name="T13" fmla="*/ 81 h 117"/>
                <a:gd name="T14" fmla="*/ 29 w 57"/>
                <a:gd name="T15" fmla="*/ 92 h 117"/>
                <a:gd name="T16" fmla="*/ 30 w 57"/>
                <a:gd name="T17" fmla="*/ 92 h 117"/>
                <a:gd name="T18" fmla="*/ 32 w 57"/>
                <a:gd name="T19" fmla="*/ 91 h 117"/>
                <a:gd name="T20" fmla="*/ 33 w 57"/>
                <a:gd name="T21" fmla="*/ 94 h 117"/>
                <a:gd name="T22" fmla="*/ 51 w 57"/>
                <a:gd name="T23" fmla="*/ 117 h 117"/>
                <a:gd name="T24" fmla="*/ 57 w 57"/>
                <a:gd name="T25" fmla="*/ 109 h 117"/>
                <a:gd name="T26" fmla="*/ 48 w 57"/>
                <a:gd name="T27" fmla="*/ 74 h 117"/>
                <a:gd name="T28" fmla="*/ 48 w 57"/>
                <a:gd name="T29" fmla="*/ 70 h 117"/>
                <a:gd name="T30" fmla="*/ 45 w 57"/>
                <a:gd name="T31" fmla="*/ 60 h 117"/>
                <a:gd name="T32" fmla="*/ 11 w 57"/>
                <a:gd name="T33" fmla="*/ 46 h 117"/>
                <a:gd name="T34" fmla="*/ 9 w 57"/>
                <a:gd name="T35" fmla="*/ 54 h 117"/>
                <a:gd name="T36" fmla="*/ 9 w 57"/>
                <a:gd name="T37" fmla="*/ 58 h 117"/>
                <a:gd name="T38" fmla="*/ 0 w 57"/>
                <a:gd name="T39" fmla="*/ 54 h 117"/>
                <a:gd name="T40" fmla="*/ 0 w 57"/>
                <a:gd name="T41" fmla="*/ 70 h 117"/>
                <a:gd name="T42" fmla="*/ 1 w 57"/>
                <a:gd name="T43" fmla="*/ 70 h 117"/>
                <a:gd name="T44" fmla="*/ 3 w 57"/>
                <a:gd name="T45" fmla="*/ 69 h 117"/>
                <a:gd name="T46" fmla="*/ 8 w 57"/>
                <a:gd name="T47" fmla="*/ 78 h 117"/>
                <a:gd name="T48" fmla="*/ 4 w 57"/>
                <a:gd name="T49" fmla="*/ 84 h 117"/>
                <a:gd name="T50" fmla="*/ 1 w 57"/>
                <a:gd name="T51" fmla="*/ 80 h 117"/>
                <a:gd name="T52" fmla="*/ 0 w 57"/>
                <a:gd name="T53" fmla="*/ 80 h 117"/>
                <a:gd name="T54" fmla="*/ 0 w 57"/>
                <a:gd name="T55" fmla="*/ 85 h 117"/>
                <a:gd name="T56" fmla="*/ 24 w 57"/>
                <a:gd name="T57" fmla="*/ 106 h 117"/>
                <a:gd name="T58" fmla="*/ 24 w 57"/>
                <a:gd name="T59" fmla="*/ 89 h 117"/>
                <a:gd name="T60" fmla="*/ 23 w 57"/>
                <a:gd name="T61" fmla="*/ 89 h 117"/>
                <a:gd name="T62" fmla="*/ 21 w 57"/>
                <a:gd name="T63" fmla="*/ 90 h 117"/>
                <a:gd name="T64" fmla="*/ 16 w 57"/>
                <a:gd name="T65" fmla="*/ 81 h 117"/>
                <a:gd name="T66" fmla="*/ 20 w 57"/>
                <a:gd name="T67" fmla="*/ 76 h 117"/>
                <a:gd name="T68" fmla="*/ 23 w 57"/>
                <a:gd name="T69" fmla="*/ 79 h 117"/>
                <a:gd name="T70" fmla="*/ 24 w 57"/>
                <a:gd name="T71" fmla="*/ 80 h 117"/>
                <a:gd name="T72" fmla="*/ 24 w 57"/>
                <a:gd name="T73" fmla="*/ 64 h 117"/>
                <a:gd name="T74" fmla="*/ 14 w 57"/>
                <a:gd name="T75" fmla="*/ 57 h 117"/>
                <a:gd name="T76" fmla="*/ 15 w 57"/>
                <a:gd name="T77" fmla="*/ 53 h 117"/>
                <a:gd name="T78" fmla="*/ 11 w 57"/>
                <a:gd name="T79" fmla="*/ 46 h 117"/>
                <a:gd name="T80" fmla="*/ 0 w 57"/>
                <a:gd name="T81" fmla="*/ 8 h 117"/>
                <a:gd name="T82" fmla="*/ 9 w 57"/>
                <a:gd name="T83" fmla="*/ 43 h 117"/>
                <a:gd name="T84" fmla="*/ 9 w 57"/>
                <a:gd name="T85" fmla="*/ 41 h 117"/>
                <a:gd name="T86" fmla="*/ 8 w 57"/>
                <a:gd name="T87" fmla="*/ 35 h 117"/>
                <a:gd name="T88" fmla="*/ 12 w 57"/>
                <a:gd name="T89" fmla="*/ 30 h 117"/>
                <a:gd name="T90" fmla="*/ 15 w 57"/>
                <a:gd name="T91" fmla="*/ 42 h 117"/>
                <a:gd name="T92" fmla="*/ 15 w 57"/>
                <a:gd name="T93" fmla="*/ 45 h 117"/>
                <a:gd name="T94" fmla="*/ 24 w 57"/>
                <a:gd name="T95" fmla="*/ 49 h 117"/>
                <a:gd name="T96" fmla="*/ 24 w 57"/>
                <a:gd name="T97" fmla="*/ 33 h 117"/>
                <a:gd name="T98" fmla="*/ 23 w 57"/>
                <a:gd name="T99" fmla="*/ 33 h 117"/>
                <a:gd name="T100" fmla="*/ 21 w 57"/>
                <a:gd name="T101" fmla="*/ 34 h 117"/>
                <a:gd name="T102" fmla="*/ 16 w 57"/>
                <a:gd name="T103" fmla="*/ 25 h 117"/>
                <a:gd name="T104" fmla="*/ 20 w 57"/>
                <a:gd name="T105" fmla="*/ 20 h 117"/>
                <a:gd name="T106" fmla="*/ 23 w 57"/>
                <a:gd name="T107" fmla="*/ 23 h 117"/>
                <a:gd name="T108" fmla="*/ 24 w 57"/>
                <a:gd name="T109" fmla="*/ 24 h 117"/>
                <a:gd name="T110" fmla="*/ 24 w 57"/>
                <a:gd name="T111" fmla="*/ 7 h 117"/>
                <a:gd name="T112" fmla="*/ 4 w 57"/>
                <a:gd name="T113"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 h="117">
                  <a:moveTo>
                    <a:pt x="44" y="59"/>
                  </a:moveTo>
                  <a:cubicBezTo>
                    <a:pt x="43" y="59"/>
                    <a:pt x="42" y="61"/>
                    <a:pt x="42" y="64"/>
                  </a:cubicBezTo>
                  <a:cubicBezTo>
                    <a:pt x="42" y="65"/>
                    <a:pt x="42" y="66"/>
                    <a:pt x="42" y="68"/>
                  </a:cubicBezTo>
                  <a:cubicBezTo>
                    <a:pt x="43" y="68"/>
                    <a:pt x="43" y="68"/>
                    <a:pt x="43" y="68"/>
                  </a:cubicBezTo>
                  <a:cubicBezTo>
                    <a:pt x="43" y="71"/>
                    <a:pt x="43" y="71"/>
                    <a:pt x="42" y="71"/>
                  </a:cubicBezTo>
                  <a:cubicBezTo>
                    <a:pt x="42" y="71"/>
                    <a:pt x="42" y="71"/>
                    <a:pt x="42" y="71"/>
                  </a:cubicBezTo>
                  <a:cubicBezTo>
                    <a:pt x="33" y="68"/>
                    <a:pt x="33" y="68"/>
                    <a:pt x="33" y="68"/>
                  </a:cubicBezTo>
                  <a:cubicBezTo>
                    <a:pt x="33" y="83"/>
                    <a:pt x="33" y="83"/>
                    <a:pt x="33" y="83"/>
                  </a:cubicBezTo>
                  <a:cubicBezTo>
                    <a:pt x="33" y="84"/>
                    <a:pt x="33" y="85"/>
                    <a:pt x="32" y="85"/>
                  </a:cubicBezTo>
                  <a:cubicBezTo>
                    <a:pt x="32" y="85"/>
                    <a:pt x="32" y="85"/>
                    <a:pt x="32" y="85"/>
                  </a:cubicBezTo>
                  <a:cubicBezTo>
                    <a:pt x="32" y="85"/>
                    <a:pt x="31" y="84"/>
                    <a:pt x="31" y="84"/>
                  </a:cubicBezTo>
                  <a:cubicBezTo>
                    <a:pt x="30" y="83"/>
                    <a:pt x="30" y="83"/>
                    <a:pt x="30" y="83"/>
                  </a:cubicBezTo>
                  <a:cubicBezTo>
                    <a:pt x="30" y="82"/>
                    <a:pt x="29" y="81"/>
                    <a:pt x="29" y="81"/>
                  </a:cubicBezTo>
                  <a:cubicBezTo>
                    <a:pt x="28" y="81"/>
                    <a:pt x="28" y="81"/>
                    <a:pt x="28" y="81"/>
                  </a:cubicBezTo>
                  <a:cubicBezTo>
                    <a:pt x="26" y="81"/>
                    <a:pt x="25" y="83"/>
                    <a:pt x="25" y="85"/>
                  </a:cubicBezTo>
                  <a:cubicBezTo>
                    <a:pt x="25" y="88"/>
                    <a:pt x="27" y="92"/>
                    <a:pt x="29" y="92"/>
                  </a:cubicBezTo>
                  <a:cubicBezTo>
                    <a:pt x="29" y="93"/>
                    <a:pt x="29" y="93"/>
                    <a:pt x="29" y="93"/>
                  </a:cubicBezTo>
                  <a:cubicBezTo>
                    <a:pt x="30" y="93"/>
                    <a:pt x="30" y="92"/>
                    <a:pt x="30" y="92"/>
                  </a:cubicBezTo>
                  <a:cubicBezTo>
                    <a:pt x="31" y="92"/>
                    <a:pt x="31" y="92"/>
                    <a:pt x="31" y="92"/>
                  </a:cubicBezTo>
                  <a:cubicBezTo>
                    <a:pt x="31" y="91"/>
                    <a:pt x="31" y="91"/>
                    <a:pt x="32" y="91"/>
                  </a:cubicBezTo>
                  <a:cubicBezTo>
                    <a:pt x="32" y="91"/>
                    <a:pt x="32" y="91"/>
                    <a:pt x="32" y="91"/>
                  </a:cubicBezTo>
                  <a:cubicBezTo>
                    <a:pt x="33" y="92"/>
                    <a:pt x="33" y="93"/>
                    <a:pt x="33" y="94"/>
                  </a:cubicBezTo>
                  <a:cubicBezTo>
                    <a:pt x="33" y="109"/>
                    <a:pt x="33" y="109"/>
                    <a:pt x="33" y="109"/>
                  </a:cubicBezTo>
                  <a:cubicBezTo>
                    <a:pt x="51" y="117"/>
                    <a:pt x="51" y="117"/>
                    <a:pt x="51" y="117"/>
                  </a:cubicBezTo>
                  <a:cubicBezTo>
                    <a:pt x="52" y="117"/>
                    <a:pt x="52" y="117"/>
                    <a:pt x="53" y="117"/>
                  </a:cubicBezTo>
                  <a:cubicBezTo>
                    <a:pt x="55" y="117"/>
                    <a:pt x="57" y="114"/>
                    <a:pt x="57" y="109"/>
                  </a:cubicBezTo>
                  <a:cubicBezTo>
                    <a:pt x="57" y="78"/>
                    <a:pt x="57" y="78"/>
                    <a:pt x="57" y="78"/>
                  </a:cubicBezTo>
                  <a:cubicBezTo>
                    <a:pt x="48" y="74"/>
                    <a:pt x="48" y="74"/>
                    <a:pt x="48" y="74"/>
                  </a:cubicBezTo>
                  <a:cubicBezTo>
                    <a:pt x="47" y="73"/>
                    <a:pt x="46" y="72"/>
                    <a:pt x="47" y="70"/>
                  </a:cubicBezTo>
                  <a:cubicBezTo>
                    <a:pt x="48" y="70"/>
                    <a:pt x="48" y="70"/>
                    <a:pt x="48" y="70"/>
                  </a:cubicBezTo>
                  <a:cubicBezTo>
                    <a:pt x="48" y="69"/>
                    <a:pt x="48" y="68"/>
                    <a:pt x="48" y="67"/>
                  </a:cubicBezTo>
                  <a:cubicBezTo>
                    <a:pt x="48" y="64"/>
                    <a:pt x="47" y="60"/>
                    <a:pt x="45" y="60"/>
                  </a:cubicBezTo>
                  <a:cubicBezTo>
                    <a:pt x="45" y="60"/>
                    <a:pt x="45" y="59"/>
                    <a:pt x="44" y="59"/>
                  </a:cubicBezTo>
                  <a:moveTo>
                    <a:pt x="11" y="46"/>
                  </a:moveTo>
                  <a:cubicBezTo>
                    <a:pt x="10" y="46"/>
                    <a:pt x="9" y="48"/>
                    <a:pt x="9" y="50"/>
                  </a:cubicBezTo>
                  <a:cubicBezTo>
                    <a:pt x="9" y="52"/>
                    <a:pt x="9" y="53"/>
                    <a:pt x="9" y="54"/>
                  </a:cubicBezTo>
                  <a:cubicBezTo>
                    <a:pt x="9" y="55"/>
                    <a:pt x="9" y="55"/>
                    <a:pt x="9" y="55"/>
                  </a:cubicBezTo>
                  <a:cubicBezTo>
                    <a:pt x="10" y="57"/>
                    <a:pt x="10" y="58"/>
                    <a:pt x="9" y="58"/>
                  </a:cubicBezTo>
                  <a:cubicBezTo>
                    <a:pt x="9" y="58"/>
                    <a:pt x="9" y="58"/>
                    <a:pt x="9" y="58"/>
                  </a:cubicBezTo>
                  <a:cubicBezTo>
                    <a:pt x="0" y="54"/>
                    <a:pt x="0" y="54"/>
                    <a:pt x="0" y="54"/>
                  </a:cubicBezTo>
                  <a:cubicBezTo>
                    <a:pt x="0" y="70"/>
                    <a:pt x="0" y="70"/>
                    <a:pt x="0" y="70"/>
                  </a:cubicBezTo>
                  <a:cubicBezTo>
                    <a:pt x="0" y="70"/>
                    <a:pt x="0" y="70"/>
                    <a:pt x="0" y="70"/>
                  </a:cubicBezTo>
                  <a:cubicBezTo>
                    <a:pt x="0" y="71"/>
                    <a:pt x="0" y="71"/>
                    <a:pt x="0" y="71"/>
                  </a:cubicBezTo>
                  <a:cubicBezTo>
                    <a:pt x="1" y="70"/>
                    <a:pt x="1" y="70"/>
                    <a:pt x="1" y="70"/>
                  </a:cubicBezTo>
                  <a:cubicBezTo>
                    <a:pt x="1" y="70"/>
                    <a:pt x="1" y="70"/>
                    <a:pt x="1" y="70"/>
                  </a:cubicBezTo>
                  <a:cubicBezTo>
                    <a:pt x="2" y="70"/>
                    <a:pt x="2" y="69"/>
                    <a:pt x="3" y="69"/>
                  </a:cubicBezTo>
                  <a:cubicBezTo>
                    <a:pt x="3" y="69"/>
                    <a:pt x="4" y="69"/>
                    <a:pt x="4" y="70"/>
                  </a:cubicBezTo>
                  <a:cubicBezTo>
                    <a:pt x="6" y="70"/>
                    <a:pt x="8" y="74"/>
                    <a:pt x="8" y="78"/>
                  </a:cubicBezTo>
                  <a:cubicBezTo>
                    <a:pt x="8" y="82"/>
                    <a:pt x="7" y="84"/>
                    <a:pt x="5" y="84"/>
                  </a:cubicBezTo>
                  <a:cubicBezTo>
                    <a:pt x="4" y="84"/>
                    <a:pt x="4" y="84"/>
                    <a:pt x="4" y="84"/>
                  </a:cubicBezTo>
                  <a:cubicBezTo>
                    <a:pt x="3" y="83"/>
                    <a:pt x="2" y="82"/>
                    <a:pt x="1" y="81"/>
                  </a:cubicBezTo>
                  <a:cubicBezTo>
                    <a:pt x="1" y="80"/>
                    <a:pt x="1" y="80"/>
                    <a:pt x="1" y="80"/>
                  </a:cubicBezTo>
                  <a:cubicBezTo>
                    <a:pt x="1" y="80"/>
                    <a:pt x="0" y="80"/>
                    <a:pt x="0" y="80"/>
                  </a:cubicBezTo>
                  <a:cubicBezTo>
                    <a:pt x="0" y="80"/>
                    <a:pt x="0" y="80"/>
                    <a:pt x="0" y="80"/>
                  </a:cubicBezTo>
                  <a:cubicBezTo>
                    <a:pt x="0" y="80"/>
                    <a:pt x="0" y="80"/>
                    <a:pt x="0" y="80"/>
                  </a:cubicBezTo>
                  <a:cubicBezTo>
                    <a:pt x="0" y="85"/>
                    <a:pt x="0" y="85"/>
                    <a:pt x="0" y="85"/>
                  </a:cubicBezTo>
                  <a:cubicBezTo>
                    <a:pt x="0" y="91"/>
                    <a:pt x="2" y="97"/>
                    <a:pt x="6" y="98"/>
                  </a:cubicBezTo>
                  <a:cubicBezTo>
                    <a:pt x="24" y="106"/>
                    <a:pt x="24" y="106"/>
                    <a:pt x="24" y="106"/>
                  </a:cubicBezTo>
                  <a:cubicBezTo>
                    <a:pt x="24" y="90"/>
                    <a:pt x="24" y="90"/>
                    <a:pt x="24" y="90"/>
                  </a:cubicBezTo>
                  <a:cubicBezTo>
                    <a:pt x="24" y="89"/>
                    <a:pt x="24" y="89"/>
                    <a:pt x="24" y="89"/>
                  </a:cubicBezTo>
                  <a:cubicBezTo>
                    <a:pt x="23" y="89"/>
                    <a:pt x="23" y="89"/>
                    <a:pt x="23" y="89"/>
                  </a:cubicBezTo>
                  <a:cubicBezTo>
                    <a:pt x="23" y="89"/>
                    <a:pt x="23" y="89"/>
                    <a:pt x="23" y="89"/>
                  </a:cubicBezTo>
                  <a:cubicBezTo>
                    <a:pt x="22" y="90"/>
                    <a:pt x="22" y="90"/>
                    <a:pt x="22" y="90"/>
                  </a:cubicBezTo>
                  <a:cubicBezTo>
                    <a:pt x="22" y="90"/>
                    <a:pt x="21" y="90"/>
                    <a:pt x="21" y="90"/>
                  </a:cubicBezTo>
                  <a:cubicBezTo>
                    <a:pt x="20" y="90"/>
                    <a:pt x="20" y="90"/>
                    <a:pt x="20" y="90"/>
                  </a:cubicBezTo>
                  <a:cubicBezTo>
                    <a:pt x="18" y="89"/>
                    <a:pt x="16" y="85"/>
                    <a:pt x="16" y="81"/>
                  </a:cubicBezTo>
                  <a:cubicBezTo>
                    <a:pt x="16" y="78"/>
                    <a:pt x="17" y="76"/>
                    <a:pt x="19" y="76"/>
                  </a:cubicBezTo>
                  <a:cubicBezTo>
                    <a:pt x="19" y="76"/>
                    <a:pt x="20" y="76"/>
                    <a:pt x="20" y="76"/>
                  </a:cubicBezTo>
                  <a:cubicBezTo>
                    <a:pt x="21" y="76"/>
                    <a:pt x="22" y="77"/>
                    <a:pt x="22" y="78"/>
                  </a:cubicBezTo>
                  <a:cubicBezTo>
                    <a:pt x="23" y="79"/>
                    <a:pt x="23" y="79"/>
                    <a:pt x="23" y="79"/>
                  </a:cubicBezTo>
                  <a:cubicBezTo>
                    <a:pt x="23" y="80"/>
                    <a:pt x="23" y="80"/>
                    <a:pt x="23" y="80"/>
                  </a:cubicBezTo>
                  <a:cubicBezTo>
                    <a:pt x="24" y="80"/>
                    <a:pt x="24" y="80"/>
                    <a:pt x="24" y="80"/>
                  </a:cubicBezTo>
                  <a:cubicBezTo>
                    <a:pt x="24" y="80"/>
                    <a:pt x="24" y="80"/>
                    <a:pt x="24" y="80"/>
                  </a:cubicBezTo>
                  <a:cubicBezTo>
                    <a:pt x="24" y="64"/>
                    <a:pt x="24" y="64"/>
                    <a:pt x="24" y="64"/>
                  </a:cubicBezTo>
                  <a:cubicBezTo>
                    <a:pt x="15" y="60"/>
                    <a:pt x="15" y="60"/>
                    <a:pt x="15" y="60"/>
                  </a:cubicBezTo>
                  <a:cubicBezTo>
                    <a:pt x="14" y="60"/>
                    <a:pt x="13" y="59"/>
                    <a:pt x="14" y="57"/>
                  </a:cubicBezTo>
                  <a:cubicBezTo>
                    <a:pt x="15" y="56"/>
                    <a:pt x="15" y="56"/>
                    <a:pt x="15" y="56"/>
                  </a:cubicBezTo>
                  <a:cubicBezTo>
                    <a:pt x="15" y="55"/>
                    <a:pt x="15" y="54"/>
                    <a:pt x="15" y="53"/>
                  </a:cubicBezTo>
                  <a:cubicBezTo>
                    <a:pt x="15" y="50"/>
                    <a:pt x="14" y="47"/>
                    <a:pt x="12" y="46"/>
                  </a:cubicBezTo>
                  <a:cubicBezTo>
                    <a:pt x="12" y="46"/>
                    <a:pt x="11" y="46"/>
                    <a:pt x="11" y="46"/>
                  </a:cubicBezTo>
                  <a:moveTo>
                    <a:pt x="4" y="0"/>
                  </a:moveTo>
                  <a:cubicBezTo>
                    <a:pt x="2" y="0"/>
                    <a:pt x="0" y="3"/>
                    <a:pt x="0" y="8"/>
                  </a:cubicBezTo>
                  <a:cubicBezTo>
                    <a:pt x="0" y="39"/>
                    <a:pt x="0" y="39"/>
                    <a:pt x="0" y="39"/>
                  </a:cubicBezTo>
                  <a:cubicBezTo>
                    <a:pt x="9" y="43"/>
                    <a:pt x="9" y="43"/>
                    <a:pt x="9" y="43"/>
                  </a:cubicBezTo>
                  <a:cubicBezTo>
                    <a:pt x="9" y="43"/>
                    <a:pt x="9" y="43"/>
                    <a:pt x="9" y="43"/>
                  </a:cubicBezTo>
                  <a:cubicBezTo>
                    <a:pt x="9" y="42"/>
                    <a:pt x="9" y="41"/>
                    <a:pt x="9" y="41"/>
                  </a:cubicBezTo>
                  <a:cubicBezTo>
                    <a:pt x="9" y="40"/>
                    <a:pt x="9" y="40"/>
                    <a:pt x="9" y="40"/>
                  </a:cubicBezTo>
                  <a:cubicBezTo>
                    <a:pt x="8" y="38"/>
                    <a:pt x="8" y="37"/>
                    <a:pt x="8" y="35"/>
                  </a:cubicBezTo>
                  <a:cubicBezTo>
                    <a:pt x="8" y="32"/>
                    <a:pt x="9" y="30"/>
                    <a:pt x="11" y="30"/>
                  </a:cubicBezTo>
                  <a:cubicBezTo>
                    <a:pt x="11" y="30"/>
                    <a:pt x="12" y="30"/>
                    <a:pt x="12" y="30"/>
                  </a:cubicBezTo>
                  <a:cubicBezTo>
                    <a:pt x="14" y="31"/>
                    <a:pt x="16" y="35"/>
                    <a:pt x="16" y="39"/>
                  </a:cubicBezTo>
                  <a:cubicBezTo>
                    <a:pt x="16" y="40"/>
                    <a:pt x="16" y="41"/>
                    <a:pt x="15" y="42"/>
                  </a:cubicBezTo>
                  <a:cubicBezTo>
                    <a:pt x="15" y="43"/>
                    <a:pt x="15" y="43"/>
                    <a:pt x="15" y="43"/>
                  </a:cubicBezTo>
                  <a:cubicBezTo>
                    <a:pt x="15" y="44"/>
                    <a:pt x="14" y="44"/>
                    <a:pt x="15" y="45"/>
                  </a:cubicBezTo>
                  <a:cubicBezTo>
                    <a:pt x="15" y="45"/>
                    <a:pt x="15" y="45"/>
                    <a:pt x="15" y="45"/>
                  </a:cubicBezTo>
                  <a:cubicBezTo>
                    <a:pt x="24" y="49"/>
                    <a:pt x="24" y="49"/>
                    <a:pt x="24" y="49"/>
                  </a:cubicBezTo>
                  <a:cubicBezTo>
                    <a:pt x="24" y="33"/>
                    <a:pt x="24" y="33"/>
                    <a:pt x="24" y="33"/>
                  </a:cubicBezTo>
                  <a:cubicBezTo>
                    <a:pt x="24" y="33"/>
                    <a:pt x="24" y="33"/>
                    <a:pt x="24" y="33"/>
                  </a:cubicBezTo>
                  <a:cubicBezTo>
                    <a:pt x="24" y="33"/>
                    <a:pt x="24" y="33"/>
                    <a:pt x="24" y="33"/>
                  </a:cubicBezTo>
                  <a:cubicBezTo>
                    <a:pt x="23" y="33"/>
                    <a:pt x="23" y="33"/>
                    <a:pt x="23" y="33"/>
                  </a:cubicBezTo>
                  <a:cubicBezTo>
                    <a:pt x="22" y="33"/>
                    <a:pt x="22" y="33"/>
                    <a:pt x="22" y="33"/>
                  </a:cubicBezTo>
                  <a:cubicBezTo>
                    <a:pt x="22" y="34"/>
                    <a:pt x="21" y="34"/>
                    <a:pt x="21" y="34"/>
                  </a:cubicBezTo>
                  <a:cubicBezTo>
                    <a:pt x="21" y="34"/>
                    <a:pt x="20" y="34"/>
                    <a:pt x="20" y="34"/>
                  </a:cubicBezTo>
                  <a:cubicBezTo>
                    <a:pt x="18" y="33"/>
                    <a:pt x="16" y="29"/>
                    <a:pt x="16" y="25"/>
                  </a:cubicBezTo>
                  <a:cubicBezTo>
                    <a:pt x="16" y="22"/>
                    <a:pt x="17" y="19"/>
                    <a:pt x="19" y="19"/>
                  </a:cubicBezTo>
                  <a:cubicBezTo>
                    <a:pt x="19" y="19"/>
                    <a:pt x="20" y="19"/>
                    <a:pt x="20" y="20"/>
                  </a:cubicBezTo>
                  <a:cubicBezTo>
                    <a:pt x="21" y="20"/>
                    <a:pt x="22" y="21"/>
                    <a:pt x="22" y="22"/>
                  </a:cubicBezTo>
                  <a:cubicBezTo>
                    <a:pt x="23" y="23"/>
                    <a:pt x="23" y="23"/>
                    <a:pt x="23" y="23"/>
                  </a:cubicBezTo>
                  <a:cubicBezTo>
                    <a:pt x="23" y="23"/>
                    <a:pt x="23" y="23"/>
                    <a:pt x="24" y="24"/>
                  </a:cubicBezTo>
                  <a:cubicBezTo>
                    <a:pt x="24" y="24"/>
                    <a:pt x="24" y="24"/>
                    <a:pt x="24" y="24"/>
                  </a:cubicBezTo>
                  <a:cubicBezTo>
                    <a:pt x="24" y="23"/>
                    <a:pt x="24" y="23"/>
                    <a:pt x="24" y="23"/>
                  </a:cubicBezTo>
                  <a:cubicBezTo>
                    <a:pt x="24" y="7"/>
                    <a:pt x="24" y="7"/>
                    <a:pt x="24" y="7"/>
                  </a:cubicBezTo>
                  <a:cubicBezTo>
                    <a:pt x="6" y="0"/>
                    <a:pt x="6" y="0"/>
                    <a:pt x="6" y="0"/>
                  </a:cubicBezTo>
                  <a:cubicBezTo>
                    <a:pt x="5" y="0"/>
                    <a:pt x="5" y="0"/>
                    <a:pt x="4" y="0"/>
                  </a:cubicBezTo>
                </a:path>
              </a:pathLst>
            </a:custGeom>
            <a:solidFill>
              <a:schemeClr val="bg1"/>
            </a:solidFill>
            <a:ln>
              <a:noFill/>
            </a:ln>
          </p:spPr>
          <p:txBody>
            <a:bodyPr vert="horz" wrap="square" lIns="91416" tIns="45708" rIns="91416" bIns="45708" numCol="1" anchor="t" anchorCtr="0" compatLnSpc="1"/>
            <a:lstStyle/>
            <a:p>
              <a:endParaRPr lang="zh-CN" altLang="en-US" sz="3200">
                <a:solidFill>
                  <a:schemeClr val="bg1"/>
                </a:solidFill>
              </a:endParaRPr>
            </a:p>
          </p:txBody>
        </p:sp>
      </p:grpSp>
      <p:pic>
        <p:nvPicPr>
          <p:cNvPr id="36866" name="图片 1"/>
          <p:cNvPicPr>
            <a:picLocks noChangeAspect="1"/>
          </p:cNvPicPr>
          <p:nvPr/>
        </p:nvPicPr>
        <p:blipFill>
          <a:blip r:embed="rId3"/>
          <a:stretch>
            <a:fillRect/>
          </a:stretch>
        </p:blipFill>
        <p:spPr>
          <a:xfrm>
            <a:off x="6350" y="3175"/>
            <a:ext cx="12152313" cy="1022350"/>
          </a:xfrm>
          <a:prstGeom prst="rect">
            <a:avLst/>
          </a:prstGeom>
          <a:noFill/>
          <a:ln w="9525">
            <a:noFill/>
          </a:ln>
        </p:spPr>
      </p:pic>
      <p:sp>
        <p:nvSpPr>
          <p:cNvPr id="36874" name="TextBox 4"/>
          <p:cNvSpPr/>
          <p:nvPr/>
        </p:nvSpPr>
        <p:spPr>
          <a:xfrm>
            <a:off x="1450975" y="304800"/>
            <a:ext cx="3738880" cy="521970"/>
          </a:xfrm>
          <a:prstGeom prst="rect">
            <a:avLst/>
          </a:prstGeom>
          <a:noFill/>
          <a:ln w="9525">
            <a:noFill/>
          </a:ln>
        </p:spPr>
        <p:txBody>
          <a:bodyPr vert="horz" wrap="none" anchor="t">
            <a:spAutoFit/>
          </a:bodyPr>
          <a:p>
            <a:pPr algn="l"/>
            <a:r>
              <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rPr>
              <a:t>六、落实党建工作任务</a:t>
            </a:r>
            <a:endPar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nvGrpSpPr>
          <p:cNvPr id="2" name="Group 69"/>
          <p:cNvGrpSpPr/>
          <p:nvPr/>
        </p:nvGrpSpPr>
        <p:grpSpPr>
          <a:xfrm>
            <a:off x="728344" y="4315460"/>
            <a:ext cx="4424681" cy="1999615"/>
            <a:chOff x="725198" y="2943246"/>
            <a:chExt cx="3018592" cy="1500103"/>
          </a:xfrm>
        </p:grpSpPr>
        <p:sp>
          <p:nvSpPr>
            <p:cNvPr id="5" name="椭圆 10"/>
            <p:cNvSpPr/>
            <p:nvPr/>
          </p:nvSpPr>
          <p:spPr>
            <a:xfrm>
              <a:off x="3394093" y="2943246"/>
              <a:ext cx="349697" cy="349697"/>
            </a:xfrm>
            <a:prstGeom prst="ellipse">
              <a:avLst/>
            </a:prstGeom>
            <a:gradFill>
              <a:gsLst>
                <a:gs pos="0">
                  <a:srgbClr val="E30000"/>
                </a:gs>
                <a:gs pos="100000">
                  <a:srgbClr val="760303"/>
                </a:gs>
              </a:gsLst>
              <a:lin ang="13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135" b="1" dirty="0">
                  <a:solidFill>
                    <a:schemeClr val="bg1"/>
                  </a:solidFill>
                  <a:latin typeface="微软雅黑" panose="020B0503020204020204" charset="-122"/>
                  <a:ea typeface="微软雅黑" panose="020B0503020204020204" charset="-122"/>
                </a:rPr>
                <a:t>3</a:t>
              </a:r>
              <a:endParaRPr lang="zh-CN" altLang="en-US" sz="2135" b="1" dirty="0">
                <a:solidFill>
                  <a:schemeClr val="bg1"/>
                </a:solidFill>
                <a:latin typeface="微软雅黑" panose="020B0503020204020204" charset="-122"/>
                <a:ea typeface="微软雅黑" panose="020B0503020204020204" charset="-122"/>
              </a:endParaRPr>
            </a:p>
          </p:txBody>
        </p:sp>
        <p:sp>
          <p:nvSpPr>
            <p:cNvPr id="6" name="文本框 11"/>
            <p:cNvSpPr txBox="1"/>
            <p:nvPr/>
          </p:nvSpPr>
          <p:spPr>
            <a:xfrm>
              <a:off x="1622841" y="2970399"/>
              <a:ext cx="1757344" cy="283919"/>
            </a:xfrm>
            <a:prstGeom prst="rect">
              <a:avLst/>
            </a:prstGeom>
            <a:noFill/>
          </p:spPr>
          <p:txBody>
            <a:bodyPr wrap="square" rtlCol="0">
              <a:spAutoFit/>
            </a:bodyPr>
            <a:p>
              <a:pPr algn="l"/>
              <a:r>
                <a:rPr lang="zh-CN" altLang="en-US" sz="1865" dirty="0">
                  <a:solidFill>
                    <a:schemeClr val="tx1">
                      <a:lumMod val="75000"/>
                      <a:lumOff val="25000"/>
                    </a:schemeClr>
                  </a:solidFill>
                  <a:latin typeface="微软雅黑" panose="020B0503020204020204" charset="-122"/>
                  <a:ea typeface="微软雅黑" panose="020B0503020204020204" charset="-122"/>
                </a:rPr>
                <a:t>把功夫用在把方向上</a:t>
              </a:r>
              <a:endParaRPr lang="zh-CN" altLang="en-US" sz="1865" dirty="0">
                <a:solidFill>
                  <a:schemeClr val="tx1">
                    <a:lumMod val="75000"/>
                    <a:lumOff val="25000"/>
                  </a:schemeClr>
                </a:solidFill>
                <a:latin typeface="微软雅黑" panose="020B0503020204020204" charset="-122"/>
                <a:ea typeface="微软雅黑" panose="020B0503020204020204" charset="-122"/>
              </a:endParaRPr>
            </a:p>
          </p:txBody>
        </p:sp>
        <p:sp>
          <p:nvSpPr>
            <p:cNvPr id="7" name="矩形 6"/>
            <p:cNvSpPr/>
            <p:nvPr/>
          </p:nvSpPr>
          <p:spPr>
            <a:xfrm>
              <a:off x="725198" y="3374365"/>
              <a:ext cx="2810219" cy="1068984"/>
            </a:xfrm>
            <a:prstGeom prst="rect">
              <a:avLst/>
            </a:prstGeom>
          </p:spPr>
          <p:txBody>
            <a:bodyPr wrap="square">
              <a:spAutoFit/>
            </a:bodyPr>
            <a:p>
              <a:pPr algn="just">
                <a:lnSpc>
                  <a:spcPct val="150000"/>
                </a:lnSpc>
              </a:pPr>
              <a:r>
                <a:rPr sz="1500" dirty="0">
                  <a:solidFill>
                    <a:schemeClr val="tx1">
                      <a:lumMod val="75000"/>
                      <a:lumOff val="25000"/>
                    </a:schemeClr>
                  </a:solidFill>
                  <a:latin typeface="微软雅黑" panose="020B0503020204020204" charset="-122"/>
                  <a:ea typeface="微软雅黑" panose="020B0503020204020204" charset="-122"/>
                </a:rPr>
                <a:t>充分发挥党支部的领导作用，研究决策支部重点工作及重要事项，</a:t>
              </a:r>
              <a:r>
                <a:rPr lang="zh-CN" sz="1500" dirty="0">
                  <a:solidFill>
                    <a:schemeClr val="tx1">
                      <a:lumMod val="75000"/>
                      <a:lumOff val="25000"/>
                    </a:schemeClr>
                  </a:solidFill>
                  <a:latin typeface="微软雅黑" panose="020B0503020204020204" charset="-122"/>
                  <a:ea typeface="微软雅黑" panose="020B0503020204020204" charset="-122"/>
                </a:rPr>
                <a:t>在</a:t>
              </a:r>
              <a:r>
                <a:rPr sz="1500" dirty="0">
                  <a:solidFill>
                    <a:schemeClr val="tx1">
                      <a:lumMod val="75000"/>
                      <a:lumOff val="25000"/>
                    </a:schemeClr>
                  </a:solidFill>
                  <a:latin typeface="微软雅黑" panose="020B0503020204020204" charset="-122"/>
                  <a:ea typeface="微软雅黑" panose="020B0503020204020204" charset="-122"/>
                </a:rPr>
                <a:t>“三重一大”等重要事项</a:t>
              </a:r>
              <a:r>
                <a:rPr lang="zh-CN" sz="1500" dirty="0">
                  <a:solidFill>
                    <a:schemeClr val="tx1">
                      <a:lumMod val="75000"/>
                      <a:lumOff val="25000"/>
                    </a:schemeClr>
                  </a:solidFill>
                  <a:latin typeface="微软雅黑" panose="020B0503020204020204" charset="-122"/>
                  <a:ea typeface="微软雅黑" panose="020B0503020204020204" charset="-122"/>
                </a:rPr>
                <a:t>上把好关</a:t>
              </a:r>
              <a:r>
                <a:rPr sz="1500" dirty="0">
                  <a:solidFill>
                    <a:schemeClr val="tx1">
                      <a:lumMod val="75000"/>
                      <a:lumOff val="25000"/>
                    </a:schemeClr>
                  </a:solidFill>
                  <a:latin typeface="微软雅黑" panose="020B0503020204020204" charset="-122"/>
                  <a:ea typeface="微软雅黑" panose="020B0503020204020204" charset="-122"/>
                </a:rPr>
                <a:t>。</a:t>
              </a:r>
              <a:endParaRPr sz="1600" dirty="0">
                <a:solidFill>
                  <a:schemeClr val="tx1">
                    <a:lumMod val="75000"/>
                    <a:lumOff val="25000"/>
                  </a:schemeClr>
                </a:solidFill>
                <a:latin typeface="微软雅黑" panose="020B0503020204020204" charset="-122"/>
                <a:ea typeface="微软雅黑" panose="020B0503020204020204" charset="-122"/>
              </a:endParaRPr>
            </a:p>
            <a:p>
              <a:pPr algn="just">
                <a:lnSpc>
                  <a:spcPct val="120000"/>
                </a:lnSpc>
              </a:pPr>
              <a:endParaRPr sz="1600" dirty="0">
                <a:solidFill>
                  <a:schemeClr val="tx1">
                    <a:lumMod val="75000"/>
                    <a:lumOff val="25000"/>
                  </a:schemeClr>
                </a:solidFill>
                <a:latin typeface="微软雅黑" panose="020B0503020204020204" charset="-122"/>
                <a:ea typeface="微软雅黑" panose="020B0503020204020204" charset="-122"/>
              </a:endParaRPr>
            </a:p>
          </p:txBody>
        </p:sp>
      </p:grpSp>
      <p:sp>
        <p:nvSpPr>
          <p:cNvPr id="8" name="Freeform 32"/>
          <p:cNvSpPr/>
          <p:nvPr/>
        </p:nvSpPr>
        <p:spPr bwMode="auto">
          <a:xfrm>
            <a:off x="959324" y="4939700"/>
            <a:ext cx="3656648" cy="12189"/>
          </a:xfrm>
          <a:custGeom>
            <a:avLst/>
            <a:gdLst>
              <a:gd name="T0" fmla="*/ 78 w 78"/>
              <a:gd name="T1" fmla="*/ 0 h 14"/>
              <a:gd name="T2" fmla="*/ 0 w 78"/>
              <a:gd name="T3" fmla="*/ 0 h 14"/>
              <a:gd name="T4" fmla="*/ 1 w 78"/>
              <a:gd name="T5" fmla="*/ 7 h 14"/>
              <a:gd name="T6" fmla="*/ 0 w 78"/>
              <a:gd name="T7" fmla="*/ 14 h 14"/>
              <a:gd name="T8" fmla="*/ 78 w 78"/>
              <a:gd name="T9" fmla="*/ 14 h 14"/>
              <a:gd name="T10" fmla="*/ 78 w 78"/>
              <a:gd name="T11" fmla="*/ 0 h 14"/>
            </a:gdLst>
            <a:ahLst/>
            <a:cxnLst>
              <a:cxn ang="0">
                <a:pos x="T0" y="T1"/>
              </a:cxn>
              <a:cxn ang="0">
                <a:pos x="T2" y="T3"/>
              </a:cxn>
              <a:cxn ang="0">
                <a:pos x="T4" y="T5"/>
              </a:cxn>
              <a:cxn ang="0">
                <a:pos x="T6" y="T7"/>
              </a:cxn>
              <a:cxn ang="0">
                <a:pos x="T8" y="T9"/>
              </a:cxn>
              <a:cxn ang="0">
                <a:pos x="T10" y="T11"/>
              </a:cxn>
            </a:cxnLst>
            <a:rect l="0" t="0" r="r" b="b"/>
            <a:pathLst>
              <a:path w="78" h="14">
                <a:moveTo>
                  <a:pt x="78" y="0"/>
                </a:moveTo>
                <a:cubicBezTo>
                  <a:pt x="0" y="0"/>
                  <a:pt x="0" y="0"/>
                  <a:pt x="0" y="0"/>
                </a:cubicBezTo>
                <a:cubicBezTo>
                  <a:pt x="0" y="2"/>
                  <a:pt x="1" y="5"/>
                  <a:pt x="1" y="7"/>
                </a:cubicBezTo>
                <a:cubicBezTo>
                  <a:pt x="1" y="9"/>
                  <a:pt x="0" y="12"/>
                  <a:pt x="0" y="14"/>
                </a:cubicBezTo>
                <a:cubicBezTo>
                  <a:pt x="78" y="14"/>
                  <a:pt x="78" y="14"/>
                  <a:pt x="78" y="14"/>
                </a:cubicBezTo>
                <a:cubicBezTo>
                  <a:pt x="78" y="0"/>
                  <a:pt x="78" y="0"/>
                  <a:pt x="78" y="0"/>
                </a:cubicBezTo>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6" tIns="45708" rIns="91416" bIns="45708" numCol="1" anchor="t" anchorCtr="0" compatLnSpc="1"/>
          <a:p>
            <a:endParaRPr lang="zh-CN" altLang="en-US" sz="3200">
              <a:solidFill>
                <a:schemeClr val="bg1"/>
              </a:solidFill>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slide(fromTop)">
                                      <p:cBhvr>
                                        <p:cTn id="7" dur="500"/>
                                        <p:tgtEl>
                                          <p:spTgt spid="74"/>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slide(fromTop)">
                                      <p:cBhvr>
                                        <p:cTn id="11" dur="500"/>
                                        <p:tgtEl>
                                          <p:spTgt spid="75"/>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slide(fromTop)">
                                      <p:cBhvr>
                                        <p:cTn id="15" dur="500"/>
                                        <p:tgtEl>
                                          <p:spTgt spid="77"/>
                                        </p:tgtEl>
                                      </p:cBhvr>
                                    </p:animEffect>
                                  </p:childTnLst>
                                </p:cTn>
                              </p:par>
                              <p:par>
                                <p:cTn id="16" presetID="12" presetClass="entr" presetSubtype="2" fill="hold" grpId="0" nodeType="withEffect">
                                  <p:stCondLst>
                                    <p:cond delay="0"/>
                                  </p:stCondLst>
                                  <p:childTnLst>
                                    <p:set>
                                      <p:cBhvr>
                                        <p:cTn id="17" dur="1" fill="hold">
                                          <p:stCondLst>
                                            <p:cond delay="0"/>
                                          </p:stCondLst>
                                        </p:cTn>
                                        <p:tgtEl>
                                          <p:spTgt spid="70"/>
                                        </p:tgtEl>
                                        <p:attrNameLst>
                                          <p:attrName>style.visibility</p:attrName>
                                        </p:attrNameLst>
                                      </p:cBhvr>
                                      <p:to>
                                        <p:strVal val="visible"/>
                                      </p:to>
                                    </p:set>
                                    <p:animEffect transition="in" filter="slide(fromRight)">
                                      <p:cBhvr>
                                        <p:cTn id="18" dur="500"/>
                                        <p:tgtEl>
                                          <p:spTgt spid="70"/>
                                        </p:tgtEl>
                                      </p:cBhvr>
                                    </p:animEffect>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4"/>
                                        </p:tgtEl>
                                        <p:attrNameLst>
                                          <p:attrName>style.visibility</p:attrName>
                                        </p:attrNameLst>
                                      </p:cBhvr>
                                      <p:to>
                                        <p:strVal val="visible"/>
                                      </p:to>
                                    </p:set>
                                    <p:anim calcmode="lin" valueType="num">
                                      <p:cBhvr additive="base">
                                        <p:cTn id="22" dur="500" fill="hold"/>
                                        <p:tgtEl>
                                          <p:spTgt spid="54"/>
                                        </p:tgtEl>
                                        <p:attrNameLst>
                                          <p:attrName>ppt_x</p:attrName>
                                        </p:attrNameLst>
                                      </p:cBhvr>
                                      <p:tavLst>
                                        <p:tav tm="0">
                                          <p:val>
                                            <p:strVal val="#ppt_x"/>
                                          </p:val>
                                        </p:tav>
                                        <p:tav tm="100000">
                                          <p:val>
                                            <p:strVal val="#ppt_x"/>
                                          </p:val>
                                        </p:tav>
                                      </p:tavLst>
                                    </p:anim>
                                    <p:anim calcmode="lin" valueType="num">
                                      <p:cBhvr additive="base">
                                        <p:cTn id="23" dur="500" fill="hold"/>
                                        <p:tgtEl>
                                          <p:spTgt spid="54"/>
                                        </p:tgtEl>
                                        <p:attrNameLst>
                                          <p:attrName>ppt_y</p:attrName>
                                        </p:attrNameLst>
                                      </p:cBhvr>
                                      <p:tavLst>
                                        <p:tav tm="0">
                                          <p:val>
                                            <p:strVal val="1+#ppt_h/2"/>
                                          </p:val>
                                        </p:tav>
                                        <p:tav tm="100000">
                                          <p:val>
                                            <p:strVal val="#ppt_y"/>
                                          </p:val>
                                        </p:tav>
                                      </p:tavLst>
                                    </p:anim>
                                  </p:childTnLst>
                                </p:cTn>
                              </p:par>
                              <p:par>
                                <p:cTn id="24" presetID="12" presetClass="entr" presetSubtype="8" fill="hold" grpId="0" nodeType="with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slide(fromLeft)">
                                      <p:cBhvr>
                                        <p:cTn id="26" dur="500"/>
                                        <p:tgtEl>
                                          <p:spTgt spid="45"/>
                                        </p:tgtEl>
                                      </p:cBhvr>
                                    </p:animEffect>
                                  </p:childTnLst>
                                </p:cTn>
                              </p:par>
                            </p:childTnLst>
                          </p:cTn>
                        </p:par>
                        <p:par>
                          <p:cTn id="27" fill="hold">
                            <p:stCondLst>
                              <p:cond delay="2000"/>
                            </p:stCondLst>
                            <p:childTnLst>
                              <p:par>
                                <p:cTn id="28" presetID="12" presetClass="entr" presetSubtype="1" fill="hold" nodeType="after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slide(fromTop)">
                                      <p:cBhvr>
                                        <p:cTn id="30" dur="500"/>
                                        <p:tgtEl>
                                          <p:spTgt spid="71"/>
                                        </p:tgtEl>
                                      </p:cBhvr>
                                    </p:animEffect>
                                  </p:childTnLst>
                                </p:cTn>
                              </p:par>
                            </p:childTnLst>
                          </p:cTn>
                        </p:par>
                        <p:par>
                          <p:cTn id="31" fill="hold">
                            <p:stCondLst>
                              <p:cond delay="2500"/>
                            </p:stCondLst>
                            <p:childTnLst>
                              <p:par>
                                <p:cTn id="32" presetID="12" presetClass="entr" presetSubtype="1"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slide(fromTop)">
                                      <p:cBhvr>
                                        <p:cTn id="34" dur="500"/>
                                        <p:tgtEl>
                                          <p:spTgt spid="55"/>
                                        </p:tgtEl>
                                      </p:cBhvr>
                                    </p:animEffect>
                                  </p:childTnLst>
                                </p:cTn>
                              </p:par>
                            </p:childTnLst>
                          </p:cTn>
                        </p:par>
                        <p:par>
                          <p:cTn id="35" fill="hold">
                            <p:stCondLst>
                              <p:cond delay="3000"/>
                            </p:stCondLst>
                            <p:childTnLst>
                              <p:par>
                                <p:cTn id="36" presetID="29" presetClass="entr" presetSubtype="0" fill="hold" grpId="0" nodeType="afterEffect">
                                  <p:stCondLst>
                                    <p:cond delay="0"/>
                                  </p:stCondLst>
                                  <p:childTnLst>
                                    <p:set>
                                      <p:cBhvr>
                                        <p:cTn id="37" dur="1" fill="hold">
                                          <p:stCondLst>
                                            <p:cond delay="0"/>
                                          </p:stCondLst>
                                        </p:cTn>
                                        <p:tgtEl>
                                          <p:spTgt spid="36874"/>
                                        </p:tgtEl>
                                        <p:attrNameLst>
                                          <p:attrName>style.visibility</p:attrName>
                                        </p:attrNameLst>
                                      </p:cBhvr>
                                      <p:to>
                                        <p:strVal val="visible"/>
                                      </p:to>
                                    </p:set>
                                    <p:anim calcmode="lin" valueType="num">
                                      <p:cBhvr>
                                        <p:cTn id="38" dur="1000" fill="hold"/>
                                        <p:tgtEl>
                                          <p:spTgt spid="36874"/>
                                        </p:tgtEl>
                                        <p:attrNameLst>
                                          <p:attrName>ppt_x</p:attrName>
                                        </p:attrNameLst>
                                      </p:cBhvr>
                                      <p:tavLst>
                                        <p:tav tm="0">
                                          <p:val>
                                            <p:strVal val="#ppt_x-.2"/>
                                          </p:val>
                                        </p:tav>
                                        <p:tav tm="100000">
                                          <p:val>
                                            <p:strVal val="#ppt_x"/>
                                          </p:val>
                                        </p:tav>
                                      </p:tavLst>
                                    </p:anim>
                                    <p:anim calcmode="lin" valueType="num">
                                      <p:cBhvr>
                                        <p:cTn id="39" dur="1000" fill="hold"/>
                                        <p:tgtEl>
                                          <p:spTgt spid="36874"/>
                                        </p:tgtEl>
                                        <p:attrNameLst>
                                          <p:attrName>ppt_y</p:attrName>
                                        </p:attrNameLst>
                                      </p:cBhvr>
                                      <p:tavLst>
                                        <p:tav tm="0">
                                          <p:val>
                                            <p:strVal val="#ppt_y"/>
                                          </p:val>
                                        </p:tav>
                                        <p:tav tm="100000">
                                          <p:val>
                                            <p:strVal val="#ppt_y"/>
                                          </p:val>
                                        </p:tav>
                                      </p:tavLst>
                                    </p:anim>
                                    <p:animEffect transition="in" filter="wipe(right)" prLst="gradientSize: 0.1">
                                      <p:cBhvr>
                                        <p:cTn id="40" dur="1000"/>
                                        <p:tgtEl>
                                          <p:spTgt spid="36874"/>
                                        </p:tgtEl>
                                      </p:cBhvr>
                                    </p:animEffect>
                                  </p:childTnLst>
                                </p:cTn>
                              </p:par>
                            </p:childTnLst>
                          </p:cTn>
                        </p:par>
                        <p:par>
                          <p:cTn id="41" fill="hold">
                            <p:stCondLst>
                              <p:cond delay="4000"/>
                            </p:stCondLst>
                            <p:childTnLst>
                              <p:par>
                                <p:cTn id="42" presetID="12" presetClass="entr" presetSubtype="1" fill="hold" nodeType="after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slide(fromTop)">
                                      <p:cBhvr>
                                        <p:cTn id="44" dur="500"/>
                                        <p:tgtEl>
                                          <p:spTgt spid="2"/>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slide(fromLeft)">
                                      <p:cBhvr>
                                        <p:cTn id="4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54" grpId="0" bldLvl="0" animBg="1"/>
      <p:bldP spid="70" grpId="0" bldLvl="0" animBg="1"/>
      <p:bldP spid="36874" grpId="0" bldLvl="0"/>
      <p:bldP spid="8"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userDrawn="1"/>
        </p:nvPicPr>
        <p:blipFill rotWithShape="1">
          <a:blip r:embed="rId1" cstate="print">
            <a:extLst>
              <a:ext uri="{28A0092B-C50C-407E-A947-70E740481C1C}">
                <a14:useLocalDpi xmlns:a14="http://schemas.microsoft.com/office/drawing/2010/main" val="0"/>
              </a:ext>
            </a:extLst>
          </a:blip>
          <a:srcRect b="32046"/>
          <a:stretch>
            <a:fillRect/>
          </a:stretch>
        </p:blipFill>
        <p:spPr>
          <a:xfrm>
            <a:off x="1686481" y="2777306"/>
            <a:ext cx="10136495" cy="3287212"/>
          </a:xfrm>
          <a:prstGeom prst="rect">
            <a:avLst/>
          </a:prstGeom>
        </p:spPr>
      </p:pic>
      <p:grpSp>
        <p:nvGrpSpPr>
          <p:cNvPr id="72" name="组合 62"/>
          <p:cNvGrpSpPr/>
          <p:nvPr/>
        </p:nvGrpSpPr>
        <p:grpSpPr>
          <a:xfrm>
            <a:off x="4379558" y="3475096"/>
            <a:ext cx="1655667" cy="1655667"/>
            <a:chOff x="4993868" y="2326868"/>
            <a:chExt cx="2204265" cy="2204265"/>
          </a:xfrm>
          <a:effectLst>
            <a:outerShdw blurRad="292100" dist="114300" dir="2700000" algn="tl" rotWithShape="0">
              <a:prstClr val="black">
                <a:alpha val="25000"/>
              </a:prstClr>
            </a:outerShdw>
          </a:effectLst>
        </p:grpSpPr>
        <p:sp>
          <p:nvSpPr>
            <p:cNvPr id="74" name="任意多边形 60"/>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rgbClr val="E30000"/>
                </a:gs>
                <a:gs pos="100000">
                  <a:srgbClr val="760303"/>
                </a:gs>
              </a:gsLst>
              <a:lin ang="135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prstClr val="white"/>
                </a:solidFill>
                <a:latin typeface="Calibri" panose="020F0502020204030204"/>
                <a:ea typeface="宋体" panose="02010600030101010101" pitchFamily="2" charset="-122"/>
              </a:endParaRPr>
            </a:p>
          </p:txBody>
        </p:sp>
        <p:sp>
          <p:nvSpPr>
            <p:cNvPr id="75" name="椭圆 59"/>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prstClr val="white"/>
                </a:solidFill>
                <a:latin typeface="Calibri" panose="020F0502020204030204"/>
                <a:ea typeface="宋体" panose="02010600030101010101" pitchFamily="2" charset="-122"/>
              </a:endParaRPr>
            </a:p>
          </p:txBody>
        </p:sp>
        <p:sp>
          <p:nvSpPr>
            <p:cNvPr id="76" name="椭圆 61"/>
            <p:cNvSpPr/>
            <p:nvPr/>
          </p:nvSpPr>
          <p:spPr>
            <a:xfrm>
              <a:off x="5370108" y="2708871"/>
              <a:ext cx="1451783" cy="1451783"/>
            </a:xfrm>
            <a:prstGeom prst="ellipse">
              <a:avLst/>
            </a:prstGeom>
            <a:gradFill>
              <a:gsLst>
                <a:gs pos="0">
                  <a:srgbClr val="E30000"/>
                </a:gs>
                <a:gs pos="100000">
                  <a:srgbClr val="760303"/>
                </a:gs>
              </a:gsLst>
              <a:lin ang="13500000" scaled="0"/>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prstClr val="white"/>
                </a:solidFill>
                <a:latin typeface="Calibri" panose="020F0502020204030204"/>
                <a:ea typeface="宋体" panose="02010600030101010101" pitchFamily="2" charset="-122"/>
              </a:endParaRPr>
            </a:p>
          </p:txBody>
        </p:sp>
      </p:grpSp>
      <p:grpSp>
        <p:nvGrpSpPr>
          <p:cNvPr id="80" name="组合 63"/>
          <p:cNvGrpSpPr/>
          <p:nvPr/>
        </p:nvGrpSpPr>
        <p:grpSpPr>
          <a:xfrm>
            <a:off x="5927555" y="3282731"/>
            <a:ext cx="1655667" cy="1655667"/>
            <a:chOff x="4993868" y="2326868"/>
            <a:chExt cx="2204265" cy="2204265"/>
          </a:xfrm>
          <a:effectLst>
            <a:outerShdw blurRad="292100" dist="114300" dir="2700000" algn="tl" rotWithShape="0">
              <a:prstClr val="black">
                <a:alpha val="25000"/>
              </a:prstClr>
            </a:outerShdw>
          </a:effectLst>
        </p:grpSpPr>
        <p:sp>
          <p:nvSpPr>
            <p:cNvPr id="84" name="任意多边形 64"/>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rgbClr val="E30000"/>
                </a:gs>
                <a:gs pos="100000">
                  <a:srgbClr val="760303"/>
                </a:gs>
              </a:gsLst>
              <a:lin ang="135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prstClr val="white"/>
                </a:solidFill>
                <a:latin typeface="Calibri" panose="020F0502020204030204"/>
                <a:ea typeface="宋体" panose="02010600030101010101" pitchFamily="2" charset="-122"/>
              </a:endParaRPr>
            </a:p>
          </p:txBody>
        </p:sp>
        <p:sp>
          <p:nvSpPr>
            <p:cNvPr id="87" name="椭圆 65"/>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prstClr val="white"/>
                </a:solidFill>
                <a:latin typeface="Calibri" panose="020F0502020204030204"/>
                <a:ea typeface="宋体" panose="02010600030101010101" pitchFamily="2" charset="-122"/>
              </a:endParaRPr>
            </a:p>
          </p:txBody>
        </p:sp>
        <p:sp>
          <p:nvSpPr>
            <p:cNvPr id="92" name="椭圆 66"/>
            <p:cNvSpPr/>
            <p:nvPr/>
          </p:nvSpPr>
          <p:spPr>
            <a:xfrm>
              <a:off x="5370108" y="2708871"/>
              <a:ext cx="1451783" cy="1451783"/>
            </a:xfrm>
            <a:prstGeom prst="ellipse">
              <a:avLst/>
            </a:prstGeom>
            <a:gradFill>
              <a:gsLst>
                <a:gs pos="0">
                  <a:srgbClr val="E30000"/>
                </a:gs>
                <a:gs pos="100000">
                  <a:srgbClr val="760303"/>
                </a:gs>
              </a:gsLst>
              <a:lin ang="13500000" scaled="0"/>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prstClr val="white"/>
                </a:solidFill>
                <a:latin typeface="Calibri" panose="020F0502020204030204"/>
                <a:ea typeface="宋体" panose="02010600030101010101" pitchFamily="2" charset="-122"/>
              </a:endParaRPr>
            </a:p>
          </p:txBody>
        </p:sp>
      </p:grpSp>
      <p:grpSp>
        <p:nvGrpSpPr>
          <p:cNvPr id="93" name="组合 71"/>
          <p:cNvGrpSpPr/>
          <p:nvPr/>
        </p:nvGrpSpPr>
        <p:grpSpPr>
          <a:xfrm>
            <a:off x="7435312" y="3074411"/>
            <a:ext cx="1655667" cy="1655667"/>
            <a:chOff x="4993868" y="2326868"/>
            <a:chExt cx="2204265" cy="2204265"/>
          </a:xfrm>
          <a:effectLst>
            <a:outerShdw blurRad="292100" dist="114300" dir="2700000" algn="tl" rotWithShape="0">
              <a:prstClr val="black">
                <a:alpha val="25000"/>
              </a:prstClr>
            </a:outerShdw>
          </a:effectLst>
        </p:grpSpPr>
        <p:sp>
          <p:nvSpPr>
            <p:cNvPr id="94" name="任意多边形 72"/>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rgbClr val="E30000"/>
                </a:gs>
                <a:gs pos="100000">
                  <a:srgbClr val="760303"/>
                </a:gs>
              </a:gsLst>
              <a:lin ang="135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prstClr val="white"/>
                </a:solidFill>
                <a:latin typeface="Calibri" panose="020F0502020204030204"/>
                <a:ea typeface="宋体" panose="02010600030101010101" pitchFamily="2" charset="-122"/>
              </a:endParaRPr>
            </a:p>
          </p:txBody>
        </p:sp>
        <p:sp>
          <p:nvSpPr>
            <p:cNvPr id="95" name="椭圆 73"/>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prstClr val="white"/>
                </a:solidFill>
                <a:latin typeface="Calibri" panose="020F0502020204030204"/>
                <a:ea typeface="宋体" panose="02010600030101010101" pitchFamily="2" charset="-122"/>
              </a:endParaRPr>
            </a:p>
          </p:txBody>
        </p:sp>
        <p:sp>
          <p:nvSpPr>
            <p:cNvPr id="96" name="椭圆 74"/>
            <p:cNvSpPr/>
            <p:nvPr/>
          </p:nvSpPr>
          <p:spPr>
            <a:xfrm>
              <a:off x="5370108" y="2708871"/>
              <a:ext cx="1451783" cy="1451783"/>
            </a:xfrm>
            <a:prstGeom prst="ellipse">
              <a:avLst/>
            </a:prstGeom>
            <a:gradFill>
              <a:gsLst>
                <a:gs pos="0">
                  <a:srgbClr val="E30000"/>
                </a:gs>
                <a:gs pos="100000">
                  <a:srgbClr val="760303"/>
                </a:gs>
              </a:gsLst>
              <a:lin ang="13500000" scaled="0"/>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3200" dirty="0">
                <a:solidFill>
                  <a:prstClr val="white"/>
                </a:solidFill>
                <a:latin typeface="Calibri" panose="020F0502020204030204"/>
                <a:ea typeface="宋体" panose="02010600030101010101" pitchFamily="2" charset="-122"/>
              </a:endParaRPr>
            </a:p>
          </p:txBody>
        </p:sp>
      </p:grpSp>
      <p:grpSp>
        <p:nvGrpSpPr>
          <p:cNvPr id="133" name="组合 92"/>
          <p:cNvGrpSpPr/>
          <p:nvPr/>
        </p:nvGrpSpPr>
        <p:grpSpPr>
          <a:xfrm flipH="1">
            <a:off x="2036578" y="2541286"/>
            <a:ext cx="4341204" cy="1250363"/>
            <a:chOff x="5947699" y="908862"/>
            <a:chExt cx="4342335" cy="1250688"/>
          </a:xfrm>
        </p:grpSpPr>
        <p:grpSp>
          <p:nvGrpSpPr>
            <p:cNvPr id="138" name="组合 93"/>
            <p:cNvGrpSpPr/>
            <p:nvPr/>
          </p:nvGrpSpPr>
          <p:grpSpPr>
            <a:xfrm flipV="1">
              <a:off x="5947699" y="1317986"/>
              <a:ext cx="2684915" cy="333365"/>
              <a:chOff x="5272248" y="4626108"/>
              <a:chExt cx="2684915" cy="333365"/>
            </a:xfrm>
          </p:grpSpPr>
          <p:sp>
            <p:nvSpPr>
              <p:cNvPr id="159" name="椭圆 96"/>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8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sp>
            <p:nvSpPr>
              <p:cNvPr id="160" name="任意多边形 97"/>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8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grpSp>
        <p:sp>
          <p:nvSpPr>
            <p:cNvPr id="148" name="文本框 94"/>
            <p:cNvSpPr txBox="1"/>
            <p:nvPr/>
          </p:nvSpPr>
          <p:spPr>
            <a:xfrm>
              <a:off x="6852175" y="908862"/>
              <a:ext cx="2604178" cy="368396"/>
            </a:xfrm>
            <a:prstGeom prst="rect">
              <a:avLst/>
            </a:prstGeom>
            <a:noFill/>
          </p:spPr>
          <p:txBody>
            <a:bodyPr wrap="square" rtlCol="0">
              <a:spAutoFit/>
            </a:bodyPr>
            <a:lstStyle/>
            <a:p>
              <a:pPr algn="r">
                <a:defRPr/>
              </a:pPr>
              <a:r>
                <a:rPr lang="zh-CN" altLang="en-US" sz="1800" dirty="0">
                  <a:solidFill>
                    <a:schemeClr val="tx1">
                      <a:lumMod val="75000"/>
                      <a:lumOff val="25000"/>
                    </a:schemeClr>
                  </a:solidFill>
                  <a:latin typeface="微软雅黑" panose="020B0503020204020204" charset="-122"/>
                  <a:ea typeface="微软雅黑" panose="020B0503020204020204" charset="-122"/>
                </a:rPr>
                <a:t>把功夫用在强作风上</a:t>
              </a:r>
              <a:endParaRPr lang="zh-CN" altLang="en-US" sz="1800" dirty="0">
                <a:solidFill>
                  <a:schemeClr val="tx1">
                    <a:lumMod val="75000"/>
                    <a:lumOff val="25000"/>
                  </a:schemeClr>
                </a:solidFill>
                <a:latin typeface="微软雅黑" panose="020B0503020204020204" charset="-122"/>
                <a:ea typeface="微软雅黑" panose="020B0503020204020204" charset="-122"/>
              </a:endParaRPr>
            </a:p>
          </p:txBody>
        </p:sp>
        <p:sp>
          <p:nvSpPr>
            <p:cNvPr id="158" name="文本框 95"/>
            <p:cNvSpPr txBox="1"/>
            <p:nvPr/>
          </p:nvSpPr>
          <p:spPr>
            <a:xfrm>
              <a:off x="6290682" y="1331295"/>
              <a:ext cx="3999352" cy="828255"/>
            </a:xfrm>
            <a:prstGeom prst="rect">
              <a:avLst/>
            </a:prstGeom>
            <a:noFill/>
          </p:spPr>
          <p:txBody>
            <a:bodyPr wrap="square" rtlCol="0">
              <a:spAutoFit/>
            </a:bodyPr>
            <a:lstStyle/>
            <a:p>
              <a:pPr algn="l">
                <a:lnSpc>
                  <a:spcPct val="114000"/>
                </a:lnSpc>
              </a:pPr>
              <a:r>
                <a:rPr lang="zh-CN" altLang="en-US" sz="1400" dirty="0">
                  <a:solidFill>
                    <a:schemeClr val="tx1">
                      <a:lumMod val="75000"/>
                      <a:lumOff val="25000"/>
                    </a:schemeClr>
                  </a:solidFill>
                  <a:latin typeface="微软雅黑" panose="020B0503020204020204" charset="-122"/>
                  <a:ea typeface="微软雅黑" panose="020B0503020204020204" charset="-122"/>
                </a:rPr>
                <a:t>坚持靠前服务，提高员工的服务意识、服务质量、服务能力、服务水平。</a:t>
              </a:r>
              <a:endParaRPr lang="zh-CN" altLang="en-US" sz="1400" dirty="0">
                <a:solidFill>
                  <a:schemeClr val="tx1">
                    <a:lumMod val="75000"/>
                    <a:lumOff val="25000"/>
                  </a:schemeClr>
                </a:solidFill>
                <a:latin typeface="微软雅黑" panose="020B0503020204020204" charset="-122"/>
                <a:ea typeface="微软雅黑" panose="020B0503020204020204" charset="-122"/>
              </a:endParaRPr>
            </a:p>
            <a:p>
              <a:pPr algn="l">
                <a:lnSpc>
                  <a:spcPct val="114000"/>
                </a:lnSpc>
              </a:pPr>
              <a:r>
                <a:rPr lang="zh-CN" altLang="en-US" sz="1400" dirty="0">
                  <a:solidFill>
                    <a:schemeClr val="tx1">
                      <a:lumMod val="75000"/>
                      <a:lumOff val="25000"/>
                    </a:schemeClr>
                  </a:solidFill>
                  <a:latin typeface="微软雅黑" panose="020B0503020204020204" charset="-122"/>
                  <a:ea typeface="微软雅黑" panose="020B0503020204020204" charset="-122"/>
                  <a:hlinkClick r:id="rId2" action="ppaction://hlinkfile"/>
                </a:rPr>
                <a:t>总部机关作风存在的主要问题</a:t>
              </a:r>
              <a:endParaRPr lang="zh-CN" altLang="en-US" sz="140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61" name="组合 104"/>
          <p:cNvGrpSpPr/>
          <p:nvPr/>
        </p:nvGrpSpPr>
        <p:grpSpPr>
          <a:xfrm flipH="1" flipV="1">
            <a:off x="948687" y="4728064"/>
            <a:ext cx="3535766" cy="1545112"/>
            <a:chOff x="5947627" y="558082"/>
            <a:chExt cx="3090924" cy="1093269"/>
          </a:xfrm>
        </p:grpSpPr>
        <p:grpSp>
          <p:nvGrpSpPr>
            <p:cNvPr id="162" name="组合 105"/>
            <p:cNvGrpSpPr/>
            <p:nvPr/>
          </p:nvGrpSpPr>
          <p:grpSpPr>
            <a:xfrm flipV="1">
              <a:off x="5947699" y="1317986"/>
              <a:ext cx="2684915" cy="333365"/>
              <a:chOff x="5272248" y="4626108"/>
              <a:chExt cx="2684915" cy="333365"/>
            </a:xfrm>
          </p:grpSpPr>
          <p:sp>
            <p:nvSpPr>
              <p:cNvPr id="165" name="椭圆 108"/>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8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sp>
            <p:nvSpPr>
              <p:cNvPr id="166" name="任意多边形 109"/>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8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grpSp>
        <p:sp>
          <p:nvSpPr>
            <p:cNvPr id="163" name="文本框 106"/>
            <p:cNvSpPr txBox="1"/>
            <p:nvPr/>
          </p:nvSpPr>
          <p:spPr>
            <a:xfrm flipV="1">
              <a:off x="6785007" y="1299925"/>
              <a:ext cx="2101763" cy="260597"/>
            </a:xfrm>
            <a:prstGeom prst="rect">
              <a:avLst/>
            </a:prstGeom>
            <a:noFill/>
          </p:spPr>
          <p:txBody>
            <a:bodyPr wrap="square" rtlCol="0">
              <a:spAutoFit/>
            </a:bodyPr>
            <a:lstStyle/>
            <a:p>
              <a:pPr algn="r">
                <a:defRPr/>
              </a:pPr>
              <a:r>
                <a:rPr lang="zh-CN" altLang="en-US" sz="1800" dirty="0">
                  <a:solidFill>
                    <a:schemeClr val="tx1">
                      <a:lumMod val="75000"/>
                      <a:lumOff val="25000"/>
                    </a:schemeClr>
                  </a:solidFill>
                  <a:latin typeface="微软雅黑" panose="020B0503020204020204" charset="-122"/>
                  <a:ea typeface="微软雅黑" panose="020B0503020204020204" charset="-122"/>
                </a:rPr>
                <a:t>把功夫用在建队伍上</a:t>
              </a:r>
              <a:endParaRPr lang="zh-CN" altLang="en-US" sz="1800" dirty="0">
                <a:solidFill>
                  <a:schemeClr val="tx1">
                    <a:lumMod val="75000"/>
                    <a:lumOff val="25000"/>
                  </a:schemeClr>
                </a:solidFill>
                <a:latin typeface="微软雅黑" panose="020B0503020204020204" charset="-122"/>
                <a:ea typeface="微软雅黑" panose="020B0503020204020204" charset="-122"/>
              </a:endParaRPr>
            </a:p>
          </p:txBody>
        </p:sp>
        <p:sp>
          <p:nvSpPr>
            <p:cNvPr id="164" name="文本框 107"/>
            <p:cNvSpPr txBox="1"/>
            <p:nvPr/>
          </p:nvSpPr>
          <p:spPr>
            <a:xfrm flipV="1">
              <a:off x="5947627" y="558082"/>
              <a:ext cx="3090924" cy="759774"/>
            </a:xfrm>
            <a:prstGeom prst="rect">
              <a:avLst/>
            </a:prstGeom>
            <a:noFill/>
          </p:spPr>
          <p:txBody>
            <a:bodyPr wrap="square" rtlCol="0">
              <a:spAutoFit/>
            </a:bodyPr>
            <a:lstStyle/>
            <a:p>
              <a:pPr algn="l">
                <a:lnSpc>
                  <a:spcPct val="114000"/>
                </a:lnSpc>
              </a:pPr>
              <a:r>
                <a:rPr lang="zh-CN" altLang="en-US" sz="1400" dirty="0">
                  <a:solidFill>
                    <a:schemeClr val="tx1">
                      <a:lumMod val="75000"/>
                      <a:lumOff val="25000"/>
                    </a:schemeClr>
                  </a:solidFill>
                  <a:latin typeface="微软雅黑" panose="020B0503020204020204" charset="-122"/>
                  <a:ea typeface="微软雅黑" panose="020B0503020204020204" charset="-122"/>
                </a:rPr>
                <a:t>抓好党员队伍和群众队伍，通过党员先进带动群众先进，</a:t>
              </a:r>
              <a:r>
                <a:rPr lang="zh-CN" altLang="en-US" sz="1400" dirty="0">
                  <a:solidFill>
                    <a:schemeClr val="tx1">
                      <a:lumMod val="75000"/>
                      <a:lumOff val="25000"/>
                    </a:schemeClr>
                  </a:solidFill>
                  <a:latin typeface="微软雅黑" panose="020B0503020204020204" charset="-122"/>
                  <a:ea typeface="微软雅黑" panose="020B0503020204020204" charset="-122"/>
                  <a:sym typeface="+mn-ea"/>
                </a:rPr>
                <a:t>充分发挥党员的先锋模范作用，</a:t>
              </a:r>
              <a:r>
                <a:rPr lang="zh-CN" altLang="en-US" sz="1400" dirty="0">
                  <a:solidFill>
                    <a:schemeClr val="tx1">
                      <a:lumMod val="75000"/>
                      <a:lumOff val="25000"/>
                    </a:schemeClr>
                  </a:solidFill>
                  <a:latin typeface="微软雅黑" panose="020B0503020204020204" charset="-122"/>
                  <a:ea typeface="微软雅黑" panose="020B0503020204020204" charset="-122"/>
                </a:rPr>
                <a:t>使每名党员都成为一面鲜红的旗帜。</a:t>
              </a:r>
              <a:r>
                <a:rPr lang="zh-CN" altLang="en-US" sz="1400" dirty="0">
                  <a:solidFill>
                    <a:schemeClr val="tx1">
                      <a:lumMod val="75000"/>
                      <a:lumOff val="25000"/>
                    </a:schemeClr>
                  </a:solidFill>
                  <a:latin typeface="微软雅黑" panose="020B0503020204020204" charset="-122"/>
                  <a:ea typeface="微软雅黑" panose="020B0503020204020204" charset="-122"/>
                  <a:hlinkClick r:id="rId3" action="ppaction://hlinkfile"/>
                </a:rPr>
                <a:t>机关简报第15期（风险控制部经验）</a:t>
              </a:r>
              <a:endParaRPr lang="zh-CN" altLang="en-US" sz="1400"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67" name="Group 36"/>
          <p:cNvGrpSpPr>
            <a:grpSpLocks noChangeAspect="1"/>
          </p:cNvGrpSpPr>
          <p:nvPr/>
        </p:nvGrpSpPr>
        <p:grpSpPr bwMode="auto">
          <a:xfrm>
            <a:off x="5599318" y="2461713"/>
            <a:ext cx="435481" cy="376137"/>
            <a:chOff x="3321" y="1710"/>
            <a:chExt cx="1042" cy="900"/>
          </a:xfrm>
          <a:gradFill>
            <a:gsLst>
              <a:gs pos="0">
                <a:srgbClr val="E30000"/>
              </a:gs>
              <a:gs pos="100000">
                <a:srgbClr val="760303"/>
              </a:gs>
            </a:gsLst>
            <a:lin ang="13500000" scaled="0"/>
          </a:gradFill>
        </p:grpSpPr>
        <p:sp>
          <p:nvSpPr>
            <p:cNvPr id="168"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a:defRPr/>
              </a:pPr>
              <a:endParaRPr lang="zh-CN" altLang="en-US" sz="3200" dirty="0">
                <a:solidFill>
                  <a:prstClr val="black"/>
                </a:solidFill>
                <a:latin typeface="Calibri" panose="020F0502020204030204"/>
                <a:ea typeface="宋体" panose="02010600030101010101" pitchFamily="2" charset="-122"/>
              </a:endParaRPr>
            </a:p>
          </p:txBody>
        </p:sp>
        <p:sp>
          <p:nvSpPr>
            <p:cNvPr id="169"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a:defRPr/>
              </a:pPr>
              <a:endParaRPr lang="zh-CN" altLang="en-US" sz="3200" dirty="0">
                <a:solidFill>
                  <a:prstClr val="black"/>
                </a:solidFill>
                <a:latin typeface="Calibri" panose="020F0502020204030204"/>
                <a:ea typeface="宋体" panose="02010600030101010101" pitchFamily="2" charset="-122"/>
              </a:endParaRPr>
            </a:p>
          </p:txBody>
        </p:sp>
        <p:sp>
          <p:nvSpPr>
            <p:cNvPr id="170"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lstStyle/>
            <a:p>
              <a:pPr>
                <a:defRPr/>
              </a:pPr>
              <a:endParaRPr lang="zh-CN" altLang="en-US" sz="3200" dirty="0">
                <a:solidFill>
                  <a:prstClr val="black"/>
                </a:solidFill>
                <a:latin typeface="Calibri" panose="020F0502020204030204"/>
                <a:ea typeface="宋体" panose="02010600030101010101" pitchFamily="2" charset="-122"/>
              </a:endParaRPr>
            </a:p>
          </p:txBody>
        </p:sp>
        <p:sp>
          <p:nvSpPr>
            <p:cNvPr id="171" name="Freeform 42"/>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pPr>
                <a:defRPr/>
              </a:pPr>
              <a:endParaRPr lang="zh-CN" altLang="en-US" sz="3200" dirty="0">
                <a:solidFill>
                  <a:prstClr val="black"/>
                </a:solidFill>
                <a:latin typeface="Calibri" panose="020F0502020204030204"/>
                <a:ea typeface="宋体" panose="02010600030101010101" pitchFamily="2" charset="-122"/>
              </a:endParaRPr>
            </a:p>
          </p:txBody>
        </p:sp>
      </p:grpSp>
      <p:sp>
        <p:nvSpPr>
          <p:cNvPr id="172" name="Freeform 53"/>
          <p:cNvSpPr>
            <a:spLocks noEditPoints="1"/>
          </p:cNvSpPr>
          <p:nvPr/>
        </p:nvSpPr>
        <p:spPr bwMode="auto">
          <a:xfrm>
            <a:off x="3608923" y="4724869"/>
            <a:ext cx="405772" cy="405772"/>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gradFill>
            <a:gsLst>
              <a:gs pos="0">
                <a:srgbClr val="E30000"/>
              </a:gs>
              <a:gs pos="100000">
                <a:srgbClr val="760303"/>
              </a:gs>
            </a:gsLst>
            <a:lin ang="13500000" scaled="0"/>
          </a:gradFill>
          <a:ln>
            <a:noFill/>
          </a:ln>
        </p:spPr>
        <p:txBody>
          <a:bodyPr vert="horz" wrap="square" lIns="91416" tIns="45708" rIns="91416" bIns="45708" numCol="1" anchor="t" anchorCtr="0" compatLnSpc="1"/>
          <a:lstStyle/>
          <a:p>
            <a:pPr>
              <a:defRPr/>
            </a:pPr>
            <a:endParaRPr lang="zh-CN" altLang="en-US" sz="3200" dirty="0">
              <a:solidFill>
                <a:prstClr val="black"/>
              </a:solidFill>
              <a:latin typeface="Calibri" panose="020F0502020204030204"/>
              <a:ea typeface="宋体" panose="02010600030101010101" pitchFamily="2" charset="-122"/>
            </a:endParaRPr>
          </a:p>
        </p:txBody>
      </p:sp>
      <p:sp>
        <p:nvSpPr>
          <p:cNvPr id="177" name="Freeform 57"/>
          <p:cNvSpPr>
            <a:spLocks noEditPoints="1"/>
          </p:cNvSpPr>
          <p:nvPr/>
        </p:nvSpPr>
        <p:spPr bwMode="auto">
          <a:xfrm>
            <a:off x="8623558" y="2329008"/>
            <a:ext cx="358521" cy="359212"/>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gradFill>
            <a:gsLst>
              <a:gs pos="0">
                <a:srgbClr val="E30000"/>
              </a:gs>
              <a:gs pos="100000">
                <a:srgbClr val="760303"/>
              </a:gs>
            </a:gsLst>
            <a:lin ang="13500000" scaled="0"/>
          </a:gradFill>
          <a:ln>
            <a:noFill/>
          </a:ln>
        </p:spPr>
        <p:txBody>
          <a:bodyPr vert="horz" wrap="square" lIns="91416" tIns="45708" rIns="91416" bIns="45708" numCol="1" anchor="t" anchorCtr="0" compatLnSpc="1"/>
          <a:lstStyle/>
          <a:p>
            <a:pPr>
              <a:defRPr/>
            </a:pPr>
            <a:endParaRPr lang="zh-CN" altLang="en-US" sz="3200" dirty="0">
              <a:solidFill>
                <a:prstClr val="black"/>
              </a:solidFill>
              <a:latin typeface="Calibri" panose="020F0502020204030204"/>
              <a:ea typeface="宋体" panose="02010600030101010101" pitchFamily="2" charset="-122"/>
            </a:endParaRPr>
          </a:p>
        </p:txBody>
      </p:sp>
      <p:sp>
        <p:nvSpPr>
          <p:cNvPr id="179" name="文本框 122"/>
          <p:cNvSpPr txBox="1"/>
          <p:nvPr/>
        </p:nvSpPr>
        <p:spPr>
          <a:xfrm>
            <a:off x="4709358" y="3948772"/>
            <a:ext cx="999857" cy="706755"/>
          </a:xfrm>
          <a:prstGeom prst="rect">
            <a:avLst/>
          </a:prstGeom>
          <a:noFill/>
        </p:spPr>
        <p:txBody>
          <a:bodyPr wrap="square" rtlCol="0">
            <a:spAutoFit/>
          </a:bodyPr>
          <a:lstStyle/>
          <a:p>
            <a:pPr algn="ctr">
              <a:defRPr/>
            </a:pPr>
            <a:r>
              <a:rPr lang="en-US" altLang="zh-CN" sz="4000" dirty="0">
                <a:solidFill>
                  <a:schemeClr val="bg1"/>
                </a:solidFill>
                <a:latin typeface="Impact" panose="020B0806030902050204" pitchFamily="34" charset="0"/>
                <a:ea typeface="宋体" panose="02010600030101010101" pitchFamily="2" charset="-122"/>
              </a:rPr>
              <a:t>04</a:t>
            </a:r>
            <a:endParaRPr lang="zh-CN" altLang="en-US" sz="4000" dirty="0">
              <a:solidFill>
                <a:schemeClr val="bg1"/>
              </a:solidFill>
              <a:latin typeface="Impact" panose="020B0806030902050204" pitchFamily="34" charset="0"/>
              <a:ea typeface="宋体" panose="02010600030101010101" pitchFamily="2" charset="-122"/>
            </a:endParaRPr>
          </a:p>
        </p:txBody>
      </p:sp>
      <p:sp>
        <p:nvSpPr>
          <p:cNvPr id="182" name="文本框 125"/>
          <p:cNvSpPr txBox="1"/>
          <p:nvPr/>
        </p:nvSpPr>
        <p:spPr>
          <a:xfrm>
            <a:off x="6161645" y="3761944"/>
            <a:ext cx="999857" cy="706755"/>
          </a:xfrm>
          <a:prstGeom prst="rect">
            <a:avLst/>
          </a:prstGeom>
          <a:noFill/>
        </p:spPr>
        <p:txBody>
          <a:bodyPr wrap="square" rtlCol="0">
            <a:spAutoFit/>
          </a:bodyPr>
          <a:lstStyle/>
          <a:p>
            <a:pPr algn="ctr">
              <a:defRPr/>
            </a:pPr>
            <a:r>
              <a:rPr lang="en-US" altLang="zh-CN" sz="4000" dirty="0">
                <a:solidFill>
                  <a:schemeClr val="bg1"/>
                </a:solidFill>
                <a:latin typeface="Impact" panose="020B0806030902050204" pitchFamily="34" charset="0"/>
                <a:ea typeface="宋体" panose="02010600030101010101" pitchFamily="2" charset="-122"/>
              </a:rPr>
              <a:t>05</a:t>
            </a:r>
            <a:endParaRPr lang="zh-CN" altLang="en-US" sz="4000" dirty="0">
              <a:solidFill>
                <a:schemeClr val="bg1"/>
              </a:solidFill>
              <a:latin typeface="Impact" panose="020B0806030902050204" pitchFamily="34" charset="0"/>
              <a:ea typeface="宋体" panose="02010600030101010101" pitchFamily="2" charset="-122"/>
            </a:endParaRPr>
          </a:p>
        </p:txBody>
      </p:sp>
      <p:sp>
        <p:nvSpPr>
          <p:cNvPr id="188" name="文本框 131"/>
          <p:cNvSpPr txBox="1"/>
          <p:nvPr/>
        </p:nvSpPr>
        <p:spPr>
          <a:xfrm>
            <a:off x="7695270" y="3561316"/>
            <a:ext cx="999857" cy="706755"/>
          </a:xfrm>
          <a:prstGeom prst="rect">
            <a:avLst/>
          </a:prstGeom>
          <a:noFill/>
        </p:spPr>
        <p:txBody>
          <a:bodyPr wrap="square" rtlCol="0">
            <a:spAutoFit/>
          </a:bodyPr>
          <a:lstStyle/>
          <a:p>
            <a:pPr algn="ctr">
              <a:defRPr/>
            </a:pPr>
            <a:r>
              <a:rPr lang="en-US" altLang="zh-CN" sz="4000" dirty="0">
                <a:solidFill>
                  <a:schemeClr val="bg1"/>
                </a:solidFill>
                <a:latin typeface="Impact" panose="020B0806030902050204" pitchFamily="34" charset="0"/>
                <a:ea typeface="宋体" panose="02010600030101010101" pitchFamily="2" charset="-122"/>
              </a:rPr>
              <a:t>06</a:t>
            </a:r>
            <a:endParaRPr lang="zh-CN" altLang="en-US" sz="4000" dirty="0">
              <a:solidFill>
                <a:schemeClr val="bg1"/>
              </a:solidFill>
              <a:latin typeface="Impact" panose="020B0806030902050204" pitchFamily="34" charset="0"/>
              <a:ea typeface="宋体" panose="02010600030101010101" pitchFamily="2" charset="-122"/>
            </a:endParaRPr>
          </a:p>
        </p:txBody>
      </p:sp>
      <p:grpSp>
        <p:nvGrpSpPr>
          <p:cNvPr id="3" name="组合 80"/>
          <p:cNvGrpSpPr/>
          <p:nvPr/>
        </p:nvGrpSpPr>
        <p:grpSpPr>
          <a:xfrm>
            <a:off x="8395970" y="2329180"/>
            <a:ext cx="3081655" cy="2076450"/>
            <a:chOff x="5947699" y="731893"/>
            <a:chExt cx="3520370" cy="2768851"/>
          </a:xfrm>
        </p:grpSpPr>
        <p:grpSp>
          <p:nvGrpSpPr>
            <p:cNvPr id="5" name="组合 81"/>
            <p:cNvGrpSpPr/>
            <p:nvPr/>
          </p:nvGrpSpPr>
          <p:grpSpPr>
            <a:xfrm flipV="1">
              <a:off x="5947699" y="1317986"/>
              <a:ext cx="2684915" cy="333365"/>
              <a:chOff x="5272248" y="4626108"/>
              <a:chExt cx="2684915" cy="333365"/>
            </a:xfrm>
          </p:grpSpPr>
          <p:sp>
            <p:nvSpPr>
              <p:cNvPr id="6" name="椭圆 84"/>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defRPr/>
                </a:pPr>
                <a:endParaRPr lang="zh-CN" altLang="en-US" sz="21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sp>
            <p:nvSpPr>
              <p:cNvPr id="10" name="任意多边形 85"/>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defRPr/>
                </a:pPr>
                <a:endParaRPr lang="zh-CN" altLang="en-US" sz="2100" dirty="0">
                  <a:solidFill>
                    <a:schemeClr val="tx1">
                      <a:lumMod val="75000"/>
                      <a:lumOff val="25000"/>
                    </a:schemeClr>
                  </a:solidFill>
                  <a:latin typeface="Arial" panose="020B0604020202020204" pitchFamily="34" charset="0"/>
                  <a:ea typeface="微软雅黑" panose="020B0503020204020204" charset="-122"/>
                  <a:sym typeface="Arial" panose="020B0604020202020204" pitchFamily="34" charset="0"/>
                </a:endParaRPr>
              </a:p>
            </p:txBody>
          </p:sp>
        </p:grpSp>
        <p:sp>
          <p:nvSpPr>
            <p:cNvPr id="44" name="文本框 82"/>
            <p:cNvSpPr txBox="1"/>
            <p:nvPr/>
          </p:nvSpPr>
          <p:spPr>
            <a:xfrm>
              <a:off x="6617244" y="731893"/>
              <a:ext cx="2694138" cy="491111"/>
            </a:xfrm>
            <a:prstGeom prst="rect">
              <a:avLst/>
            </a:prstGeom>
            <a:noFill/>
          </p:spPr>
          <p:txBody>
            <a:bodyPr wrap="square" rtlCol="0">
              <a:spAutoFit/>
            </a:bodyPr>
            <a:p>
              <a:pPr algn="r">
                <a:defRPr/>
              </a:pPr>
              <a:r>
                <a:rPr lang="zh-CN" altLang="en-US" sz="1800" dirty="0">
                  <a:solidFill>
                    <a:schemeClr val="tx1">
                      <a:lumMod val="75000"/>
                      <a:lumOff val="25000"/>
                    </a:schemeClr>
                  </a:solidFill>
                  <a:latin typeface="微软雅黑" panose="020B0503020204020204" charset="-122"/>
                  <a:ea typeface="微软雅黑" panose="020B0503020204020204" charset="-122"/>
                </a:rPr>
                <a:t>把功夫用在建机制上</a:t>
              </a:r>
              <a:endParaRPr lang="zh-CN" altLang="en-US" sz="1800" dirty="0">
                <a:solidFill>
                  <a:schemeClr val="tx1">
                    <a:lumMod val="75000"/>
                    <a:lumOff val="25000"/>
                  </a:schemeClr>
                </a:solidFill>
                <a:latin typeface="微软雅黑" panose="020B0503020204020204" charset="-122"/>
                <a:ea typeface="微软雅黑" panose="020B0503020204020204" charset="-122"/>
              </a:endParaRPr>
            </a:p>
          </p:txBody>
        </p:sp>
        <p:sp>
          <p:nvSpPr>
            <p:cNvPr id="45" name="文本框 83"/>
            <p:cNvSpPr txBox="1"/>
            <p:nvPr/>
          </p:nvSpPr>
          <p:spPr>
            <a:xfrm>
              <a:off x="6617244" y="1414368"/>
              <a:ext cx="2850825" cy="2086376"/>
            </a:xfrm>
            <a:prstGeom prst="rect">
              <a:avLst/>
            </a:prstGeom>
            <a:noFill/>
          </p:spPr>
          <p:txBody>
            <a:bodyPr wrap="square" rtlCol="0">
              <a:spAutoFit/>
            </a:bodyPr>
            <a:p>
              <a:pPr>
                <a:lnSpc>
                  <a:spcPct val="114000"/>
                </a:lnSpc>
              </a:pPr>
              <a:r>
                <a:rPr lang="zh-CN" altLang="en-US" sz="1400" dirty="0">
                  <a:solidFill>
                    <a:schemeClr val="tx1">
                      <a:lumMod val="75000"/>
                      <a:lumOff val="25000"/>
                    </a:schemeClr>
                  </a:solidFill>
                  <a:latin typeface="微软雅黑" panose="020B0503020204020204" charset="-122"/>
                  <a:ea typeface="微软雅黑" panose="020B0503020204020204" charset="-122"/>
                </a:rPr>
                <a:t>加强基本组织、基本队伍、基本制度建设，规范党支部组织设置，选优配强支部委员和党务工作人员，规范执行各项党内制度，使每个支部都成为党旗高高飘扬的战斗堡垒。</a:t>
              </a:r>
              <a:endParaRPr lang="zh-CN" altLang="en-US" sz="1400" dirty="0">
                <a:solidFill>
                  <a:schemeClr val="tx1">
                    <a:lumMod val="75000"/>
                    <a:lumOff val="25000"/>
                  </a:schemeClr>
                </a:solidFill>
                <a:latin typeface="微软雅黑" panose="020B0503020204020204" charset="-122"/>
                <a:ea typeface="微软雅黑" panose="020B0503020204020204" charset="-122"/>
              </a:endParaRPr>
            </a:p>
          </p:txBody>
        </p:sp>
      </p:grpSp>
      <p:pic>
        <p:nvPicPr>
          <p:cNvPr id="36866" name="图片 1"/>
          <p:cNvPicPr>
            <a:picLocks noChangeAspect="1"/>
          </p:cNvPicPr>
          <p:nvPr/>
        </p:nvPicPr>
        <p:blipFill>
          <a:blip r:embed="rId4"/>
          <a:stretch>
            <a:fillRect/>
          </a:stretch>
        </p:blipFill>
        <p:spPr>
          <a:xfrm>
            <a:off x="6350" y="3175"/>
            <a:ext cx="12152313" cy="1022350"/>
          </a:xfrm>
          <a:prstGeom prst="rect">
            <a:avLst/>
          </a:prstGeom>
          <a:noFill/>
          <a:ln w="9525">
            <a:noFill/>
          </a:ln>
        </p:spPr>
      </p:pic>
      <p:sp>
        <p:nvSpPr>
          <p:cNvPr id="36874" name="TextBox 4"/>
          <p:cNvSpPr/>
          <p:nvPr/>
        </p:nvSpPr>
        <p:spPr>
          <a:xfrm>
            <a:off x="1450975" y="304800"/>
            <a:ext cx="3738880" cy="521970"/>
          </a:xfrm>
          <a:prstGeom prst="rect">
            <a:avLst/>
          </a:prstGeom>
          <a:noFill/>
          <a:ln w="9525">
            <a:noFill/>
          </a:ln>
        </p:spPr>
        <p:txBody>
          <a:bodyPr vert="horz" wrap="none" anchor="t">
            <a:spAutoFit/>
          </a:bodyPr>
          <a:p>
            <a:pPr algn="l"/>
            <a:r>
              <a:rPr lang="zh-CN" altLang="en-US" sz="2800" b="1" dirty="0">
                <a:solidFill>
                  <a:schemeClr val="bg1"/>
                </a:solidFill>
                <a:ea typeface="微软雅黑" panose="020B0503020204020204" charset="-122"/>
                <a:sym typeface="Arial" panose="020B0604020202020204" pitchFamily="34" charset="0"/>
              </a:rPr>
              <a:t>六、落实党建工作任务</a:t>
            </a:r>
            <a:endParaRPr lang="zh-CN" altLang="en-US" sz="2800" b="1" dirty="0">
              <a:solidFill>
                <a:schemeClr val="bg1"/>
              </a:solidFill>
              <a:ea typeface="微软雅黑" panose="020B0503020204020204" charset="-122"/>
              <a:sym typeface="Arial" panose="020B0604020202020204" pitchFamily="34" charset="0"/>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 calcmode="lin" valueType="num">
                                      <p:cBhvr>
                                        <p:cTn id="9" dur="500" fill="hold"/>
                                        <p:tgtEl>
                                          <p:spTgt spid="72"/>
                                        </p:tgtEl>
                                        <p:attrNameLst>
                                          <p:attrName>style.rotation</p:attrName>
                                        </p:attrNameLst>
                                      </p:cBhvr>
                                      <p:tavLst>
                                        <p:tav tm="0">
                                          <p:val>
                                            <p:fltVal val="360"/>
                                          </p:val>
                                        </p:tav>
                                        <p:tav tm="100000">
                                          <p:val>
                                            <p:fltVal val="0"/>
                                          </p:val>
                                        </p:tav>
                                      </p:tavLst>
                                    </p:anim>
                                    <p:animEffect transition="in" filter="fade">
                                      <p:cBhvr>
                                        <p:cTn id="10" dur="500"/>
                                        <p:tgtEl>
                                          <p:spTgt spid="72"/>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80"/>
                                        </p:tgtEl>
                                        <p:attrNameLst>
                                          <p:attrName>style.visibility</p:attrName>
                                        </p:attrNameLst>
                                      </p:cBhvr>
                                      <p:to>
                                        <p:strVal val="visible"/>
                                      </p:to>
                                    </p:set>
                                    <p:anim calcmode="lin" valueType="num">
                                      <p:cBhvr>
                                        <p:cTn id="14" dur="500" fill="hold"/>
                                        <p:tgtEl>
                                          <p:spTgt spid="80"/>
                                        </p:tgtEl>
                                        <p:attrNameLst>
                                          <p:attrName>ppt_w</p:attrName>
                                        </p:attrNameLst>
                                      </p:cBhvr>
                                      <p:tavLst>
                                        <p:tav tm="0">
                                          <p:val>
                                            <p:fltVal val="0"/>
                                          </p:val>
                                        </p:tav>
                                        <p:tav tm="100000">
                                          <p:val>
                                            <p:strVal val="#ppt_w"/>
                                          </p:val>
                                        </p:tav>
                                      </p:tavLst>
                                    </p:anim>
                                    <p:anim calcmode="lin" valueType="num">
                                      <p:cBhvr>
                                        <p:cTn id="15" dur="500" fill="hold"/>
                                        <p:tgtEl>
                                          <p:spTgt spid="80"/>
                                        </p:tgtEl>
                                        <p:attrNameLst>
                                          <p:attrName>ppt_h</p:attrName>
                                        </p:attrNameLst>
                                      </p:cBhvr>
                                      <p:tavLst>
                                        <p:tav tm="0">
                                          <p:val>
                                            <p:fltVal val="0"/>
                                          </p:val>
                                        </p:tav>
                                        <p:tav tm="100000">
                                          <p:val>
                                            <p:strVal val="#ppt_h"/>
                                          </p:val>
                                        </p:tav>
                                      </p:tavLst>
                                    </p:anim>
                                    <p:anim calcmode="lin" valueType="num">
                                      <p:cBhvr>
                                        <p:cTn id="16" dur="500" fill="hold"/>
                                        <p:tgtEl>
                                          <p:spTgt spid="80"/>
                                        </p:tgtEl>
                                        <p:attrNameLst>
                                          <p:attrName>style.rotation</p:attrName>
                                        </p:attrNameLst>
                                      </p:cBhvr>
                                      <p:tavLst>
                                        <p:tav tm="0">
                                          <p:val>
                                            <p:fltVal val="360"/>
                                          </p:val>
                                        </p:tav>
                                        <p:tav tm="100000">
                                          <p:val>
                                            <p:fltVal val="0"/>
                                          </p:val>
                                        </p:tav>
                                      </p:tavLst>
                                    </p:anim>
                                    <p:animEffect transition="in" filter="fade">
                                      <p:cBhvr>
                                        <p:cTn id="17" dur="500"/>
                                        <p:tgtEl>
                                          <p:spTgt spid="80"/>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93"/>
                                        </p:tgtEl>
                                        <p:attrNameLst>
                                          <p:attrName>style.visibility</p:attrName>
                                        </p:attrNameLst>
                                      </p:cBhvr>
                                      <p:to>
                                        <p:strVal val="visible"/>
                                      </p:to>
                                    </p:set>
                                    <p:anim calcmode="lin" valueType="num">
                                      <p:cBhvr>
                                        <p:cTn id="21" dur="500" fill="hold"/>
                                        <p:tgtEl>
                                          <p:spTgt spid="93"/>
                                        </p:tgtEl>
                                        <p:attrNameLst>
                                          <p:attrName>ppt_w</p:attrName>
                                        </p:attrNameLst>
                                      </p:cBhvr>
                                      <p:tavLst>
                                        <p:tav tm="0">
                                          <p:val>
                                            <p:fltVal val="0"/>
                                          </p:val>
                                        </p:tav>
                                        <p:tav tm="100000">
                                          <p:val>
                                            <p:strVal val="#ppt_w"/>
                                          </p:val>
                                        </p:tav>
                                      </p:tavLst>
                                    </p:anim>
                                    <p:anim calcmode="lin" valueType="num">
                                      <p:cBhvr>
                                        <p:cTn id="22" dur="500" fill="hold"/>
                                        <p:tgtEl>
                                          <p:spTgt spid="93"/>
                                        </p:tgtEl>
                                        <p:attrNameLst>
                                          <p:attrName>ppt_h</p:attrName>
                                        </p:attrNameLst>
                                      </p:cBhvr>
                                      <p:tavLst>
                                        <p:tav tm="0">
                                          <p:val>
                                            <p:fltVal val="0"/>
                                          </p:val>
                                        </p:tav>
                                        <p:tav tm="100000">
                                          <p:val>
                                            <p:strVal val="#ppt_h"/>
                                          </p:val>
                                        </p:tav>
                                      </p:tavLst>
                                    </p:anim>
                                    <p:anim calcmode="lin" valueType="num">
                                      <p:cBhvr>
                                        <p:cTn id="23" dur="500" fill="hold"/>
                                        <p:tgtEl>
                                          <p:spTgt spid="93"/>
                                        </p:tgtEl>
                                        <p:attrNameLst>
                                          <p:attrName>style.rotation</p:attrName>
                                        </p:attrNameLst>
                                      </p:cBhvr>
                                      <p:tavLst>
                                        <p:tav tm="0">
                                          <p:val>
                                            <p:fltVal val="360"/>
                                          </p:val>
                                        </p:tav>
                                        <p:tav tm="100000">
                                          <p:val>
                                            <p:fltVal val="0"/>
                                          </p:val>
                                        </p:tav>
                                      </p:tavLst>
                                    </p:anim>
                                    <p:animEffect transition="in" filter="fade">
                                      <p:cBhvr>
                                        <p:cTn id="24" dur="500"/>
                                        <p:tgtEl>
                                          <p:spTgt spid="93"/>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179"/>
                                        </p:tgtEl>
                                        <p:attrNameLst>
                                          <p:attrName>style.visibility</p:attrName>
                                        </p:attrNameLst>
                                      </p:cBhvr>
                                      <p:to>
                                        <p:strVal val="visible"/>
                                      </p:to>
                                    </p:set>
                                    <p:anim calcmode="lin" valueType="num">
                                      <p:cBhvr>
                                        <p:cTn id="28" dur="500" fill="hold"/>
                                        <p:tgtEl>
                                          <p:spTgt spid="179"/>
                                        </p:tgtEl>
                                        <p:attrNameLst>
                                          <p:attrName>ppt_w</p:attrName>
                                        </p:attrNameLst>
                                      </p:cBhvr>
                                      <p:tavLst>
                                        <p:tav tm="0">
                                          <p:val>
                                            <p:fltVal val="0"/>
                                          </p:val>
                                        </p:tav>
                                        <p:tav tm="100000">
                                          <p:val>
                                            <p:strVal val="#ppt_w"/>
                                          </p:val>
                                        </p:tav>
                                      </p:tavLst>
                                    </p:anim>
                                    <p:anim calcmode="lin" valueType="num">
                                      <p:cBhvr>
                                        <p:cTn id="29" dur="500" fill="hold"/>
                                        <p:tgtEl>
                                          <p:spTgt spid="179"/>
                                        </p:tgtEl>
                                        <p:attrNameLst>
                                          <p:attrName>ppt_h</p:attrName>
                                        </p:attrNameLst>
                                      </p:cBhvr>
                                      <p:tavLst>
                                        <p:tav tm="0">
                                          <p:val>
                                            <p:fltVal val="0"/>
                                          </p:val>
                                        </p:tav>
                                        <p:tav tm="100000">
                                          <p:val>
                                            <p:strVal val="#ppt_h"/>
                                          </p:val>
                                        </p:tav>
                                      </p:tavLst>
                                    </p:anim>
                                    <p:anim calcmode="lin" valueType="num">
                                      <p:cBhvr>
                                        <p:cTn id="30" dur="500" fill="hold"/>
                                        <p:tgtEl>
                                          <p:spTgt spid="179"/>
                                        </p:tgtEl>
                                        <p:attrNameLst>
                                          <p:attrName>style.rotation</p:attrName>
                                        </p:attrNameLst>
                                      </p:cBhvr>
                                      <p:tavLst>
                                        <p:tav tm="0">
                                          <p:val>
                                            <p:fltVal val="360"/>
                                          </p:val>
                                        </p:tav>
                                        <p:tav tm="100000">
                                          <p:val>
                                            <p:fltVal val="0"/>
                                          </p:val>
                                        </p:tav>
                                      </p:tavLst>
                                    </p:anim>
                                    <p:animEffect transition="in" filter="fade">
                                      <p:cBhvr>
                                        <p:cTn id="31" dur="500"/>
                                        <p:tgtEl>
                                          <p:spTgt spid="179"/>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182"/>
                                        </p:tgtEl>
                                        <p:attrNameLst>
                                          <p:attrName>style.visibility</p:attrName>
                                        </p:attrNameLst>
                                      </p:cBhvr>
                                      <p:to>
                                        <p:strVal val="visible"/>
                                      </p:to>
                                    </p:set>
                                    <p:anim calcmode="lin" valueType="num">
                                      <p:cBhvr>
                                        <p:cTn id="34" dur="500" fill="hold"/>
                                        <p:tgtEl>
                                          <p:spTgt spid="182"/>
                                        </p:tgtEl>
                                        <p:attrNameLst>
                                          <p:attrName>ppt_w</p:attrName>
                                        </p:attrNameLst>
                                      </p:cBhvr>
                                      <p:tavLst>
                                        <p:tav tm="0">
                                          <p:val>
                                            <p:fltVal val="0"/>
                                          </p:val>
                                        </p:tav>
                                        <p:tav tm="100000">
                                          <p:val>
                                            <p:strVal val="#ppt_w"/>
                                          </p:val>
                                        </p:tav>
                                      </p:tavLst>
                                    </p:anim>
                                    <p:anim calcmode="lin" valueType="num">
                                      <p:cBhvr>
                                        <p:cTn id="35" dur="500" fill="hold"/>
                                        <p:tgtEl>
                                          <p:spTgt spid="182"/>
                                        </p:tgtEl>
                                        <p:attrNameLst>
                                          <p:attrName>ppt_h</p:attrName>
                                        </p:attrNameLst>
                                      </p:cBhvr>
                                      <p:tavLst>
                                        <p:tav tm="0">
                                          <p:val>
                                            <p:fltVal val="0"/>
                                          </p:val>
                                        </p:tav>
                                        <p:tav tm="100000">
                                          <p:val>
                                            <p:strVal val="#ppt_h"/>
                                          </p:val>
                                        </p:tav>
                                      </p:tavLst>
                                    </p:anim>
                                    <p:anim calcmode="lin" valueType="num">
                                      <p:cBhvr>
                                        <p:cTn id="36" dur="500" fill="hold"/>
                                        <p:tgtEl>
                                          <p:spTgt spid="182"/>
                                        </p:tgtEl>
                                        <p:attrNameLst>
                                          <p:attrName>style.rotation</p:attrName>
                                        </p:attrNameLst>
                                      </p:cBhvr>
                                      <p:tavLst>
                                        <p:tav tm="0">
                                          <p:val>
                                            <p:fltVal val="360"/>
                                          </p:val>
                                        </p:tav>
                                        <p:tav tm="100000">
                                          <p:val>
                                            <p:fltVal val="0"/>
                                          </p:val>
                                        </p:tav>
                                      </p:tavLst>
                                    </p:anim>
                                    <p:animEffect transition="in" filter="fade">
                                      <p:cBhvr>
                                        <p:cTn id="37" dur="500"/>
                                        <p:tgtEl>
                                          <p:spTgt spid="182"/>
                                        </p:tgtEl>
                                      </p:cBhvr>
                                    </p:animEffect>
                                  </p:childTnLst>
                                </p:cTn>
                              </p:par>
                              <p:par>
                                <p:cTn id="38" presetID="49" presetClass="entr" presetSubtype="0" decel="100000" fill="hold" grpId="0" nodeType="withEffect">
                                  <p:stCondLst>
                                    <p:cond delay="0"/>
                                  </p:stCondLst>
                                  <p:childTnLst>
                                    <p:set>
                                      <p:cBhvr>
                                        <p:cTn id="39" dur="1" fill="hold">
                                          <p:stCondLst>
                                            <p:cond delay="0"/>
                                          </p:stCondLst>
                                        </p:cTn>
                                        <p:tgtEl>
                                          <p:spTgt spid="188"/>
                                        </p:tgtEl>
                                        <p:attrNameLst>
                                          <p:attrName>style.visibility</p:attrName>
                                        </p:attrNameLst>
                                      </p:cBhvr>
                                      <p:to>
                                        <p:strVal val="visible"/>
                                      </p:to>
                                    </p:set>
                                    <p:anim calcmode="lin" valueType="num">
                                      <p:cBhvr>
                                        <p:cTn id="40" dur="500" fill="hold"/>
                                        <p:tgtEl>
                                          <p:spTgt spid="188"/>
                                        </p:tgtEl>
                                        <p:attrNameLst>
                                          <p:attrName>ppt_w</p:attrName>
                                        </p:attrNameLst>
                                      </p:cBhvr>
                                      <p:tavLst>
                                        <p:tav tm="0">
                                          <p:val>
                                            <p:fltVal val="0"/>
                                          </p:val>
                                        </p:tav>
                                        <p:tav tm="100000">
                                          <p:val>
                                            <p:strVal val="#ppt_w"/>
                                          </p:val>
                                        </p:tav>
                                      </p:tavLst>
                                    </p:anim>
                                    <p:anim calcmode="lin" valueType="num">
                                      <p:cBhvr>
                                        <p:cTn id="41" dur="500" fill="hold"/>
                                        <p:tgtEl>
                                          <p:spTgt spid="188"/>
                                        </p:tgtEl>
                                        <p:attrNameLst>
                                          <p:attrName>ppt_h</p:attrName>
                                        </p:attrNameLst>
                                      </p:cBhvr>
                                      <p:tavLst>
                                        <p:tav tm="0">
                                          <p:val>
                                            <p:fltVal val="0"/>
                                          </p:val>
                                        </p:tav>
                                        <p:tav tm="100000">
                                          <p:val>
                                            <p:strVal val="#ppt_h"/>
                                          </p:val>
                                        </p:tav>
                                      </p:tavLst>
                                    </p:anim>
                                    <p:anim calcmode="lin" valueType="num">
                                      <p:cBhvr>
                                        <p:cTn id="42" dur="500" fill="hold"/>
                                        <p:tgtEl>
                                          <p:spTgt spid="188"/>
                                        </p:tgtEl>
                                        <p:attrNameLst>
                                          <p:attrName>style.rotation</p:attrName>
                                        </p:attrNameLst>
                                      </p:cBhvr>
                                      <p:tavLst>
                                        <p:tav tm="0">
                                          <p:val>
                                            <p:fltVal val="360"/>
                                          </p:val>
                                        </p:tav>
                                        <p:tav tm="100000">
                                          <p:val>
                                            <p:fltVal val="0"/>
                                          </p:val>
                                        </p:tav>
                                      </p:tavLst>
                                    </p:anim>
                                    <p:animEffect transition="in" filter="fade">
                                      <p:cBhvr>
                                        <p:cTn id="43" dur="500"/>
                                        <p:tgtEl>
                                          <p:spTgt spid="188"/>
                                        </p:tgtEl>
                                      </p:cBhvr>
                                    </p:animEffect>
                                  </p:childTnLst>
                                </p:cTn>
                              </p:par>
                            </p:childTnLst>
                          </p:cTn>
                        </p:par>
                        <p:par>
                          <p:cTn id="44" fill="hold">
                            <p:stCondLst>
                              <p:cond delay="2000"/>
                            </p:stCondLst>
                            <p:childTnLst>
                              <p:par>
                                <p:cTn id="45" presetID="42" presetClass="entr" presetSubtype="0" fill="hold" nodeType="afterEffect">
                                  <p:stCondLst>
                                    <p:cond delay="0"/>
                                  </p:stCondLst>
                                  <p:childTnLst>
                                    <p:set>
                                      <p:cBhvr>
                                        <p:cTn id="46" dur="1" fill="hold">
                                          <p:stCondLst>
                                            <p:cond delay="0"/>
                                          </p:stCondLst>
                                        </p:cTn>
                                        <p:tgtEl>
                                          <p:spTgt spid="161"/>
                                        </p:tgtEl>
                                        <p:attrNameLst>
                                          <p:attrName>style.visibility</p:attrName>
                                        </p:attrNameLst>
                                      </p:cBhvr>
                                      <p:to>
                                        <p:strVal val="visible"/>
                                      </p:to>
                                    </p:set>
                                    <p:animEffect transition="in" filter="fade">
                                      <p:cBhvr>
                                        <p:cTn id="47" dur="1000"/>
                                        <p:tgtEl>
                                          <p:spTgt spid="161"/>
                                        </p:tgtEl>
                                      </p:cBhvr>
                                    </p:animEffect>
                                    <p:anim calcmode="lin" valueType="num">
                                      <p:cBhvr>
                                        <p:cTn id="48" dur="1000" fill="hold"/>
                                        <p:tgtEl>
                                          <p:spTgt spid="161"/>
                                        </p:tgtEl>
                                        <p:attrNameLst>
                                          <p:attrName>ppt_x</p:attrName>
                                        </p:attrNameLst>
                                      </p:cBhvr>
                                      <p:tavLst>
                                        <p:tav tm="0">
                                          <p:val>
                                            <p:strVal val="#ppt_x"/>
                                          </p:val>
                                        </p:tav>
                                        <p:tav tm="100000">
                                          <p:val>
                                            <p:strVal val="#ppt_x"/>
                                          </p:val>
                                        </p:tav>
                                      </p:tavLst>
                                    </p:anim>
                                    <p:anim calcmode="lin" valueType="num">
                                      <p:cBhvr>
                                        <p:cTn id="49" dur="1000" fill="hold"/>
                                        <p:tgtEl>
                                          <p:spTgt spid="16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2"/>
                                        </p:tgtEl>
                                        <p:attrNameLst>
                                          <p:attrName>style.visibility</p:attrName>
                                        </p:attrNameLst>
                                      </p:cBhvr>
                                      <p:to>
                                        <p:strVal val="visible"/>
                                      </p:to>
                                    </p:set>
                                    <p:animEffect transition="in" filter="fade">
                                      <p:cBhvr>
                                        <p:cTn id="52" dur="1000"/>
                                        <p:tgtEl>
                                          <p:spTgt spid="172"/>
                                        </p:tgtEl>
                                      </p:cBhvr>
                                    </p:animEffect>
                                    <p:anim calcmode="lin" valueType="num">
                                      <p:cBhvr>
                                        <p:cTn id="53" dur="1000" fill="hold"/>
                                        <p:tgtEl>
                                          <p:spTgt spid="172"/>
                                        </p:tgtEl>
                                        <p:attrNameLst>
                                          <p:attrName>ppt_x</p:attrName>
                                        </p:attrNameLst>
                                      </p:cBhvr>
                                      <p:tavLst>
                                        <p:tav tm="0">
                                          <p:val>
                                            <p:strVal val="#ppt_x"/>
                                          </p:val>
                                        </p:tav>
                                        <p:tav tm="100000">
                                          <p:val>
                                            <p:strVal val="#ppt_x"/>
                                          </p:val>
                                        </p:tav>
                                      </p:tavLst>
                                    </p:anim>
                                    <p:anim calcmode="lin" valueType="num">
                                      <p:cBhvr>
                                        <p:cTn id="54" dur="1000" fill="hold"/>
                                        <p:tgtEl>
                                          <p:spTgt spid="17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33"/>
                                        </p:tgtEl>
                                        <p:attrNameLst>
                                          <p:attrName>style.visibility</p:attrName>
                                        </p:attrNameLst>
                                      </p:cBhvr>
                                      <p:to>
                                        <p:strVal val="visible"/>
                                      </p:to>
                                    </p:set>
                                    <p:animEffect transition="in" filter="fade">
                                      <p:cBhvr>
                                        <p:cTn id="57" dur="1000"/>
                                        <p:tgtEl>
                                          <p:spTgt spid="133"/>
                                        </p:tgtEl>
                                      </p:cBhvr>
                                    </p:animEffect>
                                    <p:anim calcmode="lin" valueType="num">
                                      <p:cBhvr>
                                        <p:cTn id="58" dur="1000" fill="hold"/>
                                        <p:tgtEl>
                                          <p:spTgt spid="133"/>
                                        </p:tgtEl>
                                        <p:attrNameLst>
                                          <p:attrName>ppt_x</p:attrName>
                                        </p:attrNameLst>
                                      </p:cBhvr>
                                      <p:tavLst>
                                        <p:tav tm="0">
                                          <p:val>
                                            <p:strVal val="#ppt_x"/>
                                          </p:val>
                                        </p:tav>
                                        <p:tav tm="100000">
                                          <p:val>
                                            <p:strVal val="#ppt_x"/>
                                          </p:val>
                                        </p:tav>
                                      </p:tavLst>
                                    </p:anim>
                                    <p:anim calcmode="lin" valueType="num">
                                      <p:cBhvr>
                                        <p:cTn id="59" dur="1000" fill="hold"/>
                                        <p:tgtEl>
                                          <p:spTgt spid="133"/>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67"/>
                                        </p:tgtEl>
                                        <p:attrNameLst>
                                          <p:attrName>style.visibility</p:attrName>
                                        </p:attrNameLst>
                                      </p:cBhvr>
                                      <p:to>
                                        <p:strVal val="visible"/>
                                      </p:to>
                                    </p:set>
                                    <p:animEffect transition="in" filter="fade">
                                      <p:cBhvr>
                                        <p:cTn id="62" dur="1000"/>
                                        <p:tgtEl>
                                          <p:spTgt spid="167"/>
                                        </p:tgtEl>
                                      </p:cBhvr>
                                    </p:animEffect>
                                    <p:anim calcmode="lin" valueType="num">
                                      <p:cBhvr>
                                        <p:cTn id="63" dur="1000" fill="hold"/>
                                        <p:tgtEl>
                                          <p:spTgt spid="167"/>
                                        </p:tgtEl>
                                        <p:attrNameLst>
                                          <p:attrName>ppt_x</p:attrName>
                                        </p:attrNameLst>
                                      </p:cBhvr>
                                      <p:tavLst>
                                        <p:tav tm="0">
                                          <p:val>
                                            <p:strVal val="#ppt_x"/>
                                          </p:val>
                                        </p:tav>
                                        <p:tav tm="100000">
                                          <p:val>
                                            <p:strVal val="#ppt_x"/>
                                          </p:val>
                                        </p:tav>
                                      </p:tavLst>
                                    </p:anim>
                                    <p:anim calcmode="lin" valueType="num">
                                      <p:cBhvr>
                                        <p:cTn id="64" dur="1000" fill="hold"/>
                                        <p:tgtEl>
                                          <p:spTgt spid="16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77"/>
                                        </p:tgtEl>
                                        <p:attrNameLst>
                                          <p:attrName>style.visibility</p:attrName>
                                        </p:attrNameLst>
                                      </p:cBhvr>
                                      <p:to>
                                        <p:strVal val="visible"/>
                                      </p:to>
                                    </p:set>
                                    <p:animEffect transition="in" filter="fade">
                                      <p:cBhvr>
                                        <p:cTn id="67" dur="1000"/>
                                        <p:tgtEl>
                                          <p:spTgt spid="177"/>
                                        </p:tgtEl>
                                      </p:cBhvr>
                                    </p:animEffect>
                                    <p:anim calcmode="lin" valueType="num">
                                      <p:cBhvr>
                                        <p:cTn id="68" dur="1000" fill="hold"/>
                                        <p:tgtEl>
                                          <p:spTgt spid="177"/>
                                        </p:tgtEl>
                                        <p:attrNameLst>
                                          <p:attrName>ppt_x</p:attrName>
                                        </p:attrNameLst>
                                      </p:cBhvr>
                                      <p:tavLst>
                                        <p:tav tm="0">
                                          <p:val>
                                            <p:strVal val="#ppt_x"/>
                                          </p:val>
                                        </p:tav>
                                        <p:tav tm="100000">
                                          <p:val>
                                            <p:strVal val="#ppt_x"/>
                                          </p:val>
                                        </p:tav>
                                      </p:tavLst>
                                    </p:anim>
                                    <p:anim calcmode="lin" valueType="num">
                                      <p:cBhvr>
                                        <p:cTn id="69" dur="1000" fill="hold"/>
                                        <p:tgtEl>
                                          <p:spTgt spid="177"/>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anim calcmode="lin" valueType="num">
                                      <p:cBhvr>
                                        <p:cTn id="73" dur="1000" fill="hold"/>
                                        <p:tgtEl>
                                          <p:spTgt spid="3"/>
                                        </p:tgtEl>
                                        <p:attrNameLst>
                                          <p:attrName>ppt_x</p:attrName>
                                        </p:attrNameLst>
                                      </p:cBhvr>
                                      <p:tavLst>
                                        <p:tav tm="0">
                                          <p:val>
                                            <p:strVal val="#ppt_x"/>
                                          </p:val>
                                        </p:tav>
                                        <p:tav tm="100000">
                                          <p:val>
                                            <p:strVal val="#ppt_x"/>
                                          </p:val>
                                        </p:tav>
                                      </p:tavLst>
                                    </p:anim>
                                    <p:anim calcmode="lin" valueType="num">
                                      <p:cBhvr>
                                        <p:cTn id="74" dur="1000" fill="hold"/>
                                        <p:tgtEl>
                                          <p:spTgt spid="3"/>
                                        </p:tgtEl>
                                        <p:attrNameLst>
                                          <p:attrName>ppt_y</p:attrName>
                                        </p:attrNameLst>
                                      </p:cBhvr>
                                      <p:tavLst>
                                        <p:tav tm="0">
                                          <p:val>
                                            <p:strVal val="#ppt_y+.1"/>
                                          </p:val>
                                        </p:tav>
                                        <p:tav tm="100000">
                                          <p:val>
                                            <p:strVal val="#ppt_y"/>
                                          </p:val>
                                        </p:tav>
                                      </p:tavLst>
                                    </p:anim>
                                  </p:childTnLst>
                                </p:cTn>
                              </p:par>
                            </p:childTnLst>
                          </p:cTn>
                        </p:par>
                        <p:par>
                          <p:cTn id="75" fill="hold">
                            <p:stCondLst>
                              <p:cond delay="3000"/>
                            </p:stCondLst>
                            <p:childTnLst>
                              <p:par>
                                <p:cTn id="76" presetID="29" presetClass="entr" presetSubtype="0" fill="hold" grpId="0" nodeType="afterEffect">
                                  <p:stCondLst>
                                    <p:cond delay="0"/>
                                  </p:stCondLst>
                                  <p:childTnLst>
                                    <p:set>
                                      <p:cBhvr>
                                        <p:cTn id="77" dur="1" fill="hold">
                                          <p:stCondLst>
                                            <p:cond delay="0"/>
                                          </p:stCondLst>
                                        </p:cTn>
                                        <p:tgtEl>
                                          <p:spTgt spid="36874"/>
                                        </p:tgtEl>
                                        <p:attrNameLst>
                                          <p:attrName>style.visibility</p:attrName>
                                        </p:attrNameLst>
                                      </p:cBhvr>
                                      <p:to>
                                        <p:strVal val="visible"/>
                                      </p:to>
                                    </p:set>
                                    <p:anim calcmode="lin" valueType="num">
                                      <p:cBhvr>
                                        <p:cTn id="78" dur="1000" fill="hold"/>
                                        <p:tgtEl>
                                          <p:spTgt spid="36874"/>
                                        </p:tgtEl>
                                        <p:attrNameLst>
                                          <p:attrName>ppt_x</p:attrName>
                                        </p:attrNameLst>
                                      </p:cBhvr>
                                      <p:tavLst>
                                        <p:tav tm="0">
                                          <p:val>
                                            <p:strVal val="#ppt_x-.2"/>
                                          </p:val>
                                        </p:tav>
                                        <p:tav tm="100000">
                                          <p:val>
                                            <p:strVal val="#ppt_x"/>
                                          </p:val>
                                        </p:tav>
                                      </p:tavLst>
                                    </p:anim>
                                    <p:anim calcmode="lin" valueType="num">
                                      <p:cBhvr>
                                        <p:cTn id="79" dur="1000" fill="hold"/>
                                        <p:tgtEl>
                                          <p:spTgt spid="36874"/>
                                        </p:tgtEl>
                                        <p:attrNameLst>
                                          <p:attrName>ppt_y</p:attrName>
                                        </p:attrNameLst>
                                      </p:cBhvr>
                                      <p:tavLst>
                                        <p:tav tm="0">
                                          <p:val>
                                            <p:strVal val="#ppt_y"/>
                                          </p:val>
                                        </p:tav>
                                        <p:tav tm="100000">
                                          <p:val>
                                            <p:strVal val="#ppt_y"/>
                                          </p:val>
                                        </p:tav>
                                      </p:tavLst>
                                    </p:anim>
                                    <p:animEffect transition="in" filter="wipe(right)" prLst="gradientSize: 0.1">
                                      <p:cBhvr>
                                        <p:cTn id="80" dur="1000"/>
                                        <p:tgtEl>
                                          <p:spTgt spid="368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bldLvl="0" animBg="1"/>
      <p:bldP spid="177" grpId="0" bldLvl="0" animBg="1"/>
      <p:bldP spid="179" grpId="0"/>
      <p:bldP spid="182" grpId="0"/>
      <p:bldP spid="188" grpId="0"/>
      <p:bldP spid="36874" grpId="0" bldLvl="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userDrawn="1"/>
        </p:nvPicPr>
        <p:blipFill rotWithShape="1">
          <a:blip r:embed="rId1" cstate="print">
            <a:extLst>
              <a:ext uri="{28A0092B-C50C-407E-A947-70E740481C1C}">
                <a14:useLocalDpi xmlns:a14="http://schemas.microsoft.com/office/drawing/2010/main" val="0"/>
              </a:ext>
            </a:extLst>
          </a:blip>
          <a:srcRect b="32046"/>
          <a:stretch>
            <a:fillRect/>
          </a:stretch>
        </p:blipFill>
        <p:spPr>
          <a:xfrm>
            <a:off x="1687116" y="2785561"/>
            <a:ext cx="10136495" cy="3287212"/>
          </a:xfrm>
          <a:prstGeom prst="rect">
            <a:avLst/>
          </a:prstGeom>
        </p:spPr>
      </p:pic>
      <p:grpSp>
        <p:nvGrpSpPr>
          <p:cNvPr id="3" name="组合 2"/>
          <p:cNvGrpSpPr/>
          <p:nvPr/>
        </p:nvGrpSpPr>
        <p:grpSpPr>
          <a:xfrm>
            <a:off x="1895971" y="1486865"/>
            <a:ext cx="1919963" cy="1920213"/>
            <a:chOff x="1073572" y="1216298"/>
            <a:chExt cx="1440160" cy="1440160"/>
          </a:xfrm>
        </p:grpSpPr>
        <p:sp>
          <p:nvSpPr>
            <p:cNvPr id="10" name="Freeform 6"/>
            <p:cNvSpPr>
              <a:spLocks noEditPoints="1"/>
            </p:cNvSpPr>
            <p:nvPr/>
          </p:nvSpPr>
          <p:spPr bwMode="auto">
            <a:xfrm>
              <a:off x="1434083" y="1564903"/>
              <a:ext cx="719138" cy="742950"/>
            </a:xfrm>
            <a:custGeom>
              <a:avLst/>
              <a:gdLst>
                <a:gd name="T0" fmla="*/ 35 w 89"/>
                <a:gd name="T1" fmla="*/ 11 h 92"/>
                <a:gd name="T2" fmla="*/ 56 w 89"/>
                <a:gd name="T3" fmla="*/ 11 h 92"/>
                <a:gd name="T4" fmla="*/ 70 w 89"/>
                <a:gd name="T5" fmla="*/ 10 h 92"/>
                <a:gd name="T6" fmla="*/ 70 w 89"/>
                <a:gd name="T7" fmla="*/ 27 h 92"/>
                <a:gd name="T8" fmla="*/ 70 w 89"/>
                <a:gd name="T9" fmla="*/ 10 h 92"/>
                <a:gd name="T10" fmla="*/ 30 w 89"/>
                <a:gd name="T11" fmla="*/ 55 h 92"/>
                <a:gd name="T12" fmla="*/ 32 w 89"/>
                <a:gd name="T13" fmla="*/ 85 h 92"/>
                <a:gd name="T14" fmla="*/ 22 w 89"/>
                <a:gd name="T15" fmla="*/ 59 h 92"/>
                <a:gd name="T16" fmla="*/ 17 w 89"/>
                <a:gd name="T17" fmla="*/ 85 h 92"/>
                <a:gd name="T18" fmla="*/ 11 w 89"/>
                <a:gd name="T19" fmla="*/ 55 h 92"/>
                <a:gd name="T20" fmla="*/ 4 w 89"/>
                <a:gd name="T21" fmla="*/ 53 h 92"/>
                <a:gd name="T22" fmla="*/ 10 w 89"/>
                <a:gd name="T23" fmla="*/ 28 h 92"/>
                <a:gd name="T24" fmla="*/ 21 w 89"/>
                <a:gd name="T25" fmla="*/ 35 h 92"/>
                <a:gd name="T26" fmla="*/ 31 w 89"/>
                <a:gd name="T27" fmla="*/ 28 h 92"/>
                <a:gd name="T28" fmla="*/ 44 w 89"/>
                <a:gd name="T29" fmla="*/ 24 h 92"/>
                <a:gd name="T30" fmla="*/ 44 w 89"/>
                <a:gd name="T31" fmla="*/ 27 h 92"/>
                <a:gd name="T32" fmla="*/ 45 w 89"/>
                <a:gd name="T33" fmla="*/ 48 h 92"/>
                <a:gd name="T34" fmla="*/ 45 w 89"/>
                <a:gd name="T35" fmla="*/ 48 h 92"/>
                <a:gd name="T36" fmla="*/ 45 w 89"/>
                <a:gd name="T37" fmla="*/ 48 h 92"/>
                <a:gd name="T38" fmla="*/ 47 w 89"/>
                <a:gd name="T39" fmla="*/ 27 h 92"/>
                <a:gd name="T40" fmla="*/ 47 w 89"/>
                <a:gd name="T41" fmla="*/ 24 h 92"/>
                <a:gd name="T42" fmla="*/ 59 w 89"/>
                <a:gd name="T43" fmla="*/ 28 h 92"/>
                <a:gd name="T44" fmla="*/ 70 w 89"/>
                <a:gd name="T45" fmla="*/ 35 h 92"/>
                <a:gd name="T46" fmla="*/ 80 w 89"/>
                <a:gd name="T47" fmla="*/ 28 h 92"/>
                <a:gd name="T48" fmla="*/ 85 w 89"/>
                <a:gd name="T49" fmla="*/ 51 h 92"/>
                <a:gd name="T50" fmla="*/ 79 w 89"/>
                <a:gd name="T51" fmla="*/ 55 h 92"/>
                <a:gd name="T52" fmla="*/ 80 w 89"/>
                <a:gd name="T53" fmla="*/ 85 h 92"/>
                <a:gd name="T54" fmla="*/ 71 w 89"/>
                <a:gd name="T55" fmla="*/ 59 h 92"/>
                <a:gd name="T56" fmla="*/ 66 w 89"/>
                <a:gd name="T57" fmla="*/ 85 h 92"/>
                <a:gd name="T58" fmla="*/ 60 w 89"/>
                <a:gd name="T59" fmla="*/ 55 h 92"/>
                <a:gd name="T60" fmla="*/ 57 w 89"/>
                <a:gd name="T61" fmla="*/ 55 h 92"/>
                <a:gd name="T62" fmla="*/ 49 w 89"/>
                <a:gd name="T63" fmla="*/ 92 h 92"/>
                <a:gd name="T64" fmla="*/ 43 w 89"/>
                <a:gd name="T65" fmla="*/ 61 h 92"/>
                <a:gd name="T66" fmla="*/ 32 w 89"/>
                <a:gd name="T67" fmla="*/ 92 h 92"/>
                <a:gd name="T68" fmla="*/ 30 w 89"/>
                <a:gd name="T69" fmla="*/ 52 h 92"/>
                <a:gd name="T70" fmla="*/ 13 w 89"/>
                <a:gd name="T71" fmla="*/ 18 h 92"/>
                <a:gd name="T72" fmla="*/ 29 w 89"/>
                <a:gd name="T73" fmla="*/ 1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45" name="椭圆 44"/>
            <p:cNvSpPr/>
            <p:nvPr/>
          </p:nvSpPr>
          <p:spPr>
            <a:xfrm>
              <a:off x="1073572" y="1216298"/>
              <a:ext cx="1440160" cy="1440160"/>
            </a:xfrm>
            <a:prstGeom prst="ellipse">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46" name="组合 45"/>
          <p:cNvGrpSpPr/>
          <p:nvPr/>
        </p:nvGrpSpPr>
        <p:grpSpPr>
          <a:xfrm>
            <a:off x="5214902" y="1486230"/>
            <a:ext cx="1919963" cy="1920213"/>
            <a:chOff x="3575472" y="1216298"/>
            <a:chExt cx="1440160" cy="1440160"/>
          </a:xfrm>
        </p:grpSpPr>
        <p:sp>
          <p:nvSpPr>
            <p:cNvPr id="47" name="Freeform 11"/>
            <p:cNvSpPr>
              <a:spLocks noEditPoints="1"/>
            </p:cNvSpPr>
            <p:nvPr/>
          </p:nvSpPr>
          <p:spPr bwMode="auto">
            <a:xfrm>
              <a:off x="3983609" y="1527597"/>
              <a:ext cx="700087" cy="715962"/>
            </a:xfrm>
            <a:custGeom>
              <a:avLst/>
              <a:gdLst>
                <a:gd name="T0" fmla="*/ 6 w 96"/>
                <a:gd name="T1" fmla="*/ 41 h 98"/>
                <a:gd name="T2" fmla="*/ 75 w 96"/>
                <a:gd name="T3" fmla="*/ 41 h 98"/>
                <a:gd name="T4" fmla="*/ 78 w 96"/>
                <a:gd name="T5" fmla="*/ 41 h 98"/>
                <a:gd name="T6" fmla="*/ 91 w 96"/>
                <a:gd name="T7" fmla="*/ 46 h 98"/>
                <a:gd name="T8" fmla="*/ 96 w 96"/>
                <a:gd name="T9" fmla="*/ 60 h 98"/>
                <a:gd name="T10" fmla="*/ 91 w 96"/>
                <a:gd name="T11" fmla="*/ 73 h 98"/>
                <a:gd name="T12" fmla="*/ 78 w 96"/>
                <a:gd name="T13" fmla="*/ 78 h 98"/>
                <a:gd name="T14" fmla="*/ 69 w 96"/>
                <a:gd name="T15" fmla="*/ 76 h 98"/>
                <a:gd name="T16" fmla="*/ 63 w 96"/>
                <a:gd name="T17" fmla="*/ 85 h 98"/>
                <a:gd name="T18" fmla="*/ 67 w 96"/>
                <a:gd name="T19" fmla="*/ 85 h 98"/>
                <a:gd name="T20" fmla="*/ 84 w 96"/>
                <a:gd name="T21" fmla="*/ 85 h 98"/>
                <a:gd name="T22" fmla="*/ 71 w 96"/>
                <a:gd name="T23" fmla="*/ 98 h 98"/>
                <a:gd name="T24" fmla="*/ 17 w 96"/>
                <a:gd name="T25" fmla="*/ 98 h 98"/>
                <a:gd name="T26" fmla="*/ 13 w 96"/>
                <a:gd name="T27" fmla="*/ 98 h 98"/>
                <a:gd name="T28" fmla="*/ 0 w 96"/>
                <a:gd name="T29" fmla="*/ 85 h 98"/>
                <a:gd name="T30" fmla="*/ 17 w 96"/>
                <a:gd name="T31" fmla="*/ 85 h 98"/>
                <a:gd name="T32" fmla="*/ 21 w 96"/>
                <a:gd name="T33" fmla="*/ 85 h 98"/>
                <a:gd name="T34" fmla="*/ 6 w 96"/>
                <a:gd name="T35" fmla="*/ 41 h 98"/>
                <a:gd name="T36" fmla="*/ 57 w 96"/>
                <a:gd name="T37" fmla="*/ 35 h 98"/>
                <a:gd name="T38" fmla="*/ 55 w 96"/>
                <a:gd name="T39" fmla="*/ 6 h 98"/>
                <a:gd name="T40" fmla="*/ 57 w 96"/>
                <a:gd name="T41" fmla="*/ 35 h 98"/>
                <a:gd name="T42" fmla="*/ 44 w 96"/>
                <a:gd name="T43" fmla="*/ 30 h 98"/>
                <a:gd name="T44" fmla="*/ 43 w 96"/>
                <a:gd name="T45" fmla="*/ 0 h 98"/>
                <a:gd name="T46" fmla="*/ 44 w 96"/>
                <a:gd name="T47" fmla="*/ 30 h 98"/>
                <a:gd name="T48" fmla="*/ 31 w 96"/>
                <a:gd name="T49" fmla="*/ 34 h 98"/>
                <a:gd name="T50" fmla="*/ 30 w 96"/>
                <a:gd name="T51" fmla="*/ 4 h 98"/>
                <a:gd name="T52" fmla="*/ 31 w 96"/>
                <a:gd name="T53" fmla="*/ 34 h 98"/>
                <a:gd name="T54" fmla="*/ 16 w 96"/>
                <a:gd name="T55" fmla="*/ 53 h 98"/>
                <a:gd name="T56" fmla="*/ 26 w 96"/>
                <a:gd name="T57" fmla="*/ 79 h 98"/>
                <a:gd name="T58" fmla="*/ 34 w 96"/>
                <a:gd name="T59" fmla="*/ 74 h 98"/>
                <a:gd name="T60" fmla="*/ 25 w 96"/>
                <a:gd name="T61" fmla="*/ 51 h 98"/>
                <a:gd name="T62" fmla="*/ 16 w 96"/>
                <a:gd name="T63" fmla="*/ 53 h 98"/>
                <a:gd name="T64" fmla="*/ 78 w 96"/>
                <a:gd name="T65" fmla="*/ 50 h 98"/>
                <a:gd name="T66" fmla="*/ 73 w 96"/>
                <a:gd name="T67" fmla="*/ 68 h 98"/>
                <a:gd name="T68" fmla="*/ 78 w 96"/>
                <a:gd name="T69" fmla="*/ 69 h 98"/>
                <a:gd name="T70" fmla="*/ 85 w 96"/>
                <a:gd name="T71" fmla="*/ 67 h 98"/>
                <a:gd name="T72" fmla="*/ 88 w 96"/>
                <a:gd name="T73" fmla="*/ 60 h 98"/>
                <a:gd name="T74" fmla="*/ 85 w 96"/>
                <a:gd name="T75" fmla="*/ 53 h 98"/>
                <a:gd name="T76" fmla="*/ 78 w 96"/>
                <a:gd name="T77" fmla="*/ 50 h 98"/>
                <a:gd name="T78" fmla="*/ 78 w 96"/>
                <a:gd name="T79" fmla="*/ 5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6" h="98">
                  <a:moveTo>
                    <a:pt x="6" y="41"/>
                  </a:moveTo>
                  <a:cubicBezTo>
                    <a:pt x="29" y="41"/>
                    <a:pt x="52" y="41"/>
                    <a:pt x="75" y="41"/>
                  </a:cubicBezTo>
                  <a:cubicBezTo>
                    <a:pt x="76" y="41"/>
                    <a:pt x="77" y="41"/>
                    <a:pt x="78" y="41"/>
                  </a:cubicBezTo>
                  <a:cubicBezTo>
                    <a:pt x="83" y="41"/>
                    <a:pt x="88" y="43"/>
                    <a:pt x="91" y="46"/>
                  </a:cubicBezTo>
                  <a:cubicBezTo>
                    <a:pt x="94" y="50"/>
                    <a:pt x="96" y="54"/>
                    <a:pt x="96" y="60"/>
                  </a:cubicBezTo>
                  <a:cubicBezTo>
                    <a:pt x="96" y="65"/>
                    <a:pt x="94" y="69"/>
                    <a:pt x="91" y="73"/>
                  </a:cubicBezTo>
                  <a:cubicBezTo>
                    <a:pt x="88" y="76"/>
                    <a:pt x="83" y="78"/>
                    <a:pt x="78" y="78"/>
                  </a:cubicBezTo>
                  <a:cubicBezTo>
                    <a:pt x="75" y="78"/>
                    <a:pt x="71" y="77"/>
                    <a:pt x="69" y="76"/>
                  </a:cubicBezTo>
                  <a:cubicBezTo>
                    <a:pt x="67" y="79"/>
                    <a:pt x="65" y="82"/>
                    <a:pt x="63" y="85"/>
                  </a:cubicBezTo>
                  <a:cubicBezTo>
                    <a:pt x="67" y="85"/>
                    <a:pt x="67" y="85"/>
                    <a:pt x="67" y="85"/>
                  </a:cubicBezTo>
                  <a:cubicBezTo>
                    <a:pt x="84" y="85"/>
                    <a:pt x="84" y="85"/>
                    <a:pt x="84" y="85"/>
                  </a:cubicBezTo>
                  <a:cubicBezTo>
                    <a:pt x="71" y="98"/>
                    <a:pt x="71" y="98"/>
                    <a:pt x="71" y="98"/>
                  </a:cubicBezTo>
                  <a:cubicBezTo>
                    <a:pt x="17" y="98"/>
                    <a:pt x="17" y="98"/>
                    <a:pt x="17" y="98"/>
                  </a:cubicBezTo>
                  <a:cubicBezTo>
                    <a:pt x="13" y="98"/>
                    <a:pt x="13" y="98"/>
                    <a:pt x="13" y="98"/>
                  </a:cubicBezTo>
                  <a:cubicBezTo>
                    <a:pt x="0" y="85"/>
                    <a:pt x="0" y="85"/>
                    <a:pt x="0" y="85"/>
                  </a:cubicBezTo>
                  <a:cubicBezTo>
                    <a:pt x="17" y="85"/>
                    <a:pt x="17" y="85"/>
                    <a:pt x="17" y="85"/>
                  </a:cubicBezTo>
                  <a:cubicBezTo>
                    <a:pt x="21" y="85"/>
                    <a:pt x="21" y="85"/>
                    <a:pt x="21" y="85"/>
                  </a:cubicBezTo>
                  <a:cubicBezTo>
                    <a:pt x="12" y="72"/>
                    <a:pt x="6" y="58"/>
                    <a:pt x="6" y="41"/>
                  </a:cubicBezTo>
                  <a:close/>
                  <a:moveTo>
                    <a:pt x="57" y="35"/>
                  </a:moveTo>
                  <a:cubicBezTo>
                    <a:pt x="43" y="15"/>
                    <a:pt x="59" y="19"/>
                    <a:pt x="55" y="6"/>
                  </a:cubicBezTo>
                  <a:cubicBezTo>
                    <a:pt x="64" y="18"/>
                    <a:pt x="51" y="18"/>
                    <a:pt x="57" y="35"/>
                  </a:cubicBezTo>
                  <a:close/>
                  <a:moveTo>
                    <a:pt x="44" y="30"/>
                  </a:moveTo>
                  <a:cubicBezTo>
                    <a:pt x="38" y="12"/>
                    <a:pt x="51" y="12"/>
                    <a:pt x="43" y="0"/>
                  </a:cubicBezTo>
                  <a:cubicBezTo>
                    <a:pt x="47" y="13"/>
                    <a:pt x="30" y="9"/>
                    <a:pt x="44" y="30"/>
                  </a:cubicBezTo>
                  <a:close/>
                  <a:moveTo>
                    <a:pt x="31" y="34"/>
                  </a:moveTo>
                  <a:cubicBezTo>
                    <a:pt x="17" y="14"/>
                    <a:pt x="34" y="18"/>
                    <a:pt x="30" y="4"/>
                  </a:cubicBezTo>
                  <a:cubicBezTo>
                    <a:pt x="38" y="16"/>
                    <a:pt x="25" y="17"/>
                    <a:pt x="31" y="34"/>
                  </a:cubicBezTo>
                  <a:close/>
                  <a:moveTo>
                    <a:pt x="16" y="53"/>
                  </a:moveTo>
                  <a:cubicBezTo>
                    <a:pt x="17" y="62"/>
                    <a:pt x="21" y="72"/>
                    <a:pt x="26" y="79"/>
                  </a:cubicBezTo>
                  <a:cubicBezTo>
                    <a:pt x="34" y="74"/>
                    <a:pt x="34" y="74"/>
                    <a:pt x="34" y="74"/>
                  </a:cubicBezTo>
                  <a:cubicBezTo>
                    <a:pt x="30" y="68"/>
                    <a:pt x="26" y="59"/>
                    <a:pt x="25" y="51"/>
                  </a:cubicBezTo>
                  <a:cubicBezTo>
                    <a:pt x="16" y="53"/>
                    <a:pt x="16" y="53"/>
                    <a:pt x="16" y="53"/>
                  </a:cubicBezTo>
                  <a:close/>
                  <a:moveTo>
                    <a:pt x="78" y="50"/>
                  </a:moveTo>
                  <a:cubicBezTo>
                    <a:pt x="77" y="56"/>
                    <a:pt x="75" y="62"/>
                    <a:pt x="73" y="68"/>
                  </a:cubicBezTo>
                  <a:cubicBezTo>
                    <a:pt x="74" y="69"/>
                    <a:pt x="76" y="69"/>
                    <a:pt x="78" y="69"/>
                  </a:cubicBezTo>
                  <a:cubicBezTo>
                    <a:pt x="81" y="69"/>
                    <a:pt x="83" y="68"/>
                    <a:pt x="85" y="67"/>
                  </a:cubicBezTo>
                  <a:cubicBezTo>
                    <a:pt x="87" y="65"/>
                    <a:pt x="88" y="62"/>
                    <a:pt x="88" y="60"/>
                  </a:cubicBezTo>
                  <a:cubicBezTo>
                    <a:pt x="88" y="57"/>
                    <a:pt x="87" y="54"/>
                    <a:pt x="85" y="53"/>
                  </a:cubicBezTo>
                  <a:cubicBezTo>
                    <a:pt x="83" y="51"/>
                    <a:pt x="81" y="50"/>
                    <a:pt x="78" y="50"/>
                  </a:cubicBezTo>
                  <a:cubicBezTo>
                    <a:pt x="78" y="50"/>
                    <a:pt x="78" y="50"/>
                    <a:pt x="78" y="50"/>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48" name="椭圆 47"/>
            <p:cNvSpPr/>
            <p:nvPr/>
          </p:nvSpPr>
          <p:spPr>
            <a:xfrm>
              <a:off x="3575472" y="1216298"/>
              <a:ext cx="1440160" cy="1440160"/>
            </a:xfrm>
            <a:prstGeom prst="ellipse">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49" name="组合 48"/>
          <p:cNvGrpSpPr/>
          <p:nvPr/>
        </p:nvGrpSpPr>
        <p:grpSpPr>
          <a:xfrm>
            <a:off x="8691950" y="1486865"/>
            <a:ext cx="1919963" cy="1920213"/>
            <a:chOff x="5861472" y="1216298"/>
            <a:chExt cx="1440160" cy="1440160"/>
          </a:xfrm>
        </p:grpSpPr>
        <p:sp>
          <p:nvSpPr>
            <p:cNvPr id="50" name="Freeform 17"/>
            <p:cNvSpPr>
              <a:spLocks noEditPoints="1"/>
            </p:cNvSpPr>
            <p:nvPr/>
          </p:nvSpPr>
          <p:spPr bwMode="auto">
            <a:xfrm>
              <a:off x="6234684" y="1588715"/>
              <a:ext cx="693737" cy="695326"/>
            </a:xfrm>
            <a:custGeom>
              <a:avLst/>
              <a:gdLst>
                <a:gd name="T0" fmla="*/ 49 w 97"/>
                <a:gd name="T1" fmla="*/ 0 h 97"/>
                <a:gd name="T2" fmla="*/ 83 w 97"/>
                <a:gd name="T3" fmla="*/ 14 h 97"/>
                <a:gd name="T4" fmla="*/ 97 w 97"/>
                <a:gd name="T5" fmla="*/ 49 h 97"/>
                <a:gd name="T6" fmla="*/ 83 w 97"/>
                <a:gd name="T7" fmla="*/ 83 h 97"/>
                <a:gd name="T8" fmla="*/ 49 w 97"/>
                <a:gd name="T9" fmla="*/ 97 h 97"/>
                <a:gd name="T10" fmla="*/ 14 w 97"/>
                <a:gd name="T11" fmla="*/ 83 h 97"/>
                <a:gd name="T12" fmla="*/ 0 w 97"/>
                <a:gd name="T13" fmla="*/ 49 h 97"/>
                <a:gd name="T14" fmla="*/ 14 w 97"/>
                <a:gd name="T15" fmla="*/ 14 h 97"/>
                <a:gd name="T16" fmla="*/ 49 w 97"/>
                <a:gd name="T17" fmla="*/ 0 h 97"/>
                <a:gd name="T18" fmla="*/ 55 w 97"/>
                <a:gd name="T19" fmla="*/ 47 h 97"/>
                <a:gd name="T20" fmla="*/ 54 w 97"/>
                <a:gd name="T21" fmla="*/ 45 h 97"/>
                <a:gd name="T22" fmla="*/ 68 w 97"/>
                <a:gd name="T23" fmla="*/ 24 h 97"/>
                <a:gd name="T24" fmla="*/ 65 w 97"/>
                <a:gd name="T25" fmla="*/ 21 h 97"/>
                <a:gd name="T26" fmla="*/ 50 w 97"/>
                <a:gd name="T27" fmla="*/ 43 h 97"/>
                <a:gd name="T28" fmla="*/ 45 w 97"/>
                <a:gd name="T29" fmla="*/ 43 h 97"/>
                <a:gd name="T30" fmla="*/ 42 w 97"/>
                <a:gd name="T31" fmla="*/ 52 h 97"/>
                <a:gd name="T32" fmla="*/ 51 w 97"/>
                <a:gd name="T33" fmla="*/ 56 h 97"/>
                <a:gd name="T34" fmla="*/ 52 w 97"/>
                <a:gd name="T35" fmla="*/ 55 h 97"/>
                <a:gd name="T36" fmla="*/ 69 w 97"/>
                <a:gd name="T37" fmla="*/ 61 h 97"/>
                <a:gd name="T38" fmla="*/ 71 w 97"/>
                <a:gd name="T39" fmla="*/ 56 h 97"/>
                <a:gd name="T40" fmla="*/ 55 w 97"/>
                <a:gd name="T41" fmla="*/ 50 h 97"/>
                <a:gd name="T42" fmla="*/ 55 w 97"/>
                <a:gd name="T43" fmla="*/ 47 h 97"/>
                <a:gd name="T44" fmla="*/ 74 w 97"/>
                <a:gd name="T45" fmla="*/ 24 h 97"/>
                <a:gd name="T46" fmla="*/ 49 w 97"/>
                <a:gd name="T47" fmla="*/ 13 h 97"/>
                <a:gd name="T48" fmla="*/ 23 w 97"/>
                <a:gd name="T49" fmla="*/ 24 h 97"/>
                <a:gd name="T50" fmla="*/ 13 w 97"/>
                <a:gd name="T51" fmla="*/ 49 h 97"/>
                <a:gd name="T52" fmla="*/ 23 w 97"/>
                <a:gd name="T53" fmla="*/ 74 h 97"/>
                <a:gd name="T54" fmla="*/ 49 w 97"/>
                <a:gd name="T55" fmla="*/ 84 h 97"/>
                <a:gd name="T56" fmla="*/ 74 w 97"/>
                <a:gd name="T57" fmla="*/ 74 h 97"/>
                <a:gd name="T58" fmla="*/ 84 w 97"/>
                <a:gd name="T59" fmla="*/ 49 h 97"/>
                <a:gd name="T60" fmla="*/ 74 w 97"/>
                <a:gd name="T61"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7" h="97">
                  <a:moveTo>
                    <a:pt x="49" y="0"/>
                  </a:moveTo>
                  <a:cubicBezTo>
                    <a:pt x="62" y="0"/>
                    <a:pt x="74" y="5"/>
                    <a:pt x="83" y="14"/>
                  </a:cubicBezTo>
                  <a:cubicBezTo>
                    <a:pt x="92" y="23"/>
                    <a:pt x="97" y="35"/>
                    <a:pt x="97" y="49"/>
                  </a:cubicBezTo>
                  <a:cubicBezTo>
                    <a:pt x="97" y="62"/>
                    <a:pt x="92" y="74"/>
                    <a:pt x="83" y="83"/>
                  </a:cubicBezTo>
                  <a:cubicBezTo>
                    <a:pt x="74" y="92"/>
                    <a:pt x="62" y="97"/>
                    <a:pt x="49" y="97"/>
                  </a:cubicBezTo>
                  <a:cubicBezTo>
                    <a:pt x="35" y="97"/>
                    <a:pt x="23" y="92"/>
                    <a:pt x="14" y="83"/>
                  </a:cubicBezTo>
                  <a:cubicBezTo>
                    <a:pt x="5" y="74"/>
                    <a:pt x="0" y="62"/>
                    <a:pt x="0" y="49"/>
                  </a:cubicBezTo>
                  <a:cubicBezTo>
                    <a:pt x="0" y="35"/>
                    <a:pt x="5" y="23"/>
                    <a:pt x="14" y="14"/>
                  </a:cubicBezTo>
                  <a:cubicBezTo>
                    <a:pt x="23" y="5"/>
                    <a:pt x="35" y="0"/>
                    <a:pt x="49" y="0"/>
                  </a:cubicBezTo>
                  <a:close/>
                  <a:moveTo>
                    <a:pt x="55" y="47"/>
                  </a:moveTo>
                  <a:cubicBezTo>
                    <a:pt x="54" y="46"/>
                    <a:pt x="54" y="45"/>
                    <a:pt x="54" y="45"/>
                  </a:cubicBezTo>
                  <a:cubicBezTo>
                    <a:pt x="59" y="38"/>
                    <a:pt x="64" y="31"/>
                    <a:pt x="68" y="24"/>
                  </a:cubicBezTo>
                  <a:cubicBezTo>
                    <a:pt x="67" y="23"/>
                    <a:pt x="66" y="22"/>
                    <a:pt x="65" y="21"/>
                  </a:cubicBezTo>
                  <a:cubicBezTo>
                    <a:pt x="59" y="28"/>
                    <a:pt x="54" y="35"/>
                    <a:pt x="50" y="43"/>
                  </a:cubicBezTo>
                  <a:cubicBezTo>
                    <a:pt x="48" y="42"/>
                    <a:pt x="47" y="43"/>
                    <a:pt x="45" y="43"/>
                  </a:cubicBezTo>
                  <a:cubicBezTo>
                    <a:pt x="42" y="45"/>
                    <a:pt x="40" y="49"/>
                    <a:pt x="42" y="52"/>
                  </a:cubicBezTo>
                  <a:cubicBezTo>
                    <a:pt x="43" y="56"/>
                    <a:pt x="47" y="58"/>
                    <a:pt x="51" y="56"/>
                  </a:cubicBezTo>
                  <a:cubicBezTo>
                    <a:pt x="51" y="56"/>
                    <a:pt x="52" y="56"/>
                    <a:pt x="52" y="55"/>
                  </a:cubicBezTo>
                  <a:cubicBezTo>
                    <a:pt x="58" y="58"/>
                    <a:pt x="63" y="60"/>
                    <a:pt x="69" y="61"/>
                  </a:cubicBezTo>
                  <a:cubicBezTo>
                    <a:pt x="70" y="59"/>
                    <a:pt x="71" y="58"/>
                    <a:pt x="71" y="56"/>
                  </a:cubicBezTo>
                  <a:cubicBezTo>
                    <a:pt x="66" y="54"/>
                    <a:pt x="61" y="51"/>
                    <a:pt x="55" y="50"/>
                  </a:cubicBezTo>
                  <a:cubicBezTo>
                    <a:pt x="55" y="49"/>
                    <a:pt x="55" y="48"/>
                    <a:pt x="55" y="47"/>
                  </a:cubicBezTo>
                  <a:close/>
                  <a:moveTo>
                    <a:pt x="74" y="24"/>
                  </a:moveTo>
                  <a:cubicBezTo>
                    <a:pt x="67" y="17"/>
                    <a:pt x="58" y="13"/>
                    <a:pt x="49" y="13"/>
                  </a:cubicBezTo>
                  <a:cubicBezTo>
                    <a:pt x="39" y="13"/>
                    <a:pt x="30" y="17"/>
                    <a:pt x="23" y="24"/>
                  </a:cubicBezTo>
                  <a:cubicBezTo>
                    <a:pt x="17" y="30"/>
                    <a:pt x="13" y="39"/>
                    <a:pt x="13" y="49"/>
                  </a:cubicBezTo>
                  <a:cubicBezTo>
                    <a:pt x="13" y="58"/>
                    <a:pt x="17" y="67"/>
                    <a:pt x="23" y="74"/>
                  </a:cubicBezTo>
                  <a:cubicBezTo>
                    <a:pt x="30" y="80"/>
                    <a:pt x="39" y="84"/>
                    <a:pt x="49" y="84"/>
                  </a:cubicBezTo>
                  <a:cubicBezTo>
                    <a:pt x="58" y="84"/>
                    <a:pt x="67" y="80"/>
                    <a:pt x="74" y="74"/>
                  </a:cubicBezTo>
                  <a:cubicBezTo>
                    <a:pt x="80" y="67"/>
                    <a:pt x="84" y="58"/>
                    <a:pt x="84" y="49"/>
                  </a:cubicBezTo>
                  <a:cubicBezTo>
                    <a:pt x="84" y="39"/>
                    <a:pt x="80" y="30"/>
                    <a:pt x="74" y="24"/>
                  </a:cubicBezTo>
                  <a:close/>
                </a:path>
              </a:pathLst>
            </a:custGeom>
            <a:gradFill>
              <a:gsLst>
                <a:gs pos="0">
                  <a:srgbClr val="E30000"/>
                </a:gs>
                <a:gs pos="100000">
                  <a:srgbClr val="760303"/>
                </a:gs>
              </a:gsLst>
              <a:lin ang="54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00"/>
            </a:p>
          </p:txBody>
        </p:sp>
        <p:sp>
          <p:nvSpPr>
            <p:cNvPr id="51" name="椭圆 50"/>
            <p:cNvSpPr/>
            <p:nvPr/>
          </p:nvSpPr>
          <p:spPr>
            <a:xfrm>
              <a:off x="5861472" y="1216298"/>
              <a:ext cx="1440160" cy="1440160"/>
            </a:xfrm>
            <a:prstGeom prst="ellipse">
              <a:avLst/>
            </a:prstGeom>
            <a:noFill/>
            <a:ln w="127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61" name="组合 60"/>
          <p:cNvGrpSpPr/>
          <p:nvPr/>
        </p:nvGrpSpPr>
        <p:grpSpPr>
          <a:xfrm>
            <a:off x="1602105" y="3550285"/>
            <a:ext cx="2600960" cy="2528636"/>
            <a:chOff x="1200943" y="2662332"/>
            <a:chExt cx="1728702" cy="1896711"/>
          </a:xfrm>
        </p:grpSpPr>
        <p:sp>
          <p:nvSpPr>
            <p:cNvPr id="52" name="等腰三角形 15"/>
            <p:cNvSpPr/>
            <p:nvPr/>
          </p:nvSpPr>
          <p:spPr>
            <a:xfrm>
              <a:off x="1202730" y="2662332"/>
              <a:ext cx="1663562" cy="1800110"/>
            </a:xfrm>
            <a:custGeom>
              <a:avLst/>
              <a:gdLst/>
              <a:ahLst/>
              <a:cxnLst/>
              <a:rect l="l" t="t" r="r" b="b"/>
              <a:pathLst>
                <a:path w="1842244" h="2162875">
                  <a:moveTo>
                    <a:pt x="921122" y="0"/>
                  </a:moveTo>
                  <a:lnTo>
                    <a:pt x="1034320" y="195169"/>
                  </a:lnTo>
                  <a:lnTo>
                    <a:pt x="1842244" y="195169"/>
                  </a:lnTo>
                  <a:lnTo>
                    <a:pt x="1842244" y="2162875"/>
                  </a:lnTo>
                  <a:lnTo>
                    <a:pt x="0" y="2162875"/>
                  </a:lnTo>
                  <a:lnTo>
                    <a:pt x="0" y="195169"/>
                  </a:lnTo>
                  <a:lnTo>
                    <a:pt x="807924" y="195169"/>
                  </a:lnTo>
                  <a:close/>
                </a:path>
              </a:pathLst>
            </a:cu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bg1"/>
                </a:solidFill>
              </a:endParaRPr>
            </a:p>
          </p:txBody>
        </p:sp>
        <p:sp>
          <p:nvSpPr>
            <p:cNvPr id="60" name="任意多边形 59"/>
            <p:cNvSpPr/>
            <p:nvPr/>
          </p:nvSpPr>
          <p:spPr>
            <a:xfrm>
              <a:off x="1200943" y="2824163"/>
              <a:ext cx="1427957" cy="1646237"/>
            </a:xfrm>
            <a:custGeom>
              <a:avLst/>
              <a:gdLst>
                <a:gd name="connsiteX0" fmla="*/ 0 w 1435100"/>
                <a:gd name="connsiteY0" fmla="*/ 1625600 h 1625600"/>
                <a:gd name="connsiteX1" fmla="*/ 1435100 w 1435100"/>
                <a:gd name="connsiteY1" fmla="*/ 0 h 1625600"/>
                <a:gd name="connsiteX2" fmla="*/ 38100 w 1435100"/>
                <a:gd name="connsiteY2" fmla="*/ 0 h 1625600"/>
                <a:gd name="connsiteX3" fmla="*/ 0 w 1435100"/>
                <a:gd name="connsiteY3" fmla="*/ 1625600 h 1625600"/>
                <a:gd name="connsiteX0-1" fmla="*/ 0 w 1435100"/>
                <a:gd name="connsiteY0-2" fmla="*/ 1625600 h 1625600"/>
                <a:gd name="connsiteX1-3" fmla="*/ 1435100 w 1435100"/>
                <a:gd name="connsiteY1-4" fmla="*/ 0 h 1625600"/>
                <a:gd name="connsiteX2-5" fmla="*/ 9525 w 1435100"/>
                <a:gd name="connsiteY2-6" fmla="*/ 0 h 1625600"/>
                <a:gd name="connsiteX3-7" fmla="*/ 0 w 1435100"/>
                <a:gd name="connsiteY3-8" fmla="*/ 1625600 h 1625600"/>
                <a:gd name="connsiteX0-9" fmla="*/ 0 w 1427957"/>
                <a:gd name="connsiteY0-10" fmla="*/ 1625600 h 1625600"/>
                <a:gd name="connsiteX1-11" fmla="*/ 1427957 w 1427957"/>
                <a:gd name="connsiteY1-12" fmla="*/ 0 h 1625600"/>
                <a:gd name="connsiteX2-13" fmla="*/ 2382 w 1427957"/>
                <a:gd name="connsiteY2-14" fmla="*/ 0 h 1625600"/>
                <a:gd name="connsiteX3-15" fmla="*/ 0 w 1427957"/>
                <a:gd name="connsiteY3-16" fmla="*/ 1625600 h 1625600"/>
              </a:gdLst>
              <a:ahLst/>
              <a:cxnLst>
                <a:cxn ang="0">
                  <a:pos x="connsiteX0-1" y="connsiteY0-2"/>
                </a:cxn>
                <a:cxn ang="0">
                  <a:pos x="connsiteX1-3" y="connsiteY1-4"/>
                </a:cxn>
                <a:cxn ang="0">
                  <a:pos x="connsiteX2-5" y="connsiteY2-6"/>
                </a:cxn>
                <a:cxn ang="0">
                  <a:pos x="connsiteX3-7" y="connsiteY3-8"/>
                </a:cxn>
              </a:cxnLst>
              <a:rect l="l" t="t" r="r" b="b"/>
              <a:pathLst>
                <a:path w="1427957" h="1625600">
                  <a:moveTo>
                    <a:pt x="0" y="1625600"/>
                  </a:moveTo>
                  <a:lnTo>
                    <a:pt x="1427957" y="0"/>
                  </a:lnTo>
                  <a:lnTo>
                    <a:pt x="2382" y="0"/>
                  </a:lnTo>
                  <a:lnTo>
                    <a:pt x="0" y="162560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bg1"/>
                </a:solidFill>
              </a:endParaRPr>
            </a:p>
          </p:txBody>
        </p:sp>
        <p:grpSp>
          <p:nvGrpSpPr>
            <p:cNvPr id="53" name="组合 52"/>
            <p:cNvGrpSpPr/>
            <p:nvPr/>
          </p:nvGrpSpPr>
          <p:grpSpPr>
            <a:xfrm>
              <a:off x="1202537" y="2907920"/>
              <a:ext cx="1727108" cy="1651123"/>
              <a:chOff x="885037" y="2984120"/>
              <a:chExt cx="1727108" cy="1651123"/>
            </a:xfrm>
          </p:grpSpPr>
          <p:sp>
            <p:nvSpPr>
              <p:cNvPr id="54" name="矩形 53"/>
              <p:cNvSpPr/>
              <p:nvPr/>
            </p:nvSpPr>
            <p:spPr>
              <a:xfrm>
                <a:off x="947434" y="2984120"/>
                <a:ext cx="1646134" cy="252920"/>
              </a:xfrm>
              <a:prstGeom prst="rect">
                <a:avLst/>
              </a:prstGeom>
            </p:spPr>
            <p:txBody>
              <a:bodyPr wrap="square">
                <a:spAutoFit/>
              </a:bodyPr>
              <a:lstStyle/>
              <a:p>
                <a:pPr algn="l"/>
                <a:r>
                  <a:rPr lang="zh-CN" altLang="en-US" sz="1600" b="1" dirty="0">
                    <a:solidFill>
                      <a:schemeClr val="bg1"/>
                    </a:solidFill>
                    <a:latin typeface="微软雅黑" panose="020B0503020204020204" charset="-122"/>
                    <a:ea typeface="微软雅黑" panose="020B0503020204020204" charset="-122"/>
                    <a:cs typeface="微软雅黑" panose="020B0503020204020204" charset="-122"/>
                  </a:rPr>
                  <a:t>7.把功夫用在保落实上</a:t>
                </a:r>
                <a:endParaRPr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55" name="TextBox 14"/>
              <p:cNvSpPr txBox="1"/>
              <p:nvPr/>
            </p:nvSpPr>
            <p:spPr>
              <a:xfrm>
                <a:off x="885037" y="3398934"/>
                <a:ext cx="1727108" cy="1236309"/>
              </a:xfrm>
              <a:prstGeom prst="rect">
                <a:avLst/>
              </a:prstGeom>
              <a:noFill/>
            </p:spPr>
            <p:txBody>
              <a:bodyPr wrap="square" rtlCol="0">
                <a:spAutoFit/>
              </a:bodyPr>
              <a:lstStyle/>
              <a:p>
                <a:pPr algn="l"/>
                <a:r>
                  <a:rPr lang="zh-CN" altLang="en-US" sz="1600" dirty="0">
                    <a:solidFill>
                      <a:schemeClr val="bg1"/>
                    </a:solidFill>
                    <a:latin typeface="微软雅黑" panose="020B0503020204020204" charset="-122"/>
                    <a:ea typeface="微软雅黑" panose="020B0503020204020204" charset="-122"/>
                    <a:cs typeface="Arial" panose="020B0604020202020204" pitchFamily="34" charset="0"/>
                  </a:rPr>
                  <a:t>说一千道一万，要推进党建工作与中心工作深度融合，确保本部门本单位的工作任务落实。</a:t>
                </a:r>
                <a:endParaRPr lang="zh-CN" altLang="en-US" sz="1600" dirty="0">
                  <a:solidFill>
                    <a:schemeClr val="bg1"/>
                  </a:solidFill>
                  <a:latin typeface="微软雅黑" panose="020B0503020204020204" charset="-122"/>
                  <a:ea typeface="微软雅黑" panose="020B0503020204020204" charset="-122"/>
                  <a:cs typeface="Arial" panose="020B0604020202020204" pitchFamily="34" charset="0"/>
                </a:endParaRPr>
              </a:p>
            </p:txBody>
          </p:sp>
        </p:grpSp>
      </p:grpSp>
      <p:pic>
        <p:nvPicPr>
          <p:cNvPr id="36866" name="图片 1"/>
          <p:cNvPicPr>
            <a:picLocks noChangeAspect="1"/>
          </p:cNvPicPr>
          <p:nvPr/>
        </p:nvPicPr>
        <p:blipFill>
          <a:blip r:embed="rId2"/>
          <a:stretch>
            <a:fillRect/>
          </a:stretch>
        </p:blipFill>
        <p:spPr>
          <a:xfrm>
            <a:off x="6350" y="3175"/>
            <a:ext cx="12152313" cy="1022350"/>
          </a:xfrm>
          <a:prstGeom prst="rect">
            <a:avLst/>
          </a:prstGeom>
          <a:noFill/>
          <a:ln w="9525">
            <a:noFill/>
          </a:ln>
        </p:spPr>
      </p:pic>
      <p:sp>
        <p:nvSpPr>
          <p:cNvPr id="36874" name="TextBox 4"/>
          <p:cNvSpPr/>
          <p:nvPr/>
        </p:nvSpPr>
        <p:spPr>
          <a:xfrm>
            <a:off x="1450975" y="304800"/>
            <a:ext cx="3738880" cy="521970"/>
          </a:xfrm>
          <a:prstGeom prst="rect">
            <a:avLst/>
          </a:prstGeom>
          <a:noFill/>
          <a:ln w="9525">
            <a:noFill/>
          </a:ln>
        </p:spPr>
        <p:txBody>
          <a:bodyPr vert="horz" wrap="none" anchor="t">
            <a:spAutoFit/>
          </a:bodyPr>
          <a:p>
            <a:pPr algn="l"/>
            <a:r>
              <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rPr>
              <a:t>六、落实党建工作任务</a:t>
            </a:r>
            <a:endPar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nvGrpSpPr>
          <p:cNvPr id="6" name="组合 5"/>
          <p:cNvGrpSpPr/>
          <p:nvPr/>
        </p:nvGrpSpPr>
        <p:grpSpPr>
          <a:xfrm>
            <a:off x="5003800" y="3550285"/>
            <a:ext cx="2766060" cy="2410460"/>
            <a:chOff x="1200943" y="2662332"/>
            <a:chExt cx="1853609" cy="1808068"/>
          </a:xfrm>
        </p:grpSpPr>
        <p:sp>
          <p:nvSpPr>
            <p:cNvPr id="11" name="等腰三角形 15"/>
            <p:cNvSpPr/>
            <p:nvPr/>
          </p:nvSpPr>
          <p:spPr>
            <a:xfrm>
              <a:off x="1202730" y="2662332"/>
              <a:ext cx="1663562" cy="1800110"/>
            </a:xfrm>
            <a:custGeom>
              <a:avLst/>
              <a:gdLst/>
              <a:ahLst/>
              <a:cxnLst/>
              <a:rect l="l" t="t" r="r" b="b"/>
              <a:pathLst>
                <a:path w="1842244" h="2162875">
                  <a:moveTo>
                    <a:pt x="921122" y="0"/>
                  </a:moveTo>
                  <a:lnTo>
                    <a:pt x="1034320" y="195169"/>
                  </a:lnTo>
                  <a:lnTo>
                    <a:pt x="1842244" y="195169"/>
                  </a:lnTo>
                  <a:lnTo>
                    <a:pt x="1842244" y="2162875"/>
                  </a:lnTo>
                  <a:lnTo>
                    <a:pt x="0" y="2162875"/>
                  </a:lnTo>
                  <a:lnTo>
                    <a:pt x="0" y="195169"/>
                  </a:lnTo>
                  <a:lnTo>
                    <a:pt x="807924" y="195169"/>
                  </a:lnTo>
                  <a:close/>
                </a:path>
              </a:pathLst>
            </a:cu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bg1"/>
                </a:solidFill>
              </a:endParaRPr>
            </a:p>
          </p:txBody>
        </p:sp>
        <p:sp>
          <p:nvSpPr>
            <p:cNvPr id="12" name="任意多边形 11"/>
            <p:cNvSpPr/>
            <p:nvPr/>
          </p:nvSpPr>
          <p:spPr>
            <a:xfrm>
              <a:off x="1200943" y="2824163"/>
              <a:ext cx="1427957" cy="1646237"/>
            </a:xfrm>
            <a:custGeom>
              <a:avLst/>
              <a:gdLst>
                <a:gd name="connsiteX0" fmla="*/ 0 w 1435100"/>
                <a:gd name="connsiteY0" fmla="*/ 1625600 h 1625600"/>
                <a:gd name="connsiteX1" fmla="*/ 1435100 w 1435100"/>
                <a:gd name="connsiteY1" fmla="*/ 0 h 1625600"/>
                <a:gd name="connsiteX2" fmla="*/ 38100 w 1435100"/>
                <a:gd name="connsiteY2" fmla="*/ 0 h 1625600"/>
                <a:gd name="connsiteX3" fmla="*/ 0 w 1435100"/>
                <a:gd name="connsiteY3" fmla="*/ 1625600 h 1625600"/>
                <a:gd name="connsiteX0-1" fmla="*/ 0 w 1435100"/>
                <a:gd name="connsiteY0-2" fmla="*/ 1625600 h 1625600"/>
                <a:gd name="connsiteX1-3" fmla="*/ 1435100 w 1435100"/>
                <a:gd name="connsiteY1-4" fmla="*/ 0 h 1625600"/>
                <a:gd name="connsiteX2-5" fmla="*/ 9525 w 1435100"/>
                <a:gd name="connsiteY2-6" fmla="*/ 0 h 1625600"/>
                <a:gd name="connsiteX3-7" fmla="*/ 0 w 1435100"/>
                <a:gd name="connsiteY3-8" fmla="*/ 1625600 h 1625600"/>
                <a:gd name="connsiteX0-9" fmla="*/ 0 w 1427957"/>
                <a:gd name="connsiteY0-10" fmla="*/ 1625600 h 1625600"/>
                <a:gd name="connsiteX1-11" fmla="*/ 1427957 w 1427957"/>
                <a:gd name="connsiteY1-12" fmla="*/ 0 h 1625600"/>
                <a:gd name="connsiteX2-13" fmla="*/ 2382 w 1427957"/>
                <a:gd name="connsiteY2-14" fmla="*/ 0 h 1625600"/>
                <a:gd name="connsiteX3-15" fmla="*/ 0 w 1427957"/>
                <a:gd name="connsiteY3-16" fmla="*/ 1625600 h 1625600"/>
              </a:gdLst>
              <a:ahLst/>
              <a:cxnLst>
                <a:cxn ang="0">
                  <a:pos x="connsiteX0-1" y="connsiteY0-2"/>
                </a:cxn>
                <a:cxn ang="0">
                  <a:pos x="connsiteX1-3" y="connsiteY1-4"/>
                </a:cxn>
                <a:cxn ang="0">
                  <a:pos x="connsiteX2-5" y="connsiteY2-6"/>
                </a:cxn>
                <a:cxn ang="0">
                  <a:pos x="connsiteX3-7" y="connsiteY3-8"/>
                </a:cxn>
              </a:cxnLst>
              <a:rect l="l" t="t" r="r" b="b"/>
              <a:pathLst>
                <a:path w="1427957" h="1625600">
                  <a:moveTo>
                    <a:pt x="0" y="1625600"/>
                  </a:moveTo>
                  <a:lnTo>
                    <a:pt x="1427957" y="0"/>
                  </a:lnTo>
                  <a:lnTo>
                    <a:pt x="2382" y="0"/>
                  </a:lnTo>
                  <a:lnTo>
                    <a:pt x="0" y="162560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bg1"/>
                </a:solidFill>
              </a:endParaRPr>
            </a:p>
          </p:txBody>
        </p:sp>
        <p:grpSp>
          <p:nvGrpSpPr>
            <p:cNvPr id="13" name="组合 12"/>
            <p:cNvGrpSpPr/>
            <p:nvPr/>
          </p:nvGrpSpPr>
          <p:grpSpPr>
            <a:xfrm>
              <a:off x="1202537" y="2915541"/>
              <a:ext cx="1852015" cy="957271"/>
              <a:chOff x="885037" y="2991741"/>
              <a:chExt cx="1852015" cy="957271"/>
            </a:xfrm>
          </p:grpSpPr>
          <p:sp>
            <p:nvSpPr>
              <p:cNvPr id="14" name="矩形 13"/>
              <p:cNvSpPr/>
              <p:nvPr/>
            </p:nvSpPr>
            <p:spPr>
              <a:xfrm>
                <a:off x="938498" y="2991741"/>
                <a:ext cx="1798554" cy="252920"/>
              </a:xfrm>
              <a:prstGeom prst="rect">
                <a:avLst/>
              </a:prstGeom>
            </p:spPr>
            <p:txBody>
              <a:bodyPr wrap="square">
                <a:spAutoFit/>
              </a:bodyPr>
              <a:p>
                <a:pPr algn="l"/>
                <a:r>
                  <a:rPr lang="en-US" altLang="zh-CN" sz="1600" b="1" dirty="0">
                    <a:solidFill>
                      <a:schemeClr val="bg1"/>
                    </a:solidFill>
                    <a:latin typeface="微软雅黑" panose="020B0503020204020204" charset="-122"/>
                    <a:ea typeface="微软雅黑" panose="020B0503020204020204" charset="-122"/>
                    <a:cs typeface="微软雅黑" panose="020B0503020204020204" charset="-122"/>
                  </a:rPr>
                  <a:t>8</a:t>
                </a:r>
                <a:r>
                  <a:rPr lang="zh-CN" altLang="en-US" sz="1600" b="1" dirty="0">
                    <a:solidFill>
                      <a:schemeClr val="bg1"/>
                    </a:solidFill>
                    <a:latin typeface="微软雅黑" panose="020B0503020204020204" charset="-122"/>
                    <a:ea typeface="微软雅黑" panose="020B0503020204020204" charset="-122"/>
                    <a:cs typeface="微软雅黑" panose="020B0503020204020204" charset="-122"/>
                  </a:rPr>
                  <a:t>.把功夫用在规定动作上</a:t>
                </a:r>
                <a:endParaRPr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5" name="TextBox 14"/>
              <p:cNvSpPr txBox="1"/>
              <p:nvPr/>
            </p:nvSpPr>
            <p:spPr>
              <a:xfrm>
                <a:off x="885037" y="3398934"/>
                <a:ext cx="1727108" cy="550078"/>
              </a:xfrm>
              <a:prstGeom prst="rect">
                <a:avLst/>
              </a:prstGeom>
              <a:noFill/>
            </p:spPr>
            <p:txBody>
              <a:bodyPr wrap="square" rtlCol="0">
                <a:spAutoFit/>
              </a:bodyPr>
              <a:p>
                <a:pPr algn="l"/>
                <a:r>
                  <a:rPr sz="1600" dirty="0">
                    <a:solidFill>
                      <a:schemeClr val="bg1"/>
                    </a:solidFill>
                    <a:latin typeface="微软雅黑" panose="020B0503020204020204" charset="-122"/>
                    <a:ea typeface="微软雅黑" panose="020B0503020204020204" charset="-122"/>
                    <a:cs typeface="Arial" panose="020B0604020202020204" pitchFamily="34" charset="0"/>
                  </a:rPr>
                  <a:t>抓好上级党委各项制度条例、决策部署在本支部的贯彻执行，保证不落空、不跑偏、不走样。</a:t>
                </a:r>
                <a:endParaRPr sz="1600" dirty="0">
                  <a:solidFill>
                    <a:schemeClr val="bg1"/>
                  </a:solidFill>
                  <a:latin typeface="微软雅黑" panose="020B0503020204020204" charset="-122"/>
                  <a:ea typeface="微软雅黑" panose="020B0503020204020204" charset="-122"/>
                  <a:cs typeface="Arial" panose="020B0604020202020204" pitchFamily="34" charset="0"/>
                </a:endParaRPr>
              </a:p>
            </p:txBody>
          </p:sp>
        </p:grpSp>
      </p:grpSp>
      <p:grpSp>
        <p:nvGrpSpPr>
          <p:cNvPr id="16" name="组合 15"/>
          <p:cNvGrpSpPr/>
          <p:nvPr/>
        </p:nvGrpSpPr>
        <p:grpSpPr>
          <a:xfrm>
            <a:off x="8368030" y="3550285"/>
            <a:ext cx="2731135" cy="2410460"/>
            <a:chOff x="1200943" y="2662332"/>
            <a:chExt cx="1728702" cy="1808068"/>
          </a:xfrm>
        </p:grpSpPr>
        <p:sp>
          <p:nvSpPr>
            <p:cNvPr id="17" name="等腰三角形 15"/>
            <p:cNvSpPr/>
            <p:nvPr/>
          </p:nvSpPr>
          <p:spPr>
            <a:xfrm>
              <a:off x="1202730" y="2662332"/>
              <a:ext cx="1663562" cy="1800110"/>
            </a:xfrm>
            <a:custGeom>
              <a:avLst/>
              <a:gdLst/>
              <a:ahLst/>
              <a:cxnLst/>
              <a:rect l="l" t="t" r="r" b="b"/>
              <a:pathLst>
                <a:path w="1842244" h="2162875">
                  <a:moveTo>
                    <a:pt x="921122" y="0"/>
                  </a:moveTo>
                  <a:lnTo>
                    <a:pt x="1034320" y="195169"/>
                  </a:lnTo>
                  <a:lnTo>
                    <a:pt x="1842244" y="195169"/>
                  </a:lnTo>
                  <a:lnTo>
                    <a:pt x="1842244" y="2162875"/>
                  </a:lnTo>
                  <a:lnTo>
                    <a:pt x="0" y="2162875"/>
                  </a:lnTo>
                  <a:lnTo>
                    <a:pt x="0" y="195169"/>
                  </a:lnTo>
                  <a:lnTo>
                    <a:pt x="807924" y="195169"/>
                  </a:lnTo>
                  <a:close/>
                </a:path>
              </a:pathLst>
            </a:cu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bg1"/>
                </a:solidFill>
              </a:endParaRPr>
            </a:p>
          </p:txBody>
        </p:sp>
        <p:sp>
          <p:nvSpPr>
            <p:cNvPr id="18" name="任意多边形 17"/>
            <p:cNvSpPr/>
            <p:nvPr/>
          </p:nvSpPr>
          <p:spPr>
            <a:xfrm>
              <a:off x="1200943" y="2824163"/>
              <a:ext cx="1427957" cy="1646237"/>
            </a:xfrm>
            <a:custGeom>
              <a:avLst/>
              <a:gdLst>
                <a:gd name="connsiteX0" fmla="*/ 0 w 1435100"/>
                <a:gd name="connsiteY0" fmla="*/ 1625600 h 1625600"/>
                <a:gd name="connsiteX1" fmla="*/ 1435100 w 1435100"/>
                <a:gd name="connsiteY1" fmla="*/ 0 h 1625600"/>
                <a:gd name="connsiteX2" fmla="*/ 38100 w 1435100"/>
                <a:gd name="connsiteY2" fmla="*/ 0 h 1625600"/>
                <a:gd name="connsiteX3" fmla="*/ 0 w 1435100"/>
                <a:gd name="connsiteY3" fmla="*/ 1625600 h 1625600"/>
                <a:gd name="connsiteX0-1" fmla="*/ 0 w 1435100"/>
                <a:gd name="connsiteY0-2" fmla="*/ 1625600 h 1625600"/>
                <a:gd name="connsiteX1-3" fmla="*/ 1435100 w 1435100"/>
                <a:gd name="connsiteY1-4" fmla="*/ 0 h 1625600"/>
                <a:gd name="connsiteX2-5" fmla="*/ 9525 w 1435100"/>
                <a:gd name="connsiteY2-6" fmla="*/ 0 h 1625600"/>
                <a:gd name="connsiteX3-7" fmla="*/ 0 w 1435100"/>
                <a:gd name="connsiteY3-8" fmla="*/ 1625600 h 1625600"/>
                <a:gd name="connsiteX0-9" fmla="*/ 0 w 1427957"/>
                <a:gd name="connsiteY0-10" fmla="*/ 1625600 h 1625600"/>
                <a:gd name="connsiteX1-11" fmla="*/ 1427957 w 1427957"/>
                <a:gd name="connsiteY1-12" fmla="*/ 0 h 1625600"/>
                <a:gd name="connsiteX2-13" fmla="*/ 2382 w 1427957"/>
                <a:gd name="connsiteY2-14" fmla="*/ 0 h 1625600"/>
                <a:gd name="connsiteX3-15" fmla="*/ 0 w 1427957"/>
                <a:gd name="connsiteY3-16" fmla="*/ 1625600 h 1625600"/>
              </a:gdLst>
              <a:ahLst/>
              <a:cxnLst>
                <a:cxn ang="0">
                  <a:pos x="connsiteX0-1" y="connsiteY0-2"/>
                </a:cxn>
                <a:cxn ang="0">
                  <a:pos x="connsiteX1-3" y="connsiteY1-4"/>
                </a:cxn>
                <a:cxn ang="0">
                  <a:pos x="connsiteX2-5" y="connsiteY2-6"/>
                </a:cxn>
                <a:cxn ang="0">
                  <a:pos x="connsiteX3-7" y="connsiteY3-8"/>
                </a:cxn>
              </a:cxnLst>
              <a:rect l="l" t="t" r="r" b="b"/>
              <a:pathLst>
                <a:path w="1427957" h="1625600">
                  <a:moveTo>
                    <a:pt x="0" y="1625600"/>
                  </a:moveTo>
                  <a:lnTo>
                    <a:pt x="1427957" y="0"/>
                  </a:lnTo>
                  <a:lnTo>
                    <a:pt x="2382" y="0"/>
                  </a:lnTo>
                  <a:lnTo>
                    <a:pt x="0" y="1625600"/>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800">
                <a:solidFill>
                  <a:schemeClr val="bg1"/>
                </a:solidFill>
              </a:endParaRPr>
            </a:p>
          </p:txBody>
        </p:sp>
        <p:grpSp>
          <p:nvGrpSpPr>
            <p:cNvPr id="19" name="组合 18"/>
            <p:cNvGrpSpPr/>
            <p:nvPr/>
          </p:nvGrpSpPr>
          <p:grpSpPr>
            <a:xfrm>
              <a:off x="1202537" y="2907920"/>
              <a:ext cx="1727108" cy="1037350"/>
              <a:chOff x="885037" y="2984120"/>
              <a:chExt cx="1727108" cy="1037350"/>
            </a:xfrm>
          </p:grpSpPr>
          <p:sp>
            <p:nvSpPr>
              <p:cNvPr id="20" name="矩形 19"/>
              <p:cNvSpPr/>
              <p:nvPr/>
            </p:nvSpPr>
            <p:spPr>
              <a:xfrm>
                <a:off x="947434" y="2984120"/>
                <a:ext cx="1646134" cy="252920"/>
              </a:xfrm>
              <a:prstGeom prst="rect">
                <a:avLst/>
              </a:prstGeom>
            </p:spPr>
            <p:txBody>
              <a:bodyPr wrap="square">
                <a:spAutoFit/>
              </a:bodyPr>
              <a:p>
                <a:pPr algn="l"/>
                <a:r>
                  <a:rPr lang="en-US" altLang="zh-CN" sz="1600" b="1" dirty="0">
                    <a:solidFill>
                      <a:schemeClr val="bg1"/>
                    </a:solidFill>
                    <a:latin typeface="微软雅黑" panose="020B0503020204020204" charset="-122"/>
                    <a:ea typeface="微软雅黑" panose="020B0503020204020204" charset="-122"/>
                    <a:cs typeface="微软雅黑" panose="020B0503020204020204" charset="-122"/>
                  </a:rPr>
                  <a:t>9</a:t>
                </a:r>
                <a:r>
                  <a:rPr lang="zh-CN" altLang="en-US" sz="1600" b="1" dirty="0">
                    <a:solidFill>
                      <a:schemeClr val="bg1"/>
                    </a:solidFill>
                    <a:latin typeface="微软雅黑" panose="020B0503020204020204" charset="-122"/>
                    <a:ea typeface="微软雅黑" panose="020B0503020204020204" charset="-122"/>
                    <a:cs typeface="微软雅黑" panose="020B0503020204020204" charset="-122"/>
                  </a:rPr>
                  <a:t>.把功夫用在日常工作上</a:t>
                </a:r>
                <a:endParaRPr lang="zh-CN" altLang="en-US" sz="16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1" name="TextBox 14"/>
              <p:cNvSpPr txBox="1"/>
              <p:nvPr/>
            </p:nvSpPr>
            <p:spPr>
              <a:xfrm>
                <a:off x="885037" y="3398934"/>
                <a:ext cx="1727108" cy="622536"/>
              </a:xfrm>
              <a:prstGeom prst="rect">
                <a:avLst/>
              </a:prstGeom>
              <a:noFill/>
            </p:spPr>
            <p:txBody>
              <a:bodyPr wrap="square" rtlCol="0">
                <a:spAutoFit/>
              </a:bodyPr>
              <a:p>
                <a:pPr algn="l"/>
                <a:r>
                  <a:rPr sz="1600" dirty="0">
                    <a:solidFill>
                      <a:schemeClr val="bg1"/>
                    </a:solidFill>
                    <a:latin typeface="微软雅黑" panose="020B0503020204020204" charset="-122"/>
                    <a:ea typeface="微软雅黑" panose="020B0503020204020204" charset="-122"/>
                    <a:cs typeface="Arial" panose="020B0604020202020204" pitchFamily="34" charset="0"/>
                  </a:rPr>
                  <a:t>不能临时抱佛脚，在平时就要做好各项规定动作，围绕中心，建设队伍，</a:t>
                </a:r>
                <a:r>
                  <a:rPr lang="zh-CN" sz="1600" dirty="0">
                    <a:solidFill>
                      <a:schemeClr val="bg1"/>
                    </a:solidFill>
                    <a:latin typeface="微软雅黑" panose="020B0503020204020204" charset="-122"/>
                    <a:ea typeface="微软雅黑" panose="020B0503020204020204" charset="-122"/>
                    <a:cs typeface="Arial" panose="020B0604020202020204" pitchFamily="34" charset="0"/>
                  </a:rPr>
                  <a:t>实现目标</a:t>
                </a:r>
                <a:r>
                  <a:rPr sz="1600" dirty="0">
                    <a:solidFill>
                      <a:schemeClr val="bg1"/>
                    </a:solidFill>
                    <a:latin typeface="微软雅黑" panose="020B0503020204020204" charset="-122"/>
                    <a:ea typeface="微软雅黑" panose="020B0503020204020204" charset="-122"/>
                    <a:cs typeface="Arial" panose="020B0604020202020204" pitchFamily="34" charset="0"/>
                  </a:rPr>
                  <a:t>。</a:t>
                </a:r>
                <a:endParaRPr sz="1600" dirty="0">
                  <a:solidFill>
                    <a:schemeClr val="bg1"/>
                  </a:solidFill>
                  <a:latin typeface="微软雅黑" panose="020B0503020204020204" charset="-122"/>
                  <a:ea typeface="微软雅黑" panose="020B0503020204020204" charset="-122"/>
                  <a:cs typeface="Arial" panose="020B0604020202020204" pitchFamily="34" charset="0"/>
                </a:endParaRPr>
              </a:p>
            </p:txBody>
          </p:sp>
        </p:grpSp>
      </p:gr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360"/>
                                          </p:val>
                                        </p:tav>
                                        <p:tav tm="100000">
                                          <p:val>
                                            <p:fltVal val="0"/>
                                          </p:val>
                                        </p:tav>
                                      </p:tavLst>
                                    </p:anim>
                                    <p:animEffect transition="in" filter="fade">
                                      <p:cBhvr>
                                        <p:cTn id="10" dur="1000"/>
                                        <p:tgtEl>
                                          <p:spTgt spid="3"/>
                                        </p:tgtEl>
                                      </p:cBhvr>
                                    </p:animEffect>
                                  </p:childTnLst>
                                </p:cTn>
                              </p:par>
                              <p:par>
                                <p:cTn id="11" presetID="49" presetClass="entr" presetSubtype="0" decel="100000" fill="hold" nodeType="withEffect">
                                  <p:stCondLst>
                                    <p:cond delay="400"/>
                                  </p:stCondLst>
                                  <p:childTnLst>
                                    <p:set>
                                      <p:cBhvr>
                                        <p:cTn id="12" dur="1" fill="hold">
                                          <p:stCondLst>
                                            <p:cond delay="0"/>
                                          </p:stCondLst>
                                        </p:cTn>
                                        <p:tgtEl>
                                          <p:spTgt spid="46"/>
                                        </p:tgtEl>
                                        <p:attrNameLst>
                                          <p:attrName>style.visibility</p:attrName>
                                        </p:attrNameLst>
                                      </p:cBhvr>
                                      <p:to>
                                        <p:strVal val="visible"/>
                                      </p:to>
                                    </p:set>
                                    <p:anim calcmode="lin" valueType="num">
                                      <p:cBhvr>
                                        <p:cTn id="13" dur="1000" fill="hold"/>
                                        <p:tgtEl>
                                          <p:spTgt spid="46"/>
                                        </p:tgtEl>
                                        <p:attrNameLst>
                                          <p:attrName>ppt_w</p:attrName>
                                        </p:attrNameLst>
                                      </p:cBhvr>
                                      <p:tavLst>
                                        <p:tav tm="0">
                                          <p:val>
                                            <p:fltVal val="0"/>
                                          </p:val>
                                        </p:tav>
                                        <p:tav tm="100000">
                                          <p:val>
                                            <p:strVal val="#ppt_w"/>
                                          </p:val>
                                        </p:tav>
                                      </p:tavLst>
                                    </p:anim>
                                    <p:anim calcmode="lin" valueType="num">
                                      <p:cBhvr>
                                        <p:cTn id="14" dur="1000" fill="hold"/>
                                        <p:tgtEl>
                                          <p:spTgt spid="46"/>
                                        </p:tgtEl>
                                        <p:attrNameLst>
                                          <p:attrName>ppt_h</p:attrName>
                                        </p:attrNameLst>
                                      </p:cBhvr>
                                      <p:tavLst>
                                        <p:tav tm="0">
                                          <p:val>
                                            <p:fltVal val="0"/>
                                          </p:val>
                                        </p:tav>
                                        <p:tav tm="100000">
                                          <p:val>
                                            <p:strVal val="#ppt_h"/>
                                          </p:val>
                                        </p:tav>
                                      </p:tavLst>
                                    </p:anim>
                                    <p:anim calcmode="lin" valueType="num">
                                      <p:cBhvr>
                                        <p:cTn id="15" dur="1000" fill="hold"/>
                                        <p:tgtEl>
                                          <p:spTgt spid="46"/>
                                        </p:tgtEl>
                                        <p:attrNameLst>
                                          <p:attrName>style.rotation</p:attrName>
                                        </p:attrNameLst>
                                      </p:cBhvr>
                                      <p:tavLst>
                                        <p:tav tm="0">
                                          <p:val>
                                            <p:fltVal val="360"/>
                                          </p:val>
                                        </p:tav>
                                        <p:tav tm="100000">
                                          <p:val>
                                            <p:fltVal val="0"/>
                                          </p:val>
                                        </p:tav>
                                      </p:tavLst>
                                    </p:anim>
                                    <p:animEffect transition="in" filter="fade">
                                      <p:cBhvr>
                                        <p:cTn id="16" dur="1000"/>
                                        <p:tgtEl>
                                          <p:spTgt spid="46"/>
                                        </p:tgtEl>
                                      </p:cBhvr>
                                    </p:animEffect>
                                  </p:childTnLst>
                                </p:cTn>
                              </p:par>
                              <p:par>
                                <p:cTn id="17" presetID="49" presetClass="entr" presetSubtype="0" decel="100000" fill="hold" nodeType="withEffect">
                                  <p:stCondLst>
                                    <p:cond delay="900"/>
                                  </p:stCondLst>
                                  <p:childTnLst>
                                    <p:set>
                                      <p:cBhvr>
                                        <p:cTn id="18" dur="1" fill="hold">
                                          <p:stCondLst>
                                            <p:cond delay="0"/>
                                          </p:stCondLst>
                                        </p:cTn>
                                        <p:tgtEl>
                                          <p:spTgt spid="49"/>
                                        </p:tgtEl>
                                        <p:attrNameLst>
                                          <p:attrName>style.visibility</p:attrName>
                                        </p:attrNameLst>
                                      </p:cBhvr>
                                      <p:to>
                                        <p:strVal val="visible"/>
                                      </p:to>
                                    </p:set>
                                    <p:anim calcmode="lin" valueType="num">
                                      <p:cBhvr>
                                        <p:cTn id="19" dur="1000" fill="hold"/>
                                        <p:tgtEl>
                                          <p:spTgt spid="49"/>
                                        </p:tgtEl>
                                        <p:attrNameLst>
                                          <p:attrName>ppt_w</p:attrName>
                                        </p:attrNameLst>
                                      </p:cBhvr>
                                      <p:tavLst>
                                        <p:tav tm="0">
                                          <p:val>
                                            <p:fltVal val="0"/>
                                          </p:val>
                                        </p:tav>
                                        <p:tav tm="100000">
                                          <p:val>
                                            <p:strVal val="#ppt_w"/>
                                          </p:val>
                                        </p:tav>
                                      </p:tavLst>
                                    </p:anim>
                                    <p:anim calcmode="lin" valueType="num">
                                      <p:cBhvr>
                                        <p:cTn id="20" dur="1000" fill="hold"/>
                                        <p:tgtEl>
                                          <p:spTgt spid="49"/>
                                        </p:tgtEl>
                                        <p:attrNameLst>
                                          <p:attrName>ppt_h</p:attrName>
                                        </p:attrNameLst>
                                      </p:cBhvr>
                                      <p:tavLst>
                                        <p:tav tm="0">
                                          <p:val>
                                            <p:fltVal val="0"/>
                                          </p:val>
                                        </p:tav>
                                        <p:tav tm="100000">
                                          <p:val>
                                            <p:strVal val="#ppt_h"/>
                                          </p:val>
                                        </p:tav>
                                      </p:tavLst>
                                    </p:anim>
                                    <p:anim calcmode="lin" valueType="num">
                                      <p:cBhvr>
                                        <p:cTn id="21" dur="1000" fill="hold"/>
                                        <p:tgtEl>
                                          <p:spTgt spid="49"/>
                                        </p:tgtEl>
                                        <p:attrNameLst>
                                          <p:attrName>style.rotation</p:attrName>
                                        </p:attrNameLst>
                                      </p:cBhvr>
                                      <p:tavLst>
                                        <p:tav tm="0">
                                          <p:val>
                                            <p:fltVal val="360"/>
                                          </p:val>
                                        </p:tav>
                                        <p:tav tm="100000">
                                          <p:val>
                                            <p:fltVal val="0"/>
                                          </p:val>
                                        </p:tav>
                                      </p:tavLst>
                                    </p:anim>
                                    <p:animEffect transition="in" filter="fade">
                                      <p:cBhvr>
                                        <p:cTn id="22" dur="1000"/>
                                        <p:tgtEl>
                                          <p:spTgt spid="49"/>
                                        </p:tgtEl>
                                      </p:cBhvr>
                                    </p:animEffect>
                                  </p:childTnLst>
                                </p:cTn>
                              </p:par>
                              <p:par>
                                <p:cTn id="23" presetID="22" presetClass="entr" presetSubtype="1" fill="hold" nodeType="withEffect">
                                  <p:stCondLst>
                                    <p:cond delay="400"/>
                                  </p:stCondLst>
                                  <p:childTnLst>
                                    <p:set>
                                      <p:cBhvr>
                                        <p:cTn id="24" dur="1" fill="hold">
                                          <p:stCondLst>
                                            <p:cond delay="0"/>
                                          </p:stCondLst>
                                        </p:cTn>
                                        <p:tgtEl>
                                          <p:spTgt spid="61"/>
                                        </p:tgtEl>
                                        <p:attrNameLst>
                                          <p:attrName>style.visibility</p:attrName>
                                        </p:attrNameLst>
                                      </p:cBhvr>
                                      <p:to>
                                        <p:strVal val="visible"/>
                                      </p:to>
                                    </p:set>
                                    <p:animEffect transition="in" filter="wipe(up)">
                                      <p:cBhvr>
                                        <p:cTn id="25" dur="500"/>
                                        <p:tgtEl>
                                          <p:spTgt spid="61"/>
                                        </p:tgtEl>
                                      </p:cBhvr>
                                    </p:animEffect>
                                  </p:childTnLst>
                                </p:cTn>
                              </p:par>
                              <p:par>
                                <p:cTn id="26" presetID="22" presetClass="entr" presetSubtype="1" fill="hold" nodeType="withEffect">
                                  <p:stCondLst>
                                    <p:cond delay="400"/>
                                  </p:stCondLst>
                                  <p:childTnLst>
                                    <p:set>
                                      <p:cBhvr>
                                        <p:cTn id="27" dur="1" fill="hold">
                                          <p:stCondLst>
                                            <p:cond delay="0"/>
                                          </p:stCondLst>
                                        </p:cTn>
                                        <p:tgtEl>
                                          <p:spTgt spid="6"/>
                                        </p:tgtEl>
                                        <p:attrNameLst>
                                          <p:attrName>style.visibility</p:attrName>
                                        </p:attrNameLst>
                                      </p:cBhvr>
                                      <p:to>
                                        <p:strVal val="visible"/>
                                      </p:to>
                                    </p:set>
                                    <p:animEffect transition="in" filter="wipe(up)">
                                      <p:cBhvr>
                                        <p:cTn id="28" dur="500"/>
                                        <p:tgtEl>
                                          <p:spTgt spid="6"/>
                                        </p:tgtEl>
                                      </p:cBhvr>
                                    </p:animEffect>
                                  </p:childTnLst>
                                </p:cTn>
                              </p:par>
                              <p:par>
                                <p:cTn id="29" presetID="22" presetClass="entr" presetSubtype="1" fill="hold" nodeType="withEffect">
                                  <p:stCondLst>
                                    <p:cond delay="40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1000"/>
                            </p:stCondLst>
                            <p:childTnLst>
                              <p:par>
                                <p:cTn id="33" presetID="29" presetClass="entr" presetSubtype="0" fill="hold" grpId="0" nodeType="afterEffect">
                                  <p:stCondLst>
                                    <p:cond delay="0"/>
                                  </p:stCondLst>
                                  <p:childTnLst>
                                    <p:set>
                                      <p:cBhvr>
                                        <p:cTn id="34" dur="1" fill="hold">
                                          <p:stCondLst>
                                            <p:cond delay="0"/>
                                          </p:stCondLst>
                                        </p:cTn>
                                        <p:tgtEl>
                                          <p:spTgt spid="36874"/>
                                        </p:tgtEl>
                                        <p:attrNameLst>
                                          <p:attrName>style.visibility</p:attrName>
                                        </p:attrNameLst>
                                      </p:cBhvr>
                                      <p:to>
                                        <p:strVal val="visible"/>
                                      </p:to>
                                    </p:set>
                                    <p:anim calcmode="lin" valueType="num">
                                      <p:cBhvr>
                                        <p:cTn id="35" dur="1000" fill="hold"/>
                                        <p:tgtEl>
                                          <p:spTgt spid="36874"/>
                                        </p:tgtEl>
                                        <p:attrNameLst>
                                          <p:attrName>ppt_x</p:attrName>
                                        </p:attrNameLst>
                                      </p:cBhvr>
                                      <p:tavLst>
                                        <p:tav tm="0">
                                          <p:val>
                                            <p:strVal val="#ppt_x-.2"/>
                                          </p:val>
                                        </p:tav>
                                        <p:tav tm="100000">
                                          <p:val>
                                            <p:strVal val="#ppt_x"/>
                                          </p:val>
                                        </p:tav>
                                      </p:tavLst>
                                    </p:anim>
                                    <p:anim calcmode="lin" valueType="num">
                                      <p:cBhvr>
                                        <p:cTn id="36" dur="1000" fill="hold"/>
                                        <p:tgtEl>
                                          <p:spTgt spid="36874"/>
                                        </p:tgtEl>
                                        <p:attrNameLst>
                                          <p:attrName>ppt_y</p:attrName>
                                        </p:attrNameLst>
                                      </p:cBhvr>
                                      <p:tavLst>
                                        <p:tav tm="0">
                                          <p:val>
                                            <p:strVal val="#ppt_y"/>
                                          </p:val>
                                        </p:tav>
                                        <p:tav tm="100000">
                                          <p:val>
                                            <p:strVal val="#ppt_y"/>
                                          </p:val>
                                        </p:tav>
                                      </p:tavLst>
                                    </p:anim>
                                    <p:animEffect transition="in" filter="wipe(right)" prLst="gradientSize: 0.1">
                                      <p:cBhvr>
                                        <p:cTn id="37" dur="1000"/>
                                        <p:tgtEl>
                                          <p:spTgt spid="368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4" grpId="0" bldLvl="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2226" name="图片 1"/>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52227" name="文本框 2"/>
          <p:cNvSpPr/>
          <p:nvPr/>
        </p:nvSpPr>
        <p:spPr>
          <a:xfrm>
            <a:off x="1325563" y="2406650"/>
            <a:ext cx="6523037" cy="1323975"/>
          </a:xfrm>
          <a:prstGeom prst="rect">
            <a:avLst/>
          </a:prstGeom>
          <a:noFill/>
          <a:ln w="9525">
            <a:noFill/>
          </a:ln>
        </p:spPr>
        <p:txBody>
          <a:bodyPr>
            <a:spAutoFit/>
          </a:bodyPr>
          <a:p>
            <a:r>
              <a:rPr lang="zh-CN" altLang="en-US" sz="8000">
                <a:solidFill>
                  <a:srgbClr val="0068B7"/>
                </a:solidFill>
                <a:latin typeface="思源黑体 CN Bold" charset="-122"/>
                <a:ea typeface="思源黑体 CN Bold" charset="-122"/>
                <a:sym typeface="思源黑体 CN Bold" charset="-122"/>
              </a:rPr>
              <a:t>谢谢 </a:t>
            </a:r>
            <a:r>
              <a:rPr lang="en-US" altLang="zh-CN" sz="8000">
                <a:solidFill>
                  <a:srgbClr val="0068B7"/>
                </a:solidFill>
                <a:latin typeface="思源黑体 CN Bold" charset="-122"/>
                <a:ea typeface="思源黑体 CN Bold" charset="-122"/>
                <a:sym typeface="思源黑体 CN Bold" charset="-122"/>
              </a:rPr>
              <a:t>Thanks!</a:t>
            </a:r>
            <a:endParaRPr lang="en-US" altLang="zh-CN">
              <a:ea typeface="宋体" panose="02010600030101010101" pitchFamily="2" charset="-122"/>
            </a:endParaRPr>
          </a:p>
        </p:txBody>
      </p:sp>
      <p:sp>
        <p:nvSpPr>
          <p:cNvPr id="52228" name="文本框 4"/>
          <p:cNvSpPr/>
          <p:nvPr/>
        </p:nvSpPr>
        <p:spPr>
          <a:xfrm>
            <a:off x="1641475" y="4916488"/>
            <a:ext cx="5041900" cy="461962"/>
          </a:xfrm>
          <a:prstGeom prst="rect">
            <a:avLst/>
          </a:prstGeom>
          <a:noFill/>
          <a:ln w="9525">
            <a:noFill/>
          </a:ln>
        </p:spPr>
        <p:txBody>
          <a:bodyPr>
            <a:spAutoFit/>
          </a:bodyPr>
          <a:p>
            <a:r>
              <a:rPr lang="zh-CN" altLang="en-US" sz="2400">
                <a:solidFill>
                  <a:srgbClr val="000000"/>
                </a:solidFill>
                <a:latin typeface="思源黑体 CN Medium" charset="-122"/>
                <a:ea typeface="思源黑体 CN Medium" charset="-122"/>
                <a:sym typeface="思源黑体 CN Medium" charset="-122"/>
              </a:rPr>
              <a:t>中国葛洲坝集团股份有限公司</a:t>
            </a:r>
            <a:endParaRPr lang="zh-CN" altLang="en-US">
              <a:ea typeface="宋体" panose="02010600030101010101" pitchFamily="2" charset="-122"/>
            </a:endParaRPr>
          </a:p>
        </p:txBody>
      </p:sp>
      <p:sp>
        <p:nvSpPr>
          <p:cNvPr id="52229" name="文本框 5"/>
          <p:cNvSpPr/>
          <p:nvPr/>
        </p:nvSpPr>
        <p:spPr>
          <a:xfrm>
            <a:off x="1651000" y="5405438"/>
            <a:ext cx="7175500" cy="334962"/>
          </a:xfrm>
          <a:prstGeom prst="rect">
            <a:avLst/>
          </a:prstGeom>
          <a:noFill/>
          <a:ln w="9525">
            <a:noFill/>
          </a:ln>
        </p:spPr>
        <p:txBody>
          <a:bodyPr>
            <a:spAutoFit/>
          </a:bodyPr>
          <a:p>
            <a:r>
              <a:rPr lang="zh-CN" altLang="en-US" sz="1600">
                <a:solidFill>
                  <a:srgbClr val="000000"/>
                </a:solidFill>
                <a:latin typeface="思源黑体 CN Medium" charset="-122"/>
                <a:ea typeface="思源黑体 CN Medium" charset="-122"/>
                <a:sym typeface="思源黑体 CN Medium" charset="-122"/>
              </a:rPr>
              <a:t>地址：湖北省武汉市硚口区解放大道</a:t>
            </a:r>
            <a:r>
              <a:rPr lang="en-US" altLang="zh-CN" sz="1600">
                <a:solidFill>
                  <a:srgbClr val="000000"/>
                </a:solidFill>
                <a:latin typeface="思源黑体 CN Medium" charset="-122"/>
                <a:ea typeface="思源黑体 CN Medium" charset="-122"/>
                <a:sym typeface="思源黑体 CN Medium" charset="-122"/>
              </a:rPr>
              <a:t>558</a:t>
            </a:r>
            <a:r>
              <a:rPr lang="zh-CN" altLang="en-US" sz="1600">
                <a:solidFill>
                  <a:srgbClr val="000000"/>
                </a:solidFill>
                <a:latin typeface="思源黑体 CN Medium" charset="-122"/>
                <a:ea typeface="思源黑体 CN Medium" charset="-122"/>
                <a:sym typeface="思源黑体 CN Medium" charset="-122"/>
              </a:rPr>
              <a:t>号</a:t>
            </a:r>
            <a:endParaRPr lang="zh-CN" altLang="en-US" sz="1600">
              <a:solidFill>
                <a:srgbClr val="000000"/>
              </a:solidFill>
              <a:latin typeface="思源黑体 CN Medium" charset="-122"/>
              <a:ea typeface="思源黑体 CN Medium" charset="-122"/>
              <a:sym typeface="思源黑体 CN Medium" charset="-122"/>
            </a:endParaRPr>
          </a:p>
        </p:txBody>
      </p:sp>
      <p:sp>
        <p:nvSpPr>
          <p:cNvPr id="52230" name="文本框 6"/>
          <p:cNvSpPr/>
          <p:nvPr/>
        </p:nvSpPr>
        <p:spPr>
          <a:xfrm>
            <a:off x="1651000" y="5678488"/>
            <a:ext cx="7175500" cy="338137"/>
          </a:xfrm>
          <a:prstGeom prst="rect">
            <a:avLst/>
          </a:prstGeom>
          <a:noFill/>
          <a:ln w="9525">
            <a:noFill/>
          </a:ln>
        </p:spPr>
        <p:txBody>
          <a:bodyPr>
            <a:spAutoFit/>
          </a:bodyPr>
          <a:p>
            <a:r>
              <a:rPr lang="en-US" altLang="zh-CN" sz="1600">
                <a:solidFill>
                  <a:srgbClr val="000000"/>
                </a:solidFill>
                <a:latin typeface="思源黑体 CN Medium" charset="-122"/>
                <a:ea typeface="思源黑体 CN Medium" charset="-122"/>
                <a:sym typeface="思源黑体 CN Medium" charset="-122"/>
              </a:rPr>
              <a:t>www.cggc.cn</a:t>
            </a:r>
            <a:endParaRPr lang="en-US" altLang="zh-CN">
              <a:ea typeface="宋体" panose="02010600030101010101" pitchFamily="2" charset="-122"/>
            </a:endParaRPr>
          </a:p>
        </p:txBody>
      </p:sp>
    </p:spTree>
  </p:cSld>
  <p:clrMapOvr>
    <a:masterClrMapping/>
  </p:clrMapOvr>
  <p:transition spd="slow" advTm="3000">
    <p:split orient="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图片 1"/>
          <p:cNvPicPr>
            <a:picLocks noChangeAspect="1"/>
          </p:cNvPicPr>
          <p:nvPr/>
        </p:nvPicPr>
        <p:blipFill>
          <a:blip r:embed="rId1"/>
          <a:stretch>
            <a:fillRect/>
          </a:stretch>
        </p:blipFill>
        <p:spPr>
          <a:xfrm>
            <a:off x="6350" y="3175"/>
            <a:ext cx="12152313" cy="1022350"/>
          </a:xfrm>
          <a:prstGeom prst="rect">
            <a:avLst/>
          </a:prstGeom>
          <a:noFill/>
          <a:ln w="9525">
            <a:noFill/>
          </a:ln>
        </p:spPr>
      </p:pic>
      <p:sp>
        <p:nvSpPr>
          <p:cNvPr id="36874" name="TextBox 4"/>
          <p:cNvSpPr/>
          <p:nvPr/>
        </p:nvSpPr>
        <p:spPr>
          <a:xfrm>
            <a:off x="1450975" y="304800"/>
            <a:ext cx="3738880" cy="521970"/>
          </a:xfrm>
          <a:prstGeom prst="rect">
            <a:avLst/>
          </a:prstGeom>
          <a:noFill/>
          <a:ln w="9525">
            <a:noFill/>
          </a:ln>
        </p:spPr>
        <p:txBody>
          <a:bodyPr vert="horz" wrap="none" anchor="t">
            <a:spAutoFit/>
          </a:bodyPr>
          <a:p>
            <a:pPr algn="l"/>
            <a:r>
              <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rPr>
              <a:t>一、确定党建工作坐标</a:t>
            </a:r>
            <a:endParaRPr lang="zh-CN" altLang="en-US" sz="28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grpSp>
        <p:nvGrpSpPr>
          <p:cNvPr id="6" name="组合 5"/>
          <p:cNvGrpSpPr/>
          <p:nvPr/>
        </p:nvGrpSpPr>
        <p:grpSpPr>
          <a:xfrm>
            <a:off x="2701290" y="1836420"/>
            <a:ext cx="5959475" cy="3357880"/>
            <a:chOff x="4254" y="2892"/>
            <a:chExt cx="9385" cy="5288"/>
          </a:xfrm>
        </p:grpSpPr>
        <p:grpSp>
          <p:nvGrpSpPr>
            <p:cNvPr id="4" name="组合 3"/>
            <p:cNvGrpSpPr/>
            <p:nvPr/>
          </p:nvGrpSpPr>
          <p:grpSpPr>
            <a:xfrm>
              <a:off x="4254" y="2892"/>
              <a:ext cx="9385" cy="5288"/>
              <a:chOff x="4254" y="2892"/>
              <a:chExt cx="9385" cy="5288"/>
            </a:xfrm>
          </p:grpSpPr>
          <p:sp>
            <p:nvSpPr>
              <p:cNvPr id="2" name="椭圆 1"/>
              <p:cNvSpPr/>
              <p:nvPr/>
            </p:nvSpPr>
            <p:spPr>
              <a:xfrm>
                <a:off x="4254" y="2892"/>
                <a:ext cx="9385" cy="5288"/>
              </a:xfrm>
              <a:prstGeom prst="ellipse">
                <a:avLst/>
              </a:prstGeom>
              <a:solidFill>
                <a:schemeClr val="bg1"/>
              </a:solidFill>
              <a:ln w="1905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椭圆 4"/>
              <p:cNvSpPr/>
              <p:nvPr/>
            </p:nvSpPr>
            <p:spPr>
              <a:xfrm>
                <a:off x="7024" y="3536"/>
                <a:ext cx="6615" cy="4000"/>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椭圆 6"/>
              <p:cNvSpPr/>
              <p:nvPr/>
            </p:nvSpPr>
            <p:spPr>
              <a:xfrm>
                <a:off x="9893" y="4404"/>
                <a:ext cx="3746" cy="2263"/>
              </a:xfrm>
              <a:prstGeom prst="ellipse">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文本框 7"/>
            <p:cNvSpPr txBox="1"/>
            <p:nvPr/>
          </p:nvSpPr>
          <p:spPr>
            <a:xfrm>
              <a:off x="4976" y="5233"/>
              <a:ext cx="2048" cy="628"/>
            </a:xfrm>
            <a:prstGeom prst="rect">
              <a:avLst/>
            </a:prstGeom>
            <a:noFill/>
          </p:spPr>
          <p:txBody>
            <a:bodyPr wrap="square" rtlCol="0">
              <a:spAutoFit/>
            </a:bodyPr>
            <a:p>
              <a:r>
                <a:rPr lang="zh-CN" altLang="zh-CN" sz="2000">
                  <a:latin typeface="微软雅黑" panose="020B0503020204020204" charset="-122"/>
                  <a:ea typeface="微软雅黑" panose="020B0503020204020204" charset="-122"/>
                </a:rPr>
                <a:t>党的工作</a:t>
              </a:r>
              <a:endParaRPr lang="zh-CN" altLang="zh-CN" sz="2000">
                <a:latin typeface="微软雅黑" panose="020B0503020204020204" charset="-122"/>
                <a:ea typeface="微软雅黑" panose="020B0503020204020204" charset="-122"/>
              </a:endParaRPr>
            </a:p>
          </p:txBody>
        </p:sp>
        <p:sp>
          <p:nvSpPr>
            <p:cNvPr id="9" name="文本框 8"/>
            <p:cNvSpPr txBox="1"/>
            <p:nvPr/>
          </p:nvSpPr>
          <p:spPr>
            <a:xfrm>
              <a:off x="7766" y="5233"/>
              <a:ext cx="2361" cy="628"/>
            </a:xfrm>
            <a:prstGeom prst="rect">
              <a:avLst/>
            </a:prstGeom>
            <a:noFill/>
          </p:spPr>
          <p:txBody>
            <a:bodyPr wrap="square" rtlCol="0">
              <a:spAutoFit/>
            </a:bodyPr>
            <a:p>
              <a:r>
                <a:rPr lang="zh-CN" altLang="zh-CN" sz="2000">
                  <a:latin typeface="微软雅黑" panose="020B0503020204020204" charset="-122"/>
                  <a:ea typeface="微软雅黑" panose="020B0503020204020204" charset="-122"/>
                </a:rPr>
                <a:t>党建工作</a:t>
              </a:r>
              <a:endParaRPr lang="zh-CN" altLang="zh-CN" sz="2000">
                <a:latin typeface="微软雅黑" panose="020B0503020204020204" charset="-122"/>
                <a:ea typeface="微软雅黑" panose="020B0503020204020204" charset="-122"/>
              </a:endParaRPr>
            </a:p>
          </p:txBody>
        </p:sp>
        <p:sp>
          <p:nvSpPr>
            <p:cNvPr id="22" name="文本框 21"/>
            <p:cNvSpPr txBox="1"/>
            <p:nvPr/>
          </p:nvSpPr>
          <p:spPr>
            <a:xfrm>
              <a:off x="10849" y="5233"/>
              <a:ext cx="2459" cy="628"/>
            </a:xfrm>
            <a:prstGeom prst="rect">
              <a:avLst/>
            </a:prstGeom>
            <a:noFill/>
          </p:spPr>
          <p:txBody>
            <a:bodyPr wrap="square" rtlCol="0">
              <a:spAutoFit/>
            </a:bodyPr>
            <a:p>
              <a:r>
                <a:rPr lang="zh-CN" altLang="en-US" sz="2000">
                  <a:latin typeface="微软雅黑" panose="020B0503020204020204" charset="-122"/>
                  <a:ea typeface="微软雅黑" panose="020B0503020204020204" charset="-122"/>
                </a:rPr>
                <a:t>党务工作</a:t>
              </a:r>
              <a:endParaRPr lang="zh-CN" altLang="en-US" sz="2000">
                <a:latin typeface="微软雅黑" panose="020B0503020204020204" charset="-122"/>
                <a:ea typeface="微软雅黑" panose="020B0503020204020204" charset="-122"/>
              </a:endParaRPr>
            </a:p>
          </p:txBody>
        </p:sp>
      </p:grpSp>
      <p:sp>
        <p:nvSpPr>
          <p:cNvPr id="3" name="文本框 2"/>
          <p:cNvSpPr txBox="1"/>
          <p:nvPr/>
        </p:nvSpPr>
        <p:spPr>
          <a:xfrm>
            <a:off x="2662555" y="5409565"/>
            <a:ext cx="6036945" cy="398780"/>
          </a:xfrm>
          <a:prstGeom prst="rect">
            <a:avLst/>
          </a:prstGeom>
          <a:solidFill>
            <a:schemeClr val="bg1"/>
          </a:solidFill>
        </p:spPr>
        <p:txBody>
          <a:bodyPr wrap="square" rtlCol="0">
            <a:spAutoFit/>
          </a:bodyPr>
          <a:p>
            <a:pPr algn="ctr"/>
            <a:r>
              <a:rPr lang="zh-CN" altLang="en-US" sz="2000">
                <a:solidFill>
                  <a:schemeClr val="bg1"/>
                </a:solidFill>
                <a:latin typeface="微软雅黑" panose="020B0503020204020204" charset="-122"/>
                <a:ea typeface="微软雅黑" panose="020B0503020204020204" charset="-122"/>
                <a:hlinkClick r:id="rId2" action="ppaction://hlinkfile"/>
              </a:rPr>
              <a:t>关于党的工作、党建工作和党务工作</a:t>
            </a:r>
            <a:endParaRPr lang="zh-CN" altLang="en-US" sz="2000">
              <a:solidFill>
                <a:schemeClr val="bg1"/>
              </a:solidFill>
              <a:latin typeface="微软雅黑" panose="020B0503020204020204" charset="-122"/>
              <a:ea typeface="微软雅黑" panose="020B0503020204020204"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36874"/>
                                        </p:tgtEl>
                                        <p:attrNameLst>
                                          <p:attrName>style.visibility</p:attrName>
                                        </p:attrNameLst>
                                      </p:cBhvr>
                                      <p:to>
                                        <p:strVal val="visible"/>
                                      </p:to>
                                    </p:set>
                                    <p:anim calcmode="lin" valueType="num">
                                      <p:cBhvr>
                                        <p:cTn id="7" dur="1000" fill="hold"/>
                                        <p:tgtEl>
                                          <p:spTgt spid="36874"/>
                                        </p:tgtEl>
                                        <p:attrNameLst>
                                          <p:attrName>ppt_x</p:attrName>
                                        </p:attrNameLst>
                                      </p:cBhvr>
                                      <p:tavLst>
                                        <p:tav tm="0">
                                          <p:val>
                                            <p:strVal val="#ppt_x-.2"/>
                                          </p:val>
                                        </p:tav>
                                        <p:tav tm="100000">
                                          <p:val>
                                            <p:strVal val="#ppt_x"/>
                                          </p:val>
                                        </p:tav>
                                      </p:tavLst>
                                    </p:anim>
                                    <p:anim calcmode="lin" valueType="num">
                                      <p:cBhvr>
                                        <p:cTn id="8" dur="1000" fill="hold"/>
                                        <p:tgtEl>
                                          <p:spTgt spid="368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36874"/>
                                        </p:tgtEl>
                                      </p:cBhvr>
                                    </p:animEffect>
                                  </p:childTnLst>
                                </p:cTn>
                              </p:par>
                            </p:childTnLst>
                          </p:cTn>
                        </p:par>
                        <p:par>
                          <p:cTn id="10" fill="hold">
                            <p:stCondLst>
                              <p:cond delay="1000"/>
                            </p:stCondLst>
                            <p:childTnLst>
                              <p:par>
                                <p:cTn id="11" presetID="0" presetClass="entr" presetSubtype="0" accel="50000" fill="hold" nodeType="afterEffect">
                                  <p:stCondLst>
                                    <p:cond delay="0"/>
                                  </p:stCondLst>
                                  <p:childTnLst>
                                    <p:set>
                                      <p:cBhvr>
                                        <p:cTn id="12" dur="1000" fill="hold">
                                          <p:stCondLst>
                                            <p:cond delay="0"/>
                                          </p:stCondLst>
                                        </p:cTn>
                                        <p:tgtEl>
                                          <p:spTgt spid="6"/>
                                        </p:tgtEl>
                                        <p:attrNameLst>
                                          <p:attrName>style.visibility</p:attrName>
                                        </p:attrNameLst>
                                      </p:cBhvr>
                                      <p:to>
                                        <p:strVal val="visible"/>
                                      </p:to>
                                    </p:set>
                                    <p:animScale>
                                      <p:cBhvr>
                                        <p:cTn id="13" dur="1000" fill="hold">
                                          <p:stCondLst>
                                            <p:cond delay="0"/>
                                          </p:stCondLst>
                                        </p:cTn>
                                        <p:tgtEl>
                                          <p:spTgt spid="6"/>
                                        </p:tgtEl>
                                      </p:cBhvr>
                                      <p:from x="0" y="0"/>
                                      <p:to x="100000" y="100000"/>
                                    </p:animScale>
                                    <p:anim to="" calcmode="lin" valueType="num">
                                      <p:cBhvr>
                                        <p:cTn id="14" dur="1000" fill="hold">
                                          <p:stCondLst>
                                            <p:cond delay="0"/>
                                          </p:stCondLst>
                                        </p:cTn>
                                        <p:tgtEl>
                                          <p:spTgt spid="6"/>
                                        </p:tgtEl>
                                        <p:attrNameLst>
                                          <p:attrName>ppt_y</p:attrName>
                                        </p:attrNameLst>
                                      </p:cBhvr>
                                      <p:tavLst>
                                        <p:tav tm="0">
                                          <p:val>
                                            <p:strVal val="#ppt_y-0.5"/>
                                          </p:val>
                                        </p:tav>
                                        <p:tav tm="100000">
                                          <p:val>
                                            <p:fltVal val="0.512593"/>
                                          </p:val>
                                        </p:tav>
                                      </p:tavLst>
                                    </p:anim>
                                    <p:animEffect filter="fade">
                                      <p:cBhvr>
                                        <p:cTn id="15" dur="1000">
                                          <p:stCondLst>
                                            <p:cond delay="0"/>
                                          </p:stCondLst>
                                        </p:cTn>
                                        <p:tgtEl>
                                          <p:spTgt spid="6"/>
                                        </p:tgtEl>
                                      </p:cBhvr>
                                    </p:animEffect>
                                    <p:anim to="" calcmode="lin" valueType="num">
                                      <p:cBhvr>
                                        <p:cTn id="16" dur="1000" fill="hold">
                                          <p:stCondLst>
                                            <p:cond delay="0"/>
                                          </p:stCondLst>
                                        </p:cTn>
                                        <p:tgtEl>
                                          <p:spTgt spid="6"/>
                                        </p:tgtEl>
                                        <p:attrNameLst>
                                          <p:attrName>ppt_x</p:attrName>
                                        </p:attrNameLst>
                                      </p:cBhvr>
                                      <p:tavLst>
                                        <p:tav tm="0">
                                          <p:val>
                                            <p:fltVal val="0.578"/>
                                          </p:val>
                                        </p:tav>
                                        <p:tav tm="100000">
                                          <p:val>
                                            <p:fltVal val="0.465964"/>
                                          </p:val>
                                        </p:tav>
                                      </p:tavLst>
                                    </p:anim>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000" fill="hold">
                                          <p:stCondLst>
                                            <p:cond delay="0"/>
                                          </p:stCondLst>
                                        </p:cTn>
                                        <p:tgtEl>
                                          <p:spTgt spid="3"/>
                                        </p:tgtEl>
                                        <p:attrNameLst>
                                          <p:attrName>style.visibility</p:attrName>
                                        </p:attrNameLst>
                                      </p:cBhvr>
                                      <p:to>
                                        <p:strVal val="visible"/>
                                      </p:to>
                                    </p:set>
                                    <p:anim calcmode="lin" valueType="num">
                                      <p:cBhvr additive="base">
                                        <p:cTn id="20" dur="1000" fill="hold"/>
                                        <p:tgtEl>
                                          <p:spTgt spid="3"/>
                                        </p:tgtEl>
                                        <p:attrNameLst>
                                          <p:attrName>ppt_x</p:attrName>
                                        </p:attrNameLst>
                                      </p:cBhvr>
                                      <p:tavLst>
                                        <p:tav tm="0">
                                          <p:val>
                                            <p:strVal val="#ppt_x"/>
                                          </p:val>
                                        </p:tav>
                                        <p:tav tm="100000">
                                          <p:val>
                                            <p:strVal val="#ppt_x"/>
                                          </p:val>
                                        </p:tav>
                                      </p:tavLst>
                                    </p:anim>
                                    <p:anim calcmode="lin" valueType="num">
                                      <p:cBhvr additive="base">
                                        <p:cTn id="21"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4" grpId="0" bldLvl="0"/>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7170" name="图片 1"/>
          <p:cNvPicPr>
            <a:picLocks noChangeAspect="1"/>
          </p:cNvPicPr>
          <p:nvPr/>
        </p:nvPicPr>
        <p:blipFill>
          <a:blip r:embed="rId2"/>
          <a:stretch>
            <a:fillRect/>
          </a:stretch>
        </p:blipFill>
        <p:spPr>
          <a:xfrm>
            <a:off x="6350" y="3175"/>
            <a:ext cx="12152313" cy="1022350"/>
          </a:xfrm>
          <a:prstGeom prst="rect">
            <a:avLst/>
          </a:prstGeom>
          <a:noFill/>
          <a:ln w="9525">
            <a:noFill/>
          </a:ln>
        </p:spPr>
      </p:pic>
      <p:sp>
        <p:nvSpPr>
          <p:cNvPr id="7171" name="Freeform 5"/>
          <p:cNvSpPr/>
          <p:nvPr/>
        </p:nvSpPr>
        <p:spPr>
          <a:xfrm>
            <a:off x="3736975" y="2312988"/>
            <a:ext cx="1008063" cy="1011237"/>
          </a:xfrm>
          <a:custGeom>
            <a:avLst/>
            <a:gdLst>
              <a:gd name="txL" fmla="*/ 0 w 16074"/>
              <a:gd name="txT" fmla="*/ 0 h 16128"/>
              <a:gd name="txR" fmla="*/ 16074 w 16074"/>
              <a:gd name="txB" fmla="*/ 16128 h 16128"/>
            </a:gdLst>
            <a:ahLst/>
            <a:cxnLst>
              <a:cxn ang="0">
                <a:pos x="2313" y="11564"/>
              </a:cxn>
              <a:cxn ang="0">
                <a:pos x="3529" y="12395"/>
              </a:cxn>
              <a:cxn ang="0">
                <a:pos x="4818" y="13031"/>
              </a:cxn>
              <a:cxn ang="0">
                <a:pos x="6189" y="13418"/>
              </a:cxn>
              <a:cxn ang="0">
                <a:pos x="7653" y="13501"/>
              </a:cxn>
              <a:cxn ang="0">
                <a:pos x="9219" y="13224"/>
              </a:cxn>
              <a:cxn ang="0">
                <a:pos x="5225" y="7326"/>
              </a:cxn>
              <a:cxn ang="0">
                <a:pos x="5604" y="2588"/>
              </a:cxn>
              <a:cxn ang="0">
                <a:pos x="5918" y="2680"/>
              </a:cxn>
              <a:cxn ang="0">
                <a:pos x="6274" y="2719"/>
              </a:cxn>
              <a:cxn ang="0">
                <a:pos x="6671" y="2688"/>
              </a:cxn>
              <a:cxn ang="0">
                <a:pos x="7102" y="2577"/>
              </a:cxn>
              <a:cxn ang="0">
                <a:pos x="7563" y="2375"/>
              </a:cxn>
              <a:cxn ang="0">
                <a:pos x="8053" y="2066"/>
              </a:cxn>
              <a:cxn ang="0">
                <a:pos x="12930" y="10057"/>
              </a:cxn>
              <a:cxn ang="0">
                <a:pos x="13396" y="8301"/>
              </a:cxn>
              <a:cxn ang="0">
                <a:pos x="13347" y="6443"/>
              </a:cxn>
              <a:cxn ang="0">
                <a:pos x="12801" y="4583"/>
              </a:cxn>
              <a:cxn ang="0">
                <a:pos x="11773" y="2822"/>
              </a:cxn>
              <a:cxn ang="0">
                <a:pos x="10277" y="1262"/>
              </a:cxn>
              <a:cxn ang="0">
                <a:pos x="8329" y="0"/>
              </a:cxn>
              <a:cxn ang="0">
                <a:pos x="10526" y="458"/>
              </a:cxn>
              <a:cxn ang="0">
                <a:pos x="12659" y="1583"/>
              </a:cxn>
              <a:cxn ang="0">
                <a:pos x="14464" y="3304"/>
              </a:cxn>
              <a:cxn ang="0">
                <a:pos x="15679" y="5557"/>
              </a:cxn>
              <a:cxn ang="0">
                <a:pos x="16044" y="8271"/>
              </a:cxn>
              <a:cxn ang="0">
                <a:pos x="15294" y="11379"/>
              </a:cxn>
              <a:cxn ang="0">
                <a:pos x="12655" y="14684"/>
              </a:cxn>
              <a:cxn ang="0">
                <a:pos x="10870" y="15495"/>
              </a:cxn>
              <a:cxn ang="0">
                <a:pos x="9145" y="15974"/>
              </a:cxn>
              <a:cxn ang="0">
                <a:pos x="7486" y="16128"/>
              </a:cxn>
              <a:cxn ang="0">
                <a:pos x="5906" y="15967"/>
              </a:cxn>
              <a:cxn ang="0">
                <a:pos x="4415" y="15498"/>
              </a:cxn>
              <a:cxn ang="0">
                <a:pos x="3023" y="14731"/>
              </a:cxn>
              <a:cxn ang="0">
                <a:pos x="2528" y="14487"/>
              </a:cxn>
              <a:cxn ang="0">
                <a:pos x="2530" y="14735"/>
              </a:cxn>
              <a:cxn ang="0">
                <a:pos x="2473" y="14983"/>
              </a:cxn>
              <a:cxn ang="0">
                <a:pos x="2363" y="15222"/>
              </a:cxn>
              <a:cxn ang="0">
                <a:pos x="2207" y="15444"/>
              </a:cxn>
              <a:cxn ang="0">
                <a:pos x="2013" y="15642"/>
              </a:cxn>
              <a:cxn ang="0">
                <a:pos x="1779" y="15812"/>
              </a:cxn>
              <a:cxn ang="0">
                <a:pos x="1496" y="15944"/>
              </a:cxn>
              <a:cxn ang="0">
                <a:pos x="1210" y="16001"/>
              </a:cxn>
              <a:cxn ang="0">
                <a:pos x="933" y="15986"/>
              </a:cxn>
              <a:cxn ang="0">
                <a:pos x="671" y="15902"/>
              </a:cxn>
              <a:cxn ang="0">
                <a:pos x="436" y="15751"/>
              </a:cxn>
              <a:cxn ang="0">
                <a:pos x="234" y="15534"/>
              </a:cxn>
              <a:cxn ang="0">
                <a:pos x="33" y="15112"/>
              </a:cxn>
              <a:cxn ang="0">
                <a:pos x="17" y="14651"/>
              </a:cxn>
              <a:cxn ang="0">
                <a:pos x="179" y="14226"/>
              </a:cxn>
              <a:cxn ang="0">
                <a:pos x="478" y="13874"/>
              </a:cxn>
              <a:cxn ang="0">
                <a:pos x="878" y="13632"/>
              </a:cxn>
              <a:cxn ang="0">
                <a:pos x="1339" y="13536"/>
              </a:cxn>
              <a:cxn ang="0">
                <a:pos x="1477" y="13406"/>
              </a:cxn>
              <a:cxn ang="0">
                <a:pos x="1100" y="12990"/>
              </a:cxn>
              <a:cxn ang="0">
                <a:pos x="736" y="12545"/>
              </a:cxn>
            </a:cxnLst>
            <a:rect l="txL" t="txT" r="txR" b="tx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C00000"/>
          </a:solidFill>
          <a:ln w="9525">
            <a:noFill/>
          </a:ln>
        </p:spPr>
        <p:txBody>
          <a:bodyPr vert="horz" wrap="square" lIns="121920" tIns="60960" rIns="121920" bIns="60960" anchor="t"/>
          <a:p>
            <a:endParaRPr sz="3200">
              <a:solidFill>
                <a:srgbClr val="000000"/>
              </a:solidFill>
              <a:latin typeface="Agency FB" panose="020B0503020202020204" charset="0"/>
              <a:ea typeface="微软雅黑" panose="020B0503020204020204" charset="-122"/>
              <a:sym typeface="Agency FB" panose="020B0503020202020204" charset="0"/>
            </a:endParaRPr>
          </a:p>
        </p:txBody>
      </p:sp>
      <p:sp>
        <p:nvSpPr>
          <p:cNvPr id="7172" name="直接连接符 101"/>
          <p:cNvSpPr/>
          <p:nvPr/>
        </p:nvSpPr>
        <p:spPr>
          <a:xfrm>
            <a:off x="5232400" y="3354388"/>
            <a:ext cx="3760788" cy="1587"/>
          </a:xfrm>
          <a:prstGeom prst="line">
            <a:avLst/>
          </a:prstGeom>
          <a:ln w="9525" cap="flat" cmpd="sng">
            <a:solidFill>
              <a:srgbClr val="D10000"/>
            </a:solidFill>
            <a:prstDash val="dash"/>
            <a:headEnd type="none" w="med" len="med"/>
            <a:tailEnd type="none" w="med" len="med"/>
          </a:ln>
        </p:spPr>
      </p:sp>
      <p:sp>
        <p:nvSpPr>
          <p:cNvPr id="7173" name="TextBox 9"/>
          <p:cNvSpPr/>
          <p:nvPr/>
        </p:nvSpPr>
        <p:spPr>
          <a:xfrm>
            <a:off x="5232400" y="2349500"/>
            <a:ext cx="3592830" cy="1013460"/>
          </a:xfrm>
          <a:prstGeom prst="rect">
            <a:avLst/>
          </a:prstGeom>
          <a:noFill/>
          <a:ln w="9525">
            <a:noFill/>
          </a:ln>
        </p:spPr>
        <p:txBody>
          <a:bodyPr wrap="square" lIns="91388" tIns="45693" rIns="91388" bIns="45693">
            <a:spAutoFit/>
          </a:bodyPr>
          <a:p>
            <a:pPr algn="ctr"/>
            <a:r>
              <a:rPr lang="zh-CN" altLang="zh-CN" sz="6000" b="1" dirty="0">
                <a:solidFill>
                  <a:srgbClr val="C00000"/>
                </a:solidFill>
                <a:latin typeface="微软雅黑" panose="020B0503020204020204" charset="-122"/>
                <a:ea typeface="微软雅黑" panose="020B0503020204020204" charset="-122"/>
                <a:sym typeface="微软雅黑" panose="020B0503020204020204" charset="-122"/>
              </a:rPr>
              <a:t>二</a:t>
            </a:r>
            <a:endParaRPr lang="zh-CN" altLang="zh-CN" sz="60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7174" name="TextBox 9"/>
          <p:cNvSpPr/>
          <p:nvPr/>
        </p:nvSpPr>
        <p:spPr>
          <a:xfrm>
            <a:off x="2728913" y="3692525"/>
            <a:ext cx="7523162" cy="920750"/>
          </a:xfrm>
          <a:prstGeom prst="rect">
            <a:avLst/>
          </a:prstGeom>
          <a:noFill/>
          <a:ln w="9525">
            <a:noFill/>
          </a:ln>
        </p:spPr>
        <p:txBody>
          <a:bodyPr wrap="square" lIns="91388" tIns="45693" rIns="91388" bIns="45693">
            <a:spAutoFit/>
          </a:bodyPr>
          <a:p>
            <a:pPr algn="ctr"/>
            <a:r>
              <a:rPr lang="zh-CN" altLang="en-US" sz="5400" b="1" dirty="0">
                <a:solidFill>
                  <a:srgbClr val="C00000"/>
                </a:solidFill>
                <a:latin typeface="微软雅黑" panose="020B0503020204020204" charset="-122"/>
                <a:ea typeface="微软雅黑" panose="020B0503020204020204" charset="-122"/>
                <a:sym typeface="微软雅黑" panose="020B0503020204020204" charset="-122"/>
              </a:rPr>
              <a:t>明确党建工作目标</a:t>
            </a:r>
            <a:endParaRPr lang="zh-CN" altLang="en-US" sz="54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1000" fill="hold"/>
                                        <p:tgtEl>
                                          <p:spTgt spid="7171"/>
                                        </p:tgtEl>
                                        <p:attrNameLst>
                                          <p:attrName>ppt_w</p:attrName>
                                        </p:attrNameLst>
                                      </p:cBhvr>
                                      <p:tavLst>
                                        <p:tav tm="0">
                                          <p:val>
                                            <p:fltVal val="0.000000"/>
                                          </p:val>
                                        </p:tav>
                                        <p:tav tm="100000">
                                          <p:val>
                                            <p:strVal val="#ppt_w"/>
                                          </p:val>
                                        </p:tav>
                                      </p:tavLst>
                                    </p:anim>
                                    <p:anim calcmode="lin" valueType="num">
                                      <p:cBhvr>
                                        <p:cTn id="8" dur="1000" fill="hold"/>
                                        <p:tgtEl>
                                          <p:spTgt spid="7171"/>
                                        </p:tgtEl>
                                        <p:attrNameLst>
                                          <p:attrName>ppt_h</p:attrName>
                                        </p:attrNameLst>
                                      </p:cBhvr>
                                      <p:tavLst>
                                        <p:tav tm="0">
                                          <p:val>
                                            <p:fltVal val="0.000000"/>
                                          </p:val>
                                        </p:tav>
                                        <p:tav tm="100000">
                                          <p:val>
                                            <p:strVal val="#ppt_h"/>
                                          </p:val>
                                        </p:tav>
                                      </p:tavLst>
                                    </p:anim>
                                    <p:animEffect filter="fade">
                                      <p:cBhvr>
                                        <p:cTn id="9" dur="1000"/>
                                        <p:tgtEl>
                                          <p:spTgt spid="7171"/>
                                        </p:tgtEl>
                                      </p:cBhvr>
                                    </p:animEffect>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7172"/>
                                        </p:tgtEl>
                                        <p:attrNameLst>
                                          <p:attrName>style.visibility</p:attrName>
                                        </p:attrNameLst>
                                      </p:cBhvr>
                                      <p:to>
                                        <p:strVal val="visible"/>
                                      </p:to>
                                    </p:set>
                                    <p:animEffect filter="barn(inVertical)">
                                      <p:cBhvr>
                                        <p:cTn id="13" dur="500"/>
                                        <p:tgtEl>
                                          <p:spTgt spid="7172"/>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173"/>
                                        </p:tgtEl>
                                        <p:attrNameLst>
                                          <p:attrName>style.visibility</p:attrName>
                                        </p:attrNameLst>
                                      </p:cBhvr>
                                      <p:to>
                                        <p:strVal val="visible"/>
                                      </p:to>
                                    </p:set>
                                    <p:anim calcmode="lin" valueType="num">
                                      <p:cBhvr>
                                        <p:cTn id="17" dur="500" fill="hold"/>
                                        <p:tgtEl>
                                          <p:spTgt spid="717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173"/>
                                        </p:tgtEl>
                                        <p:attrNameLst>
                                          <p:attrName>ppt_y</p:attrName>
                                        </p:attrNameLst>
                                      </p:cBhvr>
                                      <p:tavLst>
                                        <p:tav tm="0">
                                          <p:val>
                                            <p:strVal val="#ppt_y"/>
                                          </p:val>
                                        </p:tav>
                                        <p:tav tm="100000">
                                          <p:val>
                                            <p:strVal val="#ppt_y"/>
                                          </p:val>
                                        </p:tav>
                                      </p:tavLst>
                                    </p:anim>
                                    <p:anim calcmode="lin" valueType="num">
                                      <p:cBhvr>
                                        <p:cTn id="19" dur="500" fill="hold"/>
                                        <p:tgtEl>
                                          <p:spTgt spid="717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173"/>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7173"/>
                                        </p:tgtEl>
                                      </p:cBhvr>
                                    </p:animEffect>
                                  </p:childTnLst>
                                </p:cTn>
                              </p:par>
                            </p:childTnLst>
                          </p:cTn>
                        </p:par>
                        <p:par>
                          <p:cTn id="22" fill="hold">
                            <p:stCondLst>
                              <p:cond delay="20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174"/>
                                        </p:tgtEl>
                                        <p:attrNameLst>
                                          <p:attrName>style.visibility</p:attrName>
                                        </p:attrNameLst>
                                      </p:cBhvr>
                                      <p:to>
                                        <p:strVal val="visible"/>
                                      </p:to>
                                    </p:set>
                                    <p:anim calcmode="lin" valueType="num">
                                      <p:cBhvr>
                                        <p:cTn id="25" dur="500" fill="hold"/>
                                        <p:tgtEl>
                                          <p:spTgt spid="717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7174"/>
                                        </p:tgtEl>
                                        <p:attrNameLst>
                                          <p:attrName>ppt_y</p:attrName>
                                        </p:attrNameLst>
                                      </p:cBhvr>
                                      <p:tavLst>
                                        <p:tav tm="0">
                                          <p:val>
                                            <p:strVal val="#ppt_y"/>
                                          </p:val>
                                        </p:tav>
                                        <p:tav tm="100000">
                                          <p:val>
                                            <p:strVal val="#ppt_y"/>
                                          </p:val>
                                        </p:tav>
                                      </p:tavLst>
                                    </p:anim>
                                    <p:anim calcmode="lin" valueType="num">
                                      <p:cBhvr>
                                        <p:cTn id="27" dur="500" fill="hold"/>
                                        <p:tgtEl>
                                          <p:spTgt spid="717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7174"/>
                                        </p:tgtEl>
                                        <p:attrNameLst>
                                          <p:attrName>ppt_w</p:attrName>
                                        </p:attrNameLst>
                                      </p:cBhvr>
                                      <p:tavLst>
                                        <p:tav tm="0">
                                          <p:val>
                                            <p:strVal val="#ppt_w/10"/>
                                          </p:val>
                                        </p:tav>
                                        <p:tav tm="50000">
                                          <p:val>
                                            <p:strVal val="#ppt_w+.01"/>
                                          </p:val>
                                        </p:tav>
                                        <p:tav tm="100000">
                                          <p:val>
                                            <p:strVal val="#ppt_w"/>
                                          </p:val>
                                        </p:tav>
                                      </p:tavLst>
                                    </p:anim>
                                    <p:animEffect filter="fade">
                                      <p:cBhvr>
                                        <p:cTn id="29" dur="500" tmFilter="0,0; .5, 1; 1, 1"/>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ldLvl="0" animBg="1"/>
      <p:bldP spid="7173" grpId="0" bldLvl="0"/>
      <p:bldP spid="7174"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中国 52"/>
          <p:cNvGrpSpPr/>
          <p:nvPr/>
        </p:nvGrpSpPr>
        <p:grpSpPr bwMode="auto">
          <a:xfrm>
            <a:off x="947420" y="1975485"/>
            <a:ext cx="4612005" cy="3424555"/>
            <a:chOff x="0" y="0"/>
            <a:chExt cx="5832647" cy="4819363"/>
          </a:xfrm>
          <a:solidFill>
            <a:srgbClr val="C00000"/>
          </a:solidFill>
        </p:grpSpPr>
        <p:sp>
          <p:nvSpPr>
            <p:cNvPr id="6" name="Freeform 9"/>
            <p:cNvSpPr/>
            <p:nvPr/>
          </p:nvSpPr>
          <p:spPr bwMode="auto">
            <a:xfrm>
              <a:off x="2449067" y="53708"/>
              <a:ext cx="2556482" cy="2180529"/>
            </a:xfrm>
            <a:custGeom>
              <a:avLst/>
              <a:gdLst/>
              <a:ahLst/>
              <a:cxnLst>
                <a:cxn ang="0">
                  <a:pos x="1322" y="106"/>
                </a:cxn>
                <a:cxn ang="0">
                  <a:pos x="1262" y="116"/>
                </a:cxn>
                <a:cxn ang="0">
                  <a:pos x="1216" y="60"/>
                </a:cxn>
                <a:cxn ang="0">
                  <a:pos x="1168" y="58"/>
                </a:cxn>
                <a:cxn ang="0">
                  <a:pos x="1136" y="8"/>
                </a:cxn>
                <a:cxn ang="0">
                  <a:pos x="1142" y="48"/>
                </a:cxn>
                <a:cxn ang="0">
                  <a:pos x="1114" y="192"/>
                </a:cxn>
                <a:cxn ang="0">
                  <a:pos x="1088" y="262"/>
                </a:cxn>
                <a:cxn ang="0">
                  <a:pos x="982" y="276"/>
                </a:cxn>
                <a:cxn ang="0">
                  <a:pos x="994" y="420"/>
                </a:cxn>
                <a:cxn ang="0">
                  <a:pos x="1136" y="428"/>
                </a:cxn>
                <a:cxn ang="0">
                  <a:pos x="1174" y="498"/>
                </a:cxn>
                <a:cxn ang="0">
                  <a:pos x="1018" y="540"/>
                </a:cxn>
                <a:cxn ang="0">
                  <a:pos x="946" y="626"/>
                </a:cxn>
                <a:cxn ang="0">
                  <a:pos x="820" y="664"/>
                </a:cxn>
                <a:cxn ang="0">
                  <a:pos x="778" y="722"/>
                </a:cxn>
                <a:cxn ang="0">
                  <a:pos x="776" y="774"/>
                </a:cxn>
                <a:cxn ang="0">
                  <a:pos x="688" y="860"/>
                </a:cxn>
                <a:cxn ang="0">
                  <a:pos x="510" y="882"/>
                </a:cxn>
                <a:cxn ang="0">
                  <a:pos x="398" y="934"/>
                </a:cxn>
                <a:cxn ang="0">
                  <a:pos x="246" y="872"/>
                </a:cxn>
                <a:cxn ang="0">
                  <a:pos x="68" y="854"/>
                </a:cxn>
                <a:cxn ang="0">
                  <a:pos x="24" y="906"/>
                </a:cxn>
                <a:cxn ang="0">
                  <a:pos x="46" y="980"/>
                </a:cxn>
                <a:cxn ang="0">
                  <a:pos x="138" y="966"/>
                </a:cxn>
                <a:cxn ang="0">
                  <a:pos x="156" y="1060"/>
                </a:cxn>
                <a:cxn ang="0">
                  <a:pos x="196" y="1112"/>
                </a:cxn>
                <a:cxn ang="0">
                  <a:pos x="240" y="1114"/>
                </a:cxn>
                <a:cxn ang="0">
                  <a:pos x="342" y="1074"/>
                </a:cxn>
                <a:cxn ang="0">
                  <a:pos x="386" y="1108"/>
                </a:cxn>
                <a:cxn ang="0">
                  <a:pos x="340" y="1208"/>
                </a:cxn>
                <a:cxn ang="0">
                  <a:pos x="450" y="1204"/>
                </a:cxn>
                <a:cxn ang="0">
                  <a:pos x="522" y="1092"/>
                </a:cxn>
                <a:cxn ang="0">
                  <a:pos x="538" y="1180"/>
                </a:cxn>
                <a:cxn ang="0">
                  <a:pos x="614" y="1216"/>
                </a:cxn>
                <a:cxn ang="0">
                  <a:pos x="690" y="1108"/>
                </a:cxn>
                <a:cxn ang="0">
                  <a:pos x="752" y="1064"/>
                </a:cxn>
                <a:cxn ang="0">
                  <a:pos x="806" y="1052"/>
                </a:cxn>
                <a:cxn ang="0">
                  <a:pos x="860" y="992"/>
                </a:cxn>
                <a:cxn ang="0">
                  <a:pos x="914" y="940"/>
                </a:cxn>
                <a:cxn ang="0">
                  <a:pos x="958" y="840"/>
                </a:cxn>
                <a:cxn ang="0">
                  <a:pos x="992" y="896"/>
                </a:cxn>
                <a:cxn ang="0">
                  <a:pos x="1068" y="848"/>
                </a:cxn>
                <a:cxn ang="0">
                  <a:pos x="1122" y="796"/>
                </a:cxn>
                <a:cxn ang="0">
                  <a:pos x="1158" y="828"/>
                </a:cxn>
                <a:cxn ang="0">
                  <a:pos x="1206" y="890"/>
                </a:cxn>
                <a:cxn ang="0">
                  <a:pos x="1266" y="832"/>
                </a:cxn>
                <a:cxn ang="0">
                  <a:pos x="1356" y="756"/>
                </a:cxn>
                <a:cxn ang="0">
                  <a:pos x="1412" y="712"/>
                </a:cxn>
                <a:cxn ang="0">
                  <a:pos x="1386" y="642"/>
                </a:cxn>
                <a:cxn ang="0">
                  <a:pos x="1328" y="630"/>
                </a:cxn>
                <a:cxn ang="0">
                  <a:pos x="1276" y="524"/>
                </a:cxn>
                <a:cxn ang="0">
                  <a:pos x="1338" y="512"/>
                </a:cxn>
                <a:cxn ang="0">
                  <a:pos x="1298" y="406"/>
                </a:cxn>
                <a:cxn ang="0">
                  <a:pos x="1334" y="368"/>
                </a:cxn>
                <a:cxn ang="0">
                  <a:pos x="1386" y="284"/>
                </a:cxn>
                <a:cxn ang="0">
                  <a:pos x="1398" y="186"/>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12" name="Freeform 10"/>
            <p:cNvSpPr/>
            <p:nvPr/>
          </p:nvSpPr>
          <p:spPr bwMode="auto">
            <a:xfrm>
              <a:off x="1958538" y="1528877"/>
              <a:ext cx="1632711" cy="1382076"/>
            </a:xfrm>
            <a:custGeom>
              <a:avLst/>
              <a:gdLst/>
              <a:ahLst/>
              <a:cxnLst>
                <a:cxn ang="0">
                  <a:pos x="536" y="310"/>
                </a:cxn>
                <a:cxn ang="0">
                  <a:pos x="494" y="314"/>
                </a:cxn>
                <a:cxn ang="0">
                  <a:pos x="446" y="258"/>
                </a:cxn>
                <a:cxn ang="0">
                  <a:pos x="406" y="228"/>
                </a:cxn>
                <a:cxn ang="0">
                  <a:pos x="416" y="162"/>
                </a:cxn>
                <a:cxn ang="0">
                  <a:pos x="348" y="164"/>
                </a:cxn>
                <a:cxn ang="0">
                  <a:pos x="324" y="176"/>
                </a:cxn>
                <a:cxn ang="0">
                  <a:pos x="288" y="108"/>
                </a:cxn>
                <a:cxn ang="0">
                  <a:pos x="268" y="32"/>
                </a:cxn>
                <a:cxn ang="0">
                  <a:pos x="216" y="4"/>
                </a:cxn>
                <a:cxn ang="0">
                  <a:pos x="178" y="64"/>
                </a:cxn>
                <a:cxn ang="0">
                  <a:pos x="108" y="86"/>
                </a:cxn>
                <a:cxn ang="0">
                  <a:pos x="60" y="132"/>
                </a:cxn>
                <a:cxn ang="0">
                  <a:pos x="8" y="158"/>
                </a:cxn>
                <a:cxn ang="0">
                  <a:pos x="10" y="232"/>
                </a:cxn>
                <a:cxn ang="0">
                  <a:pos x="80" y="236"/>
                </a:cxn>
                <a:cxn ang="0">
                  <a:pos x="154" y="272"/>
                </a:cxn>
                <a:cxn ang="0">
                  <a:pos x="222" y="274"/>
                </a:cxn>
                <a:cxn ang="0">
                  <a:pos x="302" y="284"/>
                </a:cxn>
                <a:cxn ang="0">
                  <a:pos x="352" y="296"/>
                </a:cxn>
                <a:cxn ang="0">
                  <a:pos x="404" y="338"/>
                </a:cxn>
                <a:cxn ang="0">
                  <a:pos x="492" y="392"/>
                </a:cxn>
                <a:cxn ang="0">
                  <a:pos x="548" y="440"/>
                </a:cxn>
                <a:cxn ang="0">
                  <a:pos x="544" y="576"/>
                </a:cxn>
                <a:cxn ang="0">
                  <a:pos x="500" y="622"/>
                </a:cxn>
                <a:cxn ang="0">
                  <a:pos x="492" y="656"/>
                </a:cxn>
                <a:cxn ang="0">
                  <a:pos x="452" y="696"/>
                </a:cxn>
                <a:cxn ang="0">
                  <a:pos x="500" y="706"/>
                </a:cxn>
                <a:cxn ang="0">
                  <a:pos x="520" y="678"/>
                </a:cxn>
                <a:cxn ang="0">
                  <a:pos x="552" y="644"/>
                </a:cxn>
                <a:cxn ang="0">
                  <a:pos x="576" y="664"/>
                </a:cxn>
                <a:cxn ang="0">
                  <a:pos x="644" y="690"/>
                </a:cxn>
                <a:cxn ang="0">
                  <a:pos x="668" y="726"/>
                </a:cxn>
                <a:cxn ang="0">
                  <a:pos x="684" y="762"/>
                </a:cxn>
                <a:cxn ang="0">
                  <a:pos x="732" y="742"/>
                </a:cxn>
                <a:cxn ang="0">
                  <a:pos x="736" y="700"/>
                </a:cxn>
                <a:cxn ang="0">
                  <a:pos x="776" y="664"/>
                </a:cxn>
                <a:cxn ang="0">
                  <a:pos x="792" y="582"/>
                </a:cxn>
                <a:cxn ang="0">
                  <a:pos x="840" y="596"/>
                </a:cxn>
                <a:cxn ang="0">
                  <a:pos x="860" y="562"/>
                </a:cxn>
                <a:cxn ang="0">
                  <a:pos x="904" y="536"/>
                </a:cxn>
                <a:cxn ang="0">
                  <a:pos x="906" y="488"/>
                </a:cxn>
                <a:cxn ang="0">
                  <a:pos x="840" y="454"/>
                </a:cxn>
                <a:cxn ang="0">
                  <a:pos x="788" y="476"/>
                </a:cxn>
                <a:cxn ang="0">
                  <a:pos x="816" y="510"/>
                </a:cxn>
                <a:cxn ang="0">
                  <a:pos x="798" y="548"/>
                </a:cxn>
                <a:cxn ang="0">
                  <a:pos x="780" y="552"/>
                </a:cxn>
                <a:cxn ang="0">
                  <a:pos x="758" y="576"/>
                </a:cxn>
                <a:cxn ang="0">
                  <a:pos x="728" y="546"/>
                </a:cxn>
                <a:cxn ang="0">
                  <a:pos x="712" y="512"/>
                </a:cxn>
                <a:cxn ang="0">
                  <a:pos x="698" y="444"/>
                </a:cxn>
                <a:cxn ang="0">
                  <a:pos x="644" y="410"/>
                </a:cxn>
                <a:cxn ang="0">
                  <a:pos x="604" y="384"/>
                </a:cxn>
                <a:cxn ang="0">
                  <a:pos x="606" y="324"/>
                </a:cxn>
                <a:cxn ang="0">
                  <a:pos x="640" y="254"/>
                </a:cxn>
                <a:cxn ang="0">
                  <a:pos x="590" y="286"/>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13" name="Freeform 11"/>
            <p:cNvSpPr/>
            <p:nvPr/>
          </p:nvSpPr>
          <p:spPr bwMode="auto">
            <a:xfrm>
              <a:off x="3118622" y="2008665"/>
              <a:ext cx="329407" cy="544237"/>
            </a:xfrm>
            <a:custGeom>
              <a:avLst/>
              <a:gdLst/>
              <a:ahLst/>
              <a:cxnLst>
                <a:cxn ang="0">
                  <a:pos x="92" y="58"/>
                </a:cxn>
                <a:cxn ang="0">
                  <a:pos x="92" y="86"/>
                </a:cxn>
                <a:cxn ang="0">
                  <a:pos x="84" y="108"/>
                </a:cxn>
                <a:cxn ang="0">
                  <a:pos x="82" y="116"/>
                </a:cxn>
                <a:cxn ang="0">
                  <a:pos x="76" y="122"/>
                </a:cxn>
                <a:cxn ang="0">
                  <a:pos x="74" y="124"/>
                </a:cxn>
                <a:cxn ang="0">
                  <a:pos x="54" y="120"/>
                </a:cxn>
                <a:cxn ang="0">
                  <a:pos x="12" y="134"/>
                </a:cxn>
                <a:cxn ang="0">
                  <a:pos x="8" y="140"/>
                </a:cxn>
                <a:cxn ang="0">
                  <a:pos x="38" y="144"/>
                </a:cxn>
                <a:cxn ang="0">
                  <a:pos x="48" y="162"/>
                </a:cxn>
                <a:cxn ang="0">
                  <a:pos x="60" y="174"/>
                </a:cxn>
                <a:cxn ang="0">
                  <a:pos x="60" y="206"/>
                </a:cxn>
                <a:cxn ang="0">
                  <a:pos x="72" y="216"/>
                </a:cxn>
                <a:cxn ang="0">
                  <a:pos x="76" y="240"/>
                </a:cxn>
                <a:cxn ang="0">
                  <a:pos x="70" y="256"/>
                </a:cxn>
                <a:cxn ang="0">
                  <a:pos x="82" y="270"/>
                </a:cxn>
                <a:cxn ang="0">
                  <a:pos x="100" y="280"/>
                </a:cxn>
                <a:cxn ang="0">
                  <a:pos x="114" y="298"/>
                </a:cxn>
                <a:cxn ang="0">
                  <a:pos x="124" y="304"/>
                </a:cxn>
                <a:cxn ang="0">
                  <a:pos x="122" y="282"/>
                </a:cxn>
                <a:cxn ang="0">
                  <a:pos x="126" y="274"/>
                </a:cxn>
                <a:cxn ang="0">
                  <a:pos x="140" y="268"/>
                </a:cxn>
                <a:cxn ang="0">
                  <a:pos x="144" y="268"/>
                </a:cxn>
                <a:cxn ang="0">
                  <a:pos x="156" y="266"/>
                </a:cxn>
                <a:cxn ang="0">
                  <a:pos x="158" y="244"/>
                </a:cxn>
                <a:cxn ang="0">
                  <a:pos x="148" y="232"/>
                </a:cxn>
                <a:cxn ang="0">
                  <a:pos x="138" y="232"/>
                </a:cxn>
                <a:cxn ang="0">
                  <a:pos x="132" y="210"/>
                </a:cxn>
                <a:cxn ang="0">
                  <a:pos x="136" y="168"/>
                </a:cxn>
                <a:cxn ang="0">
                  <a:pos x="164" y="160"/>
                </a:cxn>
                <a:cxn ang="0">
                  <a:pos x="184" y="108"/>
                </a:cxn>
                <a:cxn ang="0">
                  <a:pos x="174" y="96"/>
                </a:cxn>
                <a:cxn ang="0">
                  <a:pos x="166" y="96"/>
                </a:cxn>
                <a:cxn ang="0">
                  <a:pos x="152" y="96"/>
                </a:cxn>
                <a:cxn ang="0">
                  <a:pos x="142" y="84"/>
                </a:cxn>
                <a:cxn ang="0">
                  <a:pos x="146" y="52"/>
                </a:cxn>
                <a:cxn ang="0">
                  <a:pos x="150" y="42"/>
                </a:cxn>
                <a:cxn ang="0">
                  <a:pos x="156" y="32"/>
                </a:cxn>
                <a:cxn ang="0">
                  <a:pos x="144" y="8"/>
                </a:cxn>
                <a:cxn ang="0">
                  <a:pos x="108" y="18"/>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14" name="Freeform 12"/>
            <p:cNvSpPr/>
            <p:nvPr/>
          </p:nvSpPr>
          <p:spPr bwMode="auto">
            <a:xfrm>
              <a:off x="0" y="576462"/>
              <a:ext cx="2334491" cy="1765190"/>
            </a:xfrm>
            <a:custGeom>
              <a:avLst/>
              <a:gdLst/>
              <a:ahLst/>
              <a:cxnLst>
                <a:cxn ang="0">
                  <a:pos x="1262" y="444"/>
                </a:cxn>
                <a:cxn ang="0">
                  <a:pos x="1222" y="408"/>
                </a:cxn>
                <a:cxn ang="0">
                  <a:pos x="1202" y="378"/>
                </a:cxn>
                <a:cxn ang="0">
                  <a:pos x="1140" y="340"/>
                </a:cxn>
                <a:cxn ang="0">
                  <a:pos x="1032" y="320"/>
                </a:cxn>
                <a:cxn ang="0">
                  <a:pos x="1044" y="246"/>
                </a:cxn>
                <a:cxn ang="0">
                  <a:pos x="1024" y="112"/>
                </a:cxn>
                <a:cxn ang="0">
                  <a:pos x="976" y="90"/>
                </a:cxn>
                <a:cxn ang="0">
                  <a:pos x="954" y="60"/>
                </a:cxn>
                <a:cxn ang="0">
                  <a:pos x="928" y="0"/>
                </a:cxn>
                <a:cxn ang="0">
                  <a:pos x="876" y="36"/>
                </a:cxn>
                <a:cxn ang="0">
                  <a:pos x="816" y="66"/>
                </a:cxn>
                <a:cxn ang="0">
                  <a:pos x="798" y="130"/>
                </a:cxn>
                <a:cxn ang="0">
                  <a:pos x="760" y="146"/>
                </a:cxn>
                <a:cxn ang="0">
                  <a:pos x="674" y="104"/>
                </a:cxn>
                <a:cxn ang="0">
                  <a:pos x="610" y="232"/>
                </a:cxn>
                <a:cxn ang="0">
                  <a:pos x="576" y="226"/>
                </a:cxn>
                <a:cxn ang="0">
                  <a:pos x="494" y="216"/>
                </a:cxn>
                <a:cxn ang="0">
                  <a:pos x="494" y="256"/>
                </a:cxn>
                <a:cxn ang="0">
                  <a:pos x="472" y="388"/>
                </a:cxn>
                <a:cxn ang="0">
                  <a:pos x="464" y="390"/>
                </a:cxn>
                <a:cxn ang="0">
                  <a:pos x="452" y="392"/>
                </a:cxn>
                <a:cxn ang="0">
                  <a:pos x="412" y="444"/>
                </a:cxn>
                <a:cxn ang="0">
                  <a:pos x="330" y="468"/>
                </a:cxn>
                <a:cxn ang="0">
                  <a:pos x="248" y="470"/>
                </a:cxn>
                <a:cxn ang="0">
                  <a:pos x="184" y="506"/>
                </a:cxn>
                <a:cxn ang="0">
                  <a:pos x="106" y="494"/>
                </a:cxn>
                <a:cxn ang="0">
                  <a:pos x="60" y="482"/>
                </a:cxn>
                <a:cxn ang="0">
                  <a:pos x="10" y="528"/>
                </a:cxn>
                <a:cxn ang="0">
                  <a:pos x="14" y="562"/>
                </a:cxn>
                <a:cxn ang="0">
                  <a:pos x="14" y="598"/>
                </a:cxn>
                <a:cxn ang="0">
                  <a:pos x="58" y="652"/>
                </a:cxn>
                <a:cxn ang="0">
                  <a:pos x="6" y="716"/>
                </a:cxn>
                <a:cxn ang="0">
                  <a:pos x="42" y="734"/>
                </a:cxn>
                <a:cxn ang="0">
                  <a:pos x="74" y="792"/>
                </a:cxn>
                <a:cxn ang="0">
                  <a:pos x="100" y="852"/>
                </a:cxn>
                <a:cxn ang="0">
                  <a:pos x="174" y="888"/>
                </a:cxn>
                <a:cxn ang="0">
                  <a:pos x="206" y="982"/>
                </a:cxn>
                <a:cxn ang="0">
                  <a:pos x="260" y="984"/>
                </a:cxn>
                <a:cxn ang="0">
                  <a:pos x="274" y="952"/>
                </a:cxn>
                <a:cxn ang="0">
                  <a:pos x="298" y="926"/>
                </a:cxn>
                <a:cxn ang="0">
                  <a:pos x="382" y="946"/>
                </a:cxn>
                <a:cxn ang="0">
                  <a:pos x="452" y="924"/>
                </a:cxn>
                <a:cxn ang="0">
                  <a:pos x="488" y="960"/>
                </a:cxn>
                <a:cxn ang="0">
                  <a:pos x="552" y="964"/>
                </a:cxn>
                <a:cxn ang="0">
                  <a:pos x="666" y="944"/>
                </a:cxn>
                <a:cxn ang="0">
                  <a:pos x="754" y="928"/>
                </a:cxn>
                <a:cxn ang="0">
                  <a:pos x="832" y="948"/>
                </a:cxn>
                <a:cxn ang="0">
                  <a:pos x="908" y="976"/>
                </a:cxn>
                <a:cxn ang="0">
                  <a:pos x="940" y="940"/>
                </a:cxn>
                <a:cxn ang="0">
                  <a:pos x="954" y="920"/>
                </a:cxn>
                <a:cxn ang="0">
                  <a:pos x="950" y="884"/>
                </a:cxn>
                <a:cxn ang="0">
                  <a:pos x="922" y="856"/>
                </a:cxn>
                <a:cxn ang="0">
                  <a:pos x="934" y="804"/>
                </a:cxn>
                <a:cxn ang="0">
                  <a:pos x="1004" y="794"/>
                </a:cxn>
                <a:cxn ang="0">
                  <a:pos x="1090" y="772"/>
                </a:cxn>
                <a:cxn ang="0">
                  <a:pos x="1086" y="748"/>
                </a:cxn>
                <a:cxn ang="0">
                  <a:pos x="1086" y="702"/>
                </a:cxn>
                <a:cxn ang="0">
                  <a:pos x="1126" y="676"/>
                </a:cxn>
                <a:cxn ang="0">
                  <a:pos x="1186" y="614"/>
                </a:cxn>
                <a:cxn ang="0">
                  <a:pos x="1214" y="596"/>
                </a:cxn>
                <a:cxn ang="0">
                  <a:pos x="1296" y="580"/>
                </a:cxn>
                <a:cxn ang="0">
                  <a:pos x="1302" y="530"/>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15" name="Freeform 13"/>
            <p:cNvSpPr/>
            <p:nvPr/>
          </p:nvSpPr>
          <p:spPr bwMode="auto">
            <a:xfrm>
              <a:off x="1514555" y="1962118"/>
              <a:ext cx="1453686" cy="1041928"/>
            </a:xfrm>
            <a:custGeom>
              <a:avLst/>
              <a:gdLst/>
              <a:ahLst/>
              <a:cxnLst>
                <a:cxn ang="0">
                  <a:pos x="480" y="58"/>
                </a:cxn>
                <a:cxn ang="0">
                  <a:pos x="460" y="82"/>
                </a:cxn>
                <a:cxn ang="0">
                  <a:pos x="396" y="38"/>
                </a:cxn>
                <a:cxn ang="0">
                  <a:pos x="344" y="10"/>
                </a:cxn>
                <a:cxn ang="0">
                  <a:pos x="288" y="4"/>
                </a:cxn>
                <a:cxn ang="0">
                  <a:pos x="248" y="6"/>
                </a:cxn>
                <a:cxn ang="0">
                  <a:pos x="198" y="18"/>
                </a:cxn>
                <a:cxn ang="0">
                  <a:pos x="158" y="28"/>
                </a:cxn>
                <a:cxn ang="0">
                  <a:pos x="92" y="38"/>
                </a:cxn>
                <a:cxn ang="0">
                  <a:pos x="84" y="78"/>
                </a:cxn>
                <a:cxn ang="0">
                  <a:pos x="120" y="114"/>
                </a:cxn>
                <a:cxn ang="0">
                  <a:pos x="128" y="142"/>
                </a:cxn>
                <a:cxn ang="0">
                  <a:pos x="112" y="196"/>
                </a:cxn>
                <a:cxn ang="0">
                  <a:pos x="106" y="214"/>
                </a:cxn>
                <a:cxn ang="0">
                  <a:pos x="60" y="210"/>
                </a:cxn>
                <a:cxn ang="0">
                  <a:pos x="22" y="202"/>
                </a:cxn>
                <a:cxn ang="0">
                  <a:pos x="8" y="250"/>
                </a:cxn>
                <a:cxn ang="0">
                  <a:pos x="4" y="272"/>
                </a:cxn>
                <a:cxn ang="0">
                  <a:pos x="18" y="310"/>
                </a:cxn>
                <a:cxn ang="0">
                  <a:pos x="0" y="362"/>
                </a:cxn>
                <a:cxn ang="0">
                  <a:pos x="26" y="406"/>
                </a:cxn>
                <a:cxn ang="0">
                  <a:pos x="68" y="422"/>
                </a:cxn>
                <a:cxn ang="0">
                  <a:pos x="92" y="424"/>
                </a:cxn>
                <a:cxn ang="0">
                  <a:pos x="108" y="448"/>
                </a:cxn>
                <a:cxn ang="0">
                  <a:pos x="132" y="460"/>
                </a:cxn>
                <a:cxn ang="0">
                  <a:pos x="162" y="474"/>
                </a:cxn>
                <a:cxn ang="0">
                  <a:pos x="232" y="498"/>
                </a:cxn>
                <a:cxn ang="0">
                  <a:pos x="304" y="494"/>
                </a:cxn>
                <a:cxn ang="0">
                  <a:pos x="332" y="532"/>
                </a:cxn>
                <a:cxn ang="0">
                  <a:pos x="348" y="554"/>
                </a:cxn>
                <a:cxn ang="0">
                  <a:pos x="364" y="578"/>
                </a:cxn>
                <a:cxn ang="0">
                  <a:pos x="390" y="568"/>
                </a:cxn>
                <a:cxn ang="0">
                  <a:pos x="428" y="574"/>
                </a:cxn>
                <a:cxn ang="0">
                  <a:pos x="456" y="546"/>
                </a:cxn>
                <a:cxn ang="0">
                  <a:pos x="476" y="492"/>
                </a:cxn>
                <a:cxn ang="0">
                  <a:pos x="476" y="438"/>
                </a:cxn>
                <a:cxn ang="0">
                  <a:pos x="480" y="418"/>
                </a:cxn>
                <a:cxn ang="0">
                  <a:pos x="514" y="410"/>
                </a:cxn>
                <a:cxn ang="0">
                  <a:pos x="556" y="428"/>
                </a:cxn>
                <a:cxn ang="0">
                  <a:pos x="568" y="462"/>
                </a:cxn>
                <a:cxn ang="0">
                  <a:pos x="584" y="478"/>
                </a:cxn>
                <a:cxn ang="0">
                  <a:pos x="610" y="506"/>
                </a:cxn>
                <a:cxn ang="0">
                  <a:pos x="652" y="518"/>
                </a:cxn>
                <a:cxn ang="0">
                  <a:pos x="664" y="518"/>
                </a:cxn>
                <a:cxn ang="0">
                  <a:pos x="700" y="508"/>
                </a:cxn>
                <a:cxn ang="0">
                  <a:pos x="698" y="480"/>
                </a:cxn>
                <a:cxn ang="0">
                  <a:pos x="722" y="472"/>
                </a:cxn>
                <a:cxn ang="0">
                  <a:pos x="688" y="426"/>
                </a:cxn>
                <a:cxn ang="0">
                  <a:pos x="744" y="396"/>
                </a:cxn>
                <a:cxn ang="0">
                  <a:pos x="730" y="378"/>
                </a:cxn>
                <a:cxn ang="0">
                  <a:pos x="752" y="350"/>
                </a:cxn>
                <a:cxn ang="0">
                  <a:pos x="796" y="310"/>
                </a:cxn>
                <a:cxn ang="0">
                  <a:pos x="800" y="254"/>
                </a:cxn>
                <a:cxn ang="0">
                  <a:pos x="778" y="182"/>
                </a:cxn>
                <a:cxn ang="0">
                  <a:pos x="736" y="158"/>
                </a:cxn>
                <a:cxn ang="0">
                  <a:pos x="672" y="100"/>
                </a:cxn>
                <a:cxn ang="0">
                  <a:pos x="658" y="106"/>
                </a:cxn>
                <a:cxn ang="0">
                  <a:pos x="616" y="78"/>
                </a:cxn>
                <a:cxn ang="0">
                  <a:pos x="584" y="52"/>
                </a:cxn>
                <a:cxn ang="0">
                  <a:pos x="552" y="50"/>
                </a:cxn>
                <a:cxn ang="0">
                  <a:pos x="484" y="30"/>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25" name="Freeform 14"/>
            <p:cNvSpPr/>
            <p:nvPr/>
          </p:nvSpPr>
          <p:spPr bwMode="auto">
            <a:xfrm>
              <a:off x="2348813" y="2692542"/>
              <a:ext cx="1256758" cy="1102796"/>
            </a:xfrm>
            <a:custGeom>
              <a:avLst/>
              <a:gdLst/>
              <a:ahLst/>
              <a:cxnLst>
                <a:cxn ang="0">
                  <a:pos x="20" y="28"/>
                </a:cxn>
                <a:cxn ang="0">
                  <a:pos x="22" y="90"/>
                </a:cxn>
                <a:cxn ang="0">
                  <a:pos x="38" y="136"/>
                </a:cxn>
                <a:cxn ang="0">
                  <a:pos x="70" y="194"/>
                </a:cxn>
                <a:cxn ang="0">
                  <a:pos x="74" y="244"/>
                </a:cxn>
                <a:cxn ang="0">
                  <a:pos x="92" y="302"/>
                </a:cxn>
                <a:cxn ang="0">
                  <a:pos x="98" y="346"/>
                </a:cxn>
                <a:cxn ang="0">
                  <a:pos x="90" y="386"/>
                </a:cxn>
                <a:cxn ang="0">
                  <a:pos x="90" y="434"/>
                </a:cxn>
                <a:cxn ang="0">
                  <a:pos x="106" y="462"/>
                </a:cxn>
                <a:cxn ang="0">
                  <a:pos x="118" y="450"/>
                </a:cxn>
                <a:cxn ang="0">
                  <a:pos x="124" y="426"/>
                </a:cxn>
                <a:cxn ang="0">
                  <a:pos x="146" y="420"/>
                </a:cxn>
                <a:cxn ang="0">
                  <a:pos x="170" y="474"/>
                </a:cxn>
                <a:cxn ang="0">
                  <a:pos x="200" y="470"/>
                </a:cxn>
                <a:cxn ang="0">
                  <a:pos x="238" y="556"/>
                </a:cxn>
                <a:cxn ang="0">
                  <a:pos x="254" y="588"/>
                </a:cxn>
                <a:cxn ang="0">
                  <a:pos x="262" y="598"/>
                </a:cxn>
                <a:cxn ang="0">
                  <a:pos x="278" y="602"/>
                </a:cxn>
                <a:cxn ang="0">
                  <a:pos x="328" y="588"/>
                </a:cxn>
                <a:cxn ang="0">
                  <a:pos x="328" y="536"/>
                </a:cxn>
                <a:cxn ang="0">
                  <a:pos x="348" y="510"/>
                </a:cxn>
                <a:cxn ang="0">
                  <a:pos x="390" y="450"/>
                </a:cxn>
                <a:cxn ang="0">
                  <a:pos x="428" y="420"/>
                </a:cxn>
                <a:cxn ang="0">
                  <a:pos x="448" y="480"/>
                </a:cxn>
                <a:cxn ang="0">
                  <a:pos x="478" y="466"/>
                </a:cxn>
                <a:cxn ang="0">
                  <a:pos x="498" y="494"/>
                </a:cxn>
                <a:cxn ang="0">
                  <a:pos x="554" y="482"/>
                </a:cxn>
                <a:cxn ang="0">
                  <a:pos x="504" y="434"/>
                </a:cxn>
                <a:cxn ang="0">
                  <a:pos x="534" y="416"/>
                </a:cxn>
                <a:cxn ang="0">
                  <a:pos x="532" y="396"/>
                </a:cxn>
                <a:cxn ang="0">
                  <a:pos x="522" y="314"/>
                </a:cxn>
                <a:cxn ang="0">
                  <a:pos x="608" y="286"/>
                </a:cxn>
                <a:cxn ang="0">
                  <a:pos x="664" y="224"/>
                </a:cxn>
                <a:cxn ang="0">
                  <a:pos x="686" y="174"/>
                </a:cxn>
                <a:cxn ang="0">
                  <a:pos x="684" y="156"/>
                </a:cxn>
                <a:cxn ang="0">
                  <a:pos x="630" y="138"/>
                </a:cxn>
                <a:cxn ang="0">
                  <a:pos x="612" y="146"/>
                </a:cxn>
                <a:cxn ang="0">
                  <a:pos x="598" y="126"/>
                </a:cxn>
                <a:cxn ang="0">
                  <a:pos x="576" y="124"/>
                </a:cxn>
                <a:cxn ang="0">
                  <a:pos x="524" y="114"/>
                </a:cxn>
                <a:cxn ang="0">
                  <a:pos x="488" y="132"/>
                </a:cxn>
                <a:cxn ang="0">
                  <a:pos x="438" y="110"/>
                </a:cxn>
                <a:cxn ang="0">
                  <a:pos x="416" y="58"/>
                </a:cxn>
                <a:cxn ang="0">
                  <a:pos x="350" y="18"/>
                </a:cxn>
                <a:cxn ang="0">
                  <a:pos x="310" y="30"/>
                </a:cxn>
                <a:cxn ang="0">
                  <a:pos x="318" y="62"/>
                </a:cxn>
                <a:cxn ang="0">
                  <a:pos x="280" y="66"/>
                </a:cxn>
                <a:cxn ang="0">
                  <a:pos x="262" y="86"/>
                </a:cxn>
                <a:cxn ang="0">
                  <a:pos x="246" y="104"/>
                </a:cxn>
                <a:cxn ang="0">
                  <a:pos x="208" y="118"/>
                </a:cxn>
                <a:cxn ang="0">
                  <a:pos x="160" y="110"/>
                </a:cxn>
                <a:cxn ang="0">
                  <a:pos x="132" y="108"/>
                </a:cxn>
                <a:cxn ang="0">
                  <a:pos x="106" y="66"/>
                </a:cxn>
                <a:cxn ang="0">
                  <a:pos x="86" y="46"/>
                </a:cxn>
                <a:cxn ang="0">
                  <a:pos x="66" y="14"/>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26" name="Freeform 15"/>
            <p:cNvSpPr/>
            <p:nvPr/>
          </p:nvSpPr>
          <p:spPr bwMode="auto">
            <a:xfrm>
              <a:off x="261377" y="2244978"/>
              <a:ext cx="2248559" cy="1367754"/>
            </a:xfrm>
            <a:custGeom>
              <a:avLst/>
              <a:gdLst/>
              <a:ahLst/>
              <a:cxnLst>
                <a:cxn ang="0">
                  <a:pos x="132" y="26"/>
                </a:cxn>
                <a:cxn ang="0">
                  <a:pos x="122" y="60"/>
                </a:cxn>
                <a:cxn ang="0">
                  <a:pos x="62" y="70"/>
                </a:cxn>
                <a:cxn ang="0">
                  <a:pos x="44" y="122"/>
                </a:cxn>
                <a:cxn ang="0">
                  <a:pos x="60" y="188"/>
                </a:cxn>
                <a:cxn ang="0">
                  <a:pos x="6" y="216"/>
                </a:cxn>
                <a:cxn ang="0">
                  <a:pos x="2" y="262"/>
                </a:cxn>
                <a:cxn ang="0">
                  <a:pos x="28" y="300"/>
                </a:cxn>
                <a:cxn ang="0">
                  <a:pos x="62" y="338"/>
                </a:cxn>
                <a:cxn ang="0">
                  <a:pos x="150" y="386"/>
                </a:cxn>
                <a:cxn ang="0">
                  <a:pos x="222" y="454"/>
                </a:cxn>
                <a:cxn ang="0">
                  <a:pos x="290" y="500"/>
                </a:cxn>
                <a:cxn ang="0">
                  <a:pos x="334" y="556"/>
                </a:cxn>
                <a:cxn ang="0">
                  <a:pos x="404" y="602"/>
                </a:cxn>
                <a:cxn ang="0">
                  <a:pos x="470" y="628"/>
                </a:cxn>
                <a:cxn ang="0">
                  <a:pos x="580" y="642"/>
                </a:cxn>
                <a:cxn ang="0">
                  <a:pos x="594" y="664"/>
                </a:cxn>
                <a:cxn ang="0">
                  <a:pos x="586" y="692"/>
                </a:cxn>
                <a:cxn ang="0">
                  <a:pos x="616" y="676"/>
                </a:cxn>
                <a:cxn ang="0">
                  <a:pos x="660" y="638"/>
                </a:cxn>
                <a:cxn ang="0">
                  <a:pos x="772" y="680"/>
                </a:cxn>
                <a:cxn ang="0">
                  <a:pos x="802" y="754"/>
                </a:cxn>
                <a:cxn ang="0">
                  <a:pos x="904" y="748"/>
                </a:cxn>
                <a:cxn ang="0">
                  <a:pos x="1024" y="680"/>
                </a:cxn>
                <a:cxn ang="0">
                  <a:pos x="1122" y="712"/>
                </a:cxn>
                <a:cxn ang="0">
                  <a:pos x="1138" y="716"/>
                </a:cxn>
                <a:cxn ang="0">
                  <a:pos x="1156" y="666"/>
                </a:cxn>
                <a:cxn ang="0">
                  <a:pos x="1192" y="696"/>
                </a:cxn>
                <a:cxn ang="0">
                  <a:pos x="1214" y="664"/>
                </a:cxn>
                <a:cxn ang="0">
                  <a:pos x="1228" y="644"/>
                </a:cxn>
                <a:cxn ang="0">
                  <a:pos x="1246" y="568"/>
                </a:cxn>
                <a:cxn ang="0">
                  <a:pos x="1240" y="510"/>
                </a:cxn>
                <a:cxn ang="0">
                  <a:pos x="1228" y="448"/>
                </a:cxn>
                <a:cxn ang="0">
                  <a:pos x="1200" y="412"/>
                </a:cxn>
                <a:cxn ang="0">
                  <a:pos x="1162" y="366"/>
                </a:cxn>
                <a:cxn ang="0">
                  <a:pos x="1152" y="418"/>
                </a:cxn>
                <a:cxn ang="0">
                  <a:pos x="1094" y="430"/>
                </a:cxn>
                <a:cxn ang="0">
                  <a:pos x="1036" y="386"/>
                </a:cxn>
                <a:cxn ang="0">
                  <a:pos x="1000" y="344"/>
                </a:cxn>
                <a:cxn ang="0">
                  <a:pos x="900" y="342"/>
                </a:cxn>
                <a:cxn ang="0">
                  <a:pos x="828" y="312"/>
                </a:cxn>
                <a:cxn ang="0">
                  <a:pos x="796" y="290"/>
                </a:cxn>
                <a:cxn ang="0">
                  <a:pos x="768" y="274"/>
                </a:cxn>
                <a:cxn ang="0">
                  <a:pos x="746" y="280"/>
                </a:cxn>
                <a:cxn ang="0">
                  <a:pos x="708" y="238"/>
                </a:cxn>
                <a:cxn ang="0">
                  <a:pos x="692" y="196"/>
                </a:cxn>
                <a:cxn ang="0">
                  <a:pos x="694" y="118"/>
                </a:cxn>
                <a:cxn ang="0">
                  <a:pos x="708" y="84"/>
                </a:cxn>
                <a:cxn ang="0">
                  <a:pos x="712" y="44"/>
                </a:cxn>
                <a:cxn ang="0">
                  <a:pos x="680" y="20"/>
                </a:cxn>
                <a:cxn ang="0">
                  <a:pos x="596" y="10"/>
                </a:cxn>
                <a:cxn ang="0">
                  <a:pos x="518" y="24"/>
                </a:cxn>
                <a:cxn ang="0">
                  <a:pos x="440" y="36"/>
                </a:cxn>
                <a:cxn ang="0">
                  <a:pos x="372" y="44"/>
                </a:cxn>
                <a:cxn ang="0">
                  <a:pos x="318" y="20"/>
                </a:cxn>
                <a:cxn ang="0">
                  <a:pos x="296" y="8"/>
                </a:cxn>
                <a:cxn ang="0">
                  <a:pos x="210" y="16"/>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27" name="Freeform 16"/>
            <p:cNvSpPr/>
            <p:nvPr/>
          </p:nvSpPr>
          <p:spPr bwMode="auto">
            <a:xfrm>
              <a:off x="2309427" y="3383580"/>
              <a:ext cx="1016864" cy="1059830"/>
            </a:xfrm>
            <a:custGeom>
              <a:avLst/>
              <a:gdLst/>
              <a:ahLst/>
              <a:cxnLst>
                <a:cxn ang="0">
                  <a:pos x="20" y="364"/>
                </a:cxn>
                <a:cxn ang="0">
                  <a:pos x="74" y="378"/>
                </a:cxn>
                <a:cxn ang="0">
                  <a:pos x="98" y="440"/>
                </a:cxn>
                <a:cxn ang="0">
                  <a:pos x="96" y="502"/>
                </a:cxn>
                <a:cxn ang="0">
                  <a:pos x="144" y="520"/>
                </a:cxn>
                <a:cxn ang="0">
                  <a:pos x="220" y="540"/>
                </a:cxn>
                <a:cxn ang="0">
                  <a:pos x="272" y="592"/>
                </a:cxn>
                <a:cxn ang="0">
                  <a:pos x="262" y="522"/>
                </a:cxn>
                <a:cxn ang="0">
                  <a:pos x="294" y="490"/>
                </a:cxn>
                <a:cxn ang="0">
                  <a:pos x="362" y="490"/>
                </a:cxn>
                <a:cxn ang="0">
                  <a:pos x="438" y="468"/>
                </a:cxn>
                <a:cxn ang="0">
                  <a:pos x="528" y="426"/>
                </a:cxn>
                <a:cxn ang="0">
                  <a:pos x="540" y="430"/>
                </a:cxn>
                <a:cxn ang="0">
                  <a:pos x="548" y="388"/>
                </a:cxn>
                <a:cxn ang="0">
                  <a:pos x="504" y="386"/>
                </a:cxn>
                <a:cxn ang="0">
                  <a:pos x="484" y="360"/>
                </a:cxn>
                <a:cxn ang="0">
                  <a:pos x="460" y="340"/>
                </a:cxn>
                <a:cxn ang="0">
                  <a:pos x="452" y="272"/>
                </a:cxn>
                <a:cxn ang="0">
                  <a:pos x="440" y="190"/>
                </a:cxn>
                <a:cxn ang="0">
                  <a:pos x="398" y="152"/>
                </a:cxn>
                <a:cxn ang="0">
                  <a:pos x="412" y="132"/>
                </a:cxn>
                <a:cxn ang="0">
                  <a:pos x="480" y="128"/>
                </a:cxn>
                <a:cxn ang="0">
                  <a:pos x="512" y="108"/>
                </a:cxn>
                <a:cxn ang="0">
                  <a:pos x="474" y="102"/>
                </a:cxn>
                <a:cxn ang="0">
                  <a:pos x="454" y="88"/>
                </a:cxn>
                <a:cxn ang="0">
                  <a:pos x="428" y="48"/>
                </a:cxn>
                <a:cxn ang="0">
                  <a:pos x="404" y="84"/>
                </a:cxn>
                <a:cxn ang="0">
                  <a:pos x="360" y="138"/>
                </a:cxn>
                <a:cxn ang="0">
                  <a:pos x="366" y="172"/>
                </a:cxn>
                <a:cxn ang="0">
                  <a:pos x="348" y="214"/>
                </a:cxn>
                <a:cxn ang="0">
                  <a:pos x="316" y="214"/>
                </a:cxn>
                <a:cxn ang="0">
                  <a:pos x="288" y="240"/>
                </a:cxn>
                <a:cxn ang="0">
                  <a:pos x="276" y="224"/>
                </a:cxn>
                <a:cxn ang="0">
                  <a:pos x="264" y="222"/>
                </a:cxn>
                <a:cxn ang="0">
                  <a:pos x="244" y="168"/>
                </a:cxn>
                <a:cxn ang="0">
                  <a:pos x="216" y="94"/>
                </a:cxn>
                <a:cxn ang="0">
                  <a:pos x="196" y="102"/>
                </a:cxn>
                <a:cxn ang="0">
                  <a:pos x="172" y="86"/>
                </a:cxn>
                <a:cxn ang="0">
                  <a:pos x="156" y="50"/>
                </a:cxn>
                <a:cxn ang="0">
                  <a:pos x="138" y="82"/>
                </a:cxn>
                <a:cxn ang="0">
                  <a:pos x="122" y="84"/>
                </a:cxn>
                <a:cxn ang="0">
                  <a:pos x="106" y="56"/>
                </a:cxn>
                <a:cxn ang="0">
                  <a:pos x="102" y="0"/>
                </a:cxn>
                <a:cxn ang="0">
                  <a:pos x="82" y="44"/>
                </a:cxn>
                <a:cxn ang="0">
                  <a:pos x="56" y="66"/>
                </a:cxn>
                <a:cxn ang="0">
                  <a:pos x="54" y="106"/>
                </a:cxn>
                <a:cxn ang="0">
                  <a:pos x="76" y="104"/>
                </a:cxn>
                <a:cxn ang="0">
                  <a:pos x="78" y="238"/>
                </a:cxn>
                <a:cxn ang="0">
                  <a:pos x="48" y="252"/>
                </a:cxn>
                <a:cxn ang="0">
                  <a:pos x="6" y="320"/>
                </a:cxn>
                <a:cxn ang="0">
                  <a:pos x="12" y="354"/>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28" name="Freeform 17"/>
            <p:cNvSpPr/>
            <p:nvPr/>
          </p:nvSpPr>
          <p:spPr bwMode="auto">
            <a:xfrm>
              <a:off x="3039851" y="3369257"/>
              <a:ext cx="687457" cy="594364"/>
            </a:xfrm>
            <a:custGeom>
              <a:avLst/>
              <a:gdLst/>
              <a:ahLst/>
              <a:cxnLst>
                <a:cxn ang="0">
                  <a:pos x="288" y="8"/>
                </a:cxn>
                <a:cxn ang="0">
                  <a:pos x="276" y="24"/>
                </a:cxn>
                <a:cxn ang="0">
                  <a:pos x="264" y="20"/>
                </a:cxn>
                <a:cxn ang="0">
                  <a:pos x="260" y="10"/>
                </a:cxn>
                <a:cxn ang="0">
                  <a:pos x="252" y="0"/>
                </a:cxn>
                <a:cxn ang="0">
                  <a:pos x="248" y="20"/>
                </a:cxn>
                <a:cxn ang="0">
                  <a:pos x="236" y="36"/>
                </a:cxn>
                <a:cxn ang="0">
                  <a:pos x="208" y="44"/>
                </a:cxn>
                <a:cxn ang="0">
                  <a:pos x="188" y="58"/>
                </a:cxn>
                <a:cxn ang="0">
                  <a:pos x="184" y="52"/>
                </a:cxn>
                <a:cxn ang="0">
                  <a:pos x="168" y="60"/>
                </a:cxn>
                <a:cxn ang="0">
                  <a:pos x="160" y="50"/>
                </a:cxn>
                <a:cxn ang="0">
                  <a:pos x="132" y="56"/>
                </a:cxn>
                <a:cxn ang="0">
                  <a:pos x="170" y="82"/>
                </a:cxn>
                <a:cxn ang="0">
                  <a:pos x="176" y="110"/>
                </a:cxn>
                <a:cxn ang="0">
                  <a:pos x="160" y="122"/>
                </a:cxn>
                <a:cxn ang="0">
                  <a:pos x="114" y="126"/>
                </a:cxn>
                <a:cxn ang="0">
                  <a:pos x="94" y="142"/>
                </a:cxn>
                <a:cxn ang="0">
                  <a:pos x="60" y="142"/>
                </a:cxn>
                <a:cxn ang="0">
                  <a:pos x="16" y="148"/>
                </a:cxn>
                <a:cxn ang="0">
                  <a:pos x="0" y="172"/>
                </a:cxn>
                <a:cxn ang="0">
                  <a:pos x="22" y="200"/>
                </a:cxn>
                <a:cxn ang="0">
                  <a:pos x="30" y="190"/>
                </a:cxn>
                <a:cxn ang="0">
                  <a:pos x="56" y="192"/>
                </a:cxn>
                <a:cxn ang="0">
                  <a:pos x="62" y="236"/>
                </a:cxn>
                <a:cxn ang="0">
                  <a:pos x="52" y="260"/>
                </a:cxn>
                <a:cxn ang="0">
                  <a:pos x="76" y="296"/>
                </a:cxn>
                <a:cxn ang="0">
                  <a:pos x="68" y="320"/>
                </a:cxn>
                <a:cxn ang="0">
                  <a:pos x="70" y="330"/>
                </a:cxn>
                <a:cxn ang="0">
                  <a:pos x="108" y="320"/>
                </a:cxn>
                <a:cxn ang="0">
                  <a:pos x="160" y="330"/>
                </a:cxn>
                <a:cxn ang="0">
                  <a:pos x="196" y="302"/>
                </a:cxn>
                <a:cxn ang="0">
                  <a:pos x="216" y="290"/>
                </a:cxn>
                <a:cxn ang="0">
                  <a:pos x="248" y="280"/>
                </a:cxn>
                <a:cxn ang="0">
                  <a:pos x="256" y="292"/>
                </a:cxn>
                <a:cxn ang="0">
                  <a:pos x="274" y="292"/>
                </a:cxn>
                <a:cxn ang="0">
                  <a:pos x="288" y="298"/>
                </a:cxn>
                <a:cxn ang="0">
                  <a:pos x="296" y="290"/>
                </a:cxn>
                <a:cxn ang="0">
                  <a:pos x="312" y="276"/>
                </a:cxn>
                <a:cxn ang="0">
                  <a:pos x="324" y="268"/>
                </a:cxn>
                <a:cxn ang="0">
                  <a:pos x="342" y="256"/>
                </a:cxn>
                <a:cxn ang="0">
                  <a:pos x="352" y="248"/>
                </a:cxn>
                <a:cxn ang="0">
                  <a:pos x="366" y="244"/>
                </a:cxn>
                <a:cxn ang="0">
                  <a:pos x="380" y="236"/>
                </a:cxn>
                <a:cxn ang="0">
                  <a:pos x="376" y="218"/>
                </a:cxn>
                <a:cxn ang="0">
                  <a:pos x="376" y="188"/>
                </a:cxn>
                <a:cxn ang="0">
                  <a:pos x="380" y="160"/>
                </a:cxn>
                <a:cxn ang="0">
                  <a:pos x="348" y="166"/>
                </a:cxn>
                <a:cxn ang="0">
                  <a:pos x="356" y="132"/>
                </a:cxn>
                <a:cxn ang="0">
                  <a:pos x="366" y="84"/>
                </a:cxn>
                <a:cxn ang="0">
                  <a:pos x="372" y="68"/>
                </a:cxn>
                <a:cxn ang="0">
                  <a:pos x="360" y="64"/>
                </a:cxn>
                <a:cxn ang="0">
                  <a:pos x="348" y="82"/>
                </a:cxn>
                <a:cxn ang="0">
                  <a:pos x="336" y="76"/>
                </a:cxn>
                <a:cxn ang="0">
                  <a:pos x="332" y="60"/>
                </a:cxn>
                <a:cxn ang="0">
                  <a:pos x="316" y="60"/>
                </a:cxn>
                <a:cxn ang="0">
                  <a:pos x="304" y="24"/>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29" name="Freeform 18"/>
            <p:cNvSpPr/>
            <p:nvPr/>
          </p:nvSpPr>
          <p:spPr bwMode="auto">
            <a:xfrm>
              <a:off x="3150847" y="3734469"/>
              <a:ext cx="898707" cy="683877"/>
            </a:xfrm>
            <a:custGeom>
              <a:avLst/>
              <a:gdLst/>
              <a:ahLst/>
              <a:cxnLst>
                <a:cxn ang="0">
                  <a:pos x="404" y="12"/>
                </a:cxn>
                <a:cxn ang="0">
                  <a:pos x="378" y="36"/>
                </a:cxn>
                <a:cxn ang="0">
                  <a:pos x="360" y="32"/>
                </a:cxn>
                <a:cxn ang="0">
                  <a:pos x="336" y="42"/>
                </a:cxn>
                <a:cxn ang="0">
                  <a:pos x="316" y="48"/>
                </a:cxn>
                <a:cxn ang="0">
                  <a:pos x="282" y="60"/>
                </a:cxn>
                <a:cxn ang="0">
                  <a:pos x="270" y="70"/>
                </a:cxn>
                <a:cxn ang="0">
                  <a:pos x="276" y="82"/>
                </a:cxn>
                <a:cxn ang="0">
                  <a:pos x="240" y="94"/>
                </a:cxn>
                <a:cxn ang="0">
                  <a:pos x="224" y="102"/>
                </a:cxn>
                <a:cxn ang="0">
                  <a:pos x="194" y="98"/>
                </a:cxn>
                <a:cxn ang="0">
                  <a:pos x="178" y="84"/>
                </a:cxn>
                <a:cxn ang="0">
                  <a:pos x="160" y="92"/>
                </a:cxn>
                <a:cxn ang="0">
                  <a:pos x="148" y="102"/>
                </a:cxn>
                <a:cxn ang="0">
                  <a:pos x="126" y="116"/>
                </a:cxn>
                <a:cxn ang="0">
                  <a:pos x="70" y="134"/>
                </a:cxn>
                <a:cxn ang="0">
                  <a:pos x="20" y="130"/>
                </a:cxn>
                <a:cxn ang="0">
                  <a:pos x="2" y="138"/>
                </a:cxn>
                <a:cxn ang="0">
                  <a:pos x="4" y="158"/>
                </a:cxn>
                <a:cxn ang="0">
                  <a:pos x="40" y="158"/>
                </a:cxn>
                <a:cxn ang="0">
                  <a:pos x="42" y="186"/>
                </a:cxn>
                <a:cxn ang="0">
                  <a:pos x="74" y="184"/>
                </a:cxn>
                <a:cxn ang="0">
                  <a:pos x="94" y="176"/>
                </a:cxn>
                <a:cxn ang="0">
                  <a:pos x="104" y="188"/>
                </a:cxn>
                <a:cxn ang="0">
                  <a:pos x="92" y="232"/>
                </a:cxn>
                <a:cxn ang="0">
                  <a:pos x="70" y="248"/>
                </a:cxn>
                <a:cxn ang="0">
                  <a:pos x="108" y="258"/>
                </a:cxn>
                <a:cxn ang="0">
                  <a:pos x="152" y="268"/>
                </a:cxn>
                <a:cxn ang="0">
                  <a:pos x="140" y="300"/>
                </a:cxn>
                <a:cxn ang="0">
                  <a:pos x="144" y="326"/>
                </a:cxn>
                <a:cxn ang="0">
                  <a:pos x="194" y="356"/>
                </a:cxn>
                <a:cxn ang="0">
                  <a:pos x="216" y="348"/>
                </a:cxn>
                <a:cxn ang="0">
                  <a:pos x="252" y="360"/>
                </a:cxn>
                <a:cxn ang="0">
                  <a:pos x="256" y="358"/>
                </a:cxn>
                <a:cxn ang="0">
                  <a:pos x="294" y="368"/>
                </a:cxn>
                <a:cxn ang="0">
                  <a:pos x="314" y="370"/>
                </a:cxn>
                <a:cxn ang="0">
                  <a:pos x="320" y="380"/>
                </a:cxn>
                <a:cxn ang="0">
                  <a:pos x="358" y="356"/>
                </a:cxn>
                <a:cxn ang="0">
                  <a:pos x="392" y="328"/>
                </a:cxn>
                <a:cxn ang="0">
                  <a:pos x="400" y="306"/>
                </a:cxn>
                <a:cxn ang="0">
                  <a:pos x="410" y="288"/>
                </a:cxn>
                <a:cxn ang="0">
                  <a:pos x="414" y="274"/>
                </a:cxn>
                <a:cxn ang="0">
                  <a:pos x="456" y="230"/>
                </a:cxn>
                <a:cxn ang="0">
                  <a:pos x="466" y="210"/>
                </a:cxn>
                <a:cxn ang="0">
                  <a:pos x="496" y="156"/>
                </a:cxn>
                <a:cxn ang="0">
                  <a:pos x="496" y="132"/>
                </a:cxn>
                <a:cxn ang="0">
                  <a:pos x="478" y="126"/>
                </a:cxn>
                <a:cxn ang="0">
                  <a:pos x="460" y="126"/>
                </a:cxn>
                <a:cxn ang="0">
                  <a:pos x="450" y="114"/>
                </a:cxn>
                <a:cxn ang="0">
                  <a:pos x="442" y="102"/>
                </a:cxn>
                <a:cxn ang="0">
                  <a:pos x="424" y="114"/>
                </a:cxn>
                <a:cxn ang="0">
                  <a:pos x="422" y="92"/>
                </a:cxn>
                <a:cxn ang="0">
                  <a:pos x="428" y="86"/>
                </a:cxn>
                <a:cxn ang="0">
                  <a:pos x="450" y="36"/>
                </a:cxn>
                <a:cxn ang="0">
                  <a:pos x="440" y="12"/>
                </a:cxn>
                <a:cxn ang="0">
                  <a:pos x="434" y="0"/>
                </a:cxn>
                <a:cxn ang="0">
                  <a:pos x="426" y="8"/>
                </a:cxn>
                <a:cxn ang="0">
                  <a:pos x="410" y="8"/>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30" name="Freeform 19"/>
            <p:cNvSpPr/>
            <p:nvPr/>
          </p:nvSpPr>
          <p:spPr bwMode="auto">
            <a:xfrm>
              <a:off x="3276165" y="2982563"/>
              <a:ext cx="508432" cy="515593"/>
            </a:xfrm>
            <a:custGeom>
              <a:avLst/>
              <a:gdLst/>
              <a:ahLst/>
              <a:cxnLst>
                <a:cxn ang="0">
                  <a:pos x="278" y="44"/>
                </a:cxn>
                <a:cxn ang="0">
                  <a:pos x="260" y="30"/>
                </a:cxn>
                <a:cxn ang="0">
                  <a:pos x="258" y="28"/>
                </a:cxn>
                <a:cxn ang="0">
                  <a:pos x="248" y="24"/>
                </a:cxn>
                <a:cxn ang="0">
                  <a:pos x="234" y="28"/>
                </a:cxn>
                <a:cxn ang="0">
                  <a:pos x="222" y="22"/>
                </a:cxn>
                <a:cxn ang="0">
                  <a:pos x="220" y="20"/>
                </a:cxn>
                <a:cxn ang="0">
                  <a:pos x="204" y="4"/>
                </a:cxn>
                <a:cxn ang="0">
                  <a:pos x="188" y="8"/>
                </a:cxn>
                <a:cxn ang="0">
                  <a:pos x="172" y="40"/>
                </a:cxn>
                <a:cxn ang="0">
                  <a:pos x="162" y="60"/>
                </a:cxn>
                <a:cxn ang="0">
                  <a:pos x="144" y="86"/>
                </a:cxn>
                <a:cxn ang="0">
                  <a:pos x="124" y="104"/>
                </a:cxn>
                <a:cxn ang="0">
                  <a:pos x="114" y="120"/>
                </a:cxn>
                <a:cxn ang="0">
                  <a:pos x="96" y="132"/>
                </a:cxn>
                <a:cxn ang="0">
                  <a:pos x="74" y="164"/>
                </a:cxn>
                <a:cxn ang="0">
                  <a:pos x="8" y="160"/>
                </a:cxn>
                <a:cxn ang="0">
                  <a:pos x="0" y="180"/>
                </a:cxn>
                <a:cxn ang="0">
                  <a:pos x="20" y="226"/>
                </a:cxn>
                <a:cxn ang="0">
                  <a:pos x="32" y="234"/>
                </a:cxn>
                <a:cxn ang="0">
                  <a:pos x="42" y="252"/>
                </a:cxn>
                <a:cxn ang="0">
                  <a:pos x="38" y="266"/>
                </a:cxn>
                <a:cxn ang="0">
                  <a:pos x="44" y="268"/>
                </a:cxn>
                <a:cxn ang="0">
                  <a:pos x="50" y="258"/>
                </a:cxn>
                <a:cxn ang="0">
                  <a:pos x="64" y="266"/>
                </a:cxn>
                <a:cxn ang="0">
                  <a:pos x="68" y="260"/>
                </a:cxn>
                <a:cxn ang="0">
                  <a:pos x="78" y="244"/>
                </a:cxn>
                <a:cxn ang="0">
                  <a:pos x="88" y="242"/>
                </a:cxn>
                <a:cxn ang="0">
                  <a:pos x="110" y="232"/>
                </a:cxn>
                <a:cxn ang="0">
                  <a:pos x="112" y="212"/>
                </a:cxn>
                <a:cxn ang="0">
                  <a:pos x="120" y="206"/>
                </a:cxn>
                <a:cxn ang="0">
                  <a:pos x="134" y="208"/>
                </a:cxn>
                <a:cxn ang="0">
                  <a:pos x="136" y="220"/>
                </a:cxn>
                <a:cxn ang="0">
                  <a:pos x="138" y="232"/>
                </a:cxn>
                <a:cxn ang="0">
                  <a:pos x="144" y="226"/>
                </a:cxn>
                <a:cxn ang="0">
                  <a:pos x="160" y="212"/>
                </a:cxn>
                <a:cxn ang="0">
                  <a:pos x="162" y="210"/>
                </a:cxn>
                <a:cxn ang="0">
                  <a:pos x="174" y="214"/>
                </a:cxn>
                <a:cxn ang="0">
                  <a:pos x="180" y="226"/>
                </a:cxn>
                <a:cxn ang="0">
                  <a:pos x="188" y="252"/>
                </a:cxn>
                <a:cxn ang="0">
                  <a:pos x="188" y="264"/>
                </a:cxn>
                <a:cxn ang="0">
                  <a:pos x="194" y="270"/>
                </a:cxn>
                <a:cxn ang="0">
                  <a:pos x="198" y="264"/>
                </a:cxn>
                <a:cxn ang="0">
                  <a:pos x="208" y="272"/>
                </a:cxn>
                <a:cxn ang="0">
                  <a:pos x="216" y="288"/>
                </a:cxn>
                <a:cxn ang="0">
                  <a:pos x="220" y="276"/>
                </a:cxn>
                <a:cxn ang="0">
                  <a:pos x="224" y="274"/>
                </a:cxn>
                <a:cxn ang="0">
                  <a:pos x="230" y="270"/>
                </a:cxn>
                <a:cxn ang="0">
                  <a:pos x="236" y="266"/>
                </a:cxn>
                <a:cxn ang="0">
                  <a:pos x="232" y="226"/>
                </a:cxn>
                <a:cxn ang="0">
                  <a:pos x="188" y="168"/>
                </a:cxn>
                <a:cxn ang="0">
                  <a:pos x="184" y="146"/>
                </a:cxn>
                <a:cxn ang="0">
                  <a:pos x="174" y="128"/>
                </a:cxn>
                <a:cxn ang="0">
                  <a:pos x="180" y="104"/>
                </a:cxn>
                <a:cxn ang="0">
                  <a:pos x="184" y="104"/>
                </a:cxn>
                <a:cxn ang="0">
                  <a:pos x="260" y="88"/>
                </a:cxn>
                <a:cxn ang="0">
                  <a:pos x="274" y="82"/>
                </a:cxn>
                <a:cxn ang="0">
                  <a:pos x="280" y="76"/>
                </a:cxn>
                <a:cxn ang="0">
                  <a:pos x="284" y="58"/>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31" name="Freeform 20"/>
            <p:cNvSpPr/>
            <p:nvPr/>
          </p:nvSpPr>
          <p:spPr bwMode="auto">
            <a:xfrm>
              <a:off x="3276165" y="1980021"/>
              <a:ext cx="580042" cy="1034767"/>
            </a:xfrm>
            <a:custGeom>
              <a:avLst/>
              <a:gdLst/>
              <a:ahLst/>
              <a:cxnLst>
                <a:cxn ang="0">
                  <a:pos x="96" y="180"/>
                </a:cxn>
                <a:cxn ang="0">
                  <a:pos x="124" y="202"/>
                </a:cxn>
                <a:cxn ang="0">
                  <a:pos x="176" y="228"/>
                </a:cxn>
                <a:cxn ang="0">
                  <a:pos x="188" y="244"/>
                </a:cxn>
                <a:cxn ang="0">
                  <a:pos x="178" y="264"/>
                </a:cxn>
                <a:cxn ang="0">
                  <a:pos x="178" y="286"/>
                </a:cxn>
                <a:cxn ang="0">
                  <a:pos x="168" y="316"/>
                </a:cxn>
                <a:cxn ang="0">
                  <a:pos x="140" y="312"/>
                </a:cxn>
                <a:cxn ang="0">
                  <a:pos x="112" y="332"/>
                </a:cxn>
                <a:cxn ang="0">
                  <a:pos x="124" y="350"/>
                </a:cxn>
                <a:cxn ang="0">
                  <a:pos x="88" y="348"/>
                </a:cxn>
                <a:cxn ang="0">
                  <a:pos x="44" y="366"/>
                </a:cxn>
                <a:cxn ang="0">
                  <a:pos x="48" y="406"/>
                </a:cxn>
                <a:cxn ang="0">
                  <a:pos x="52" y="422"/>
                </a:cxn>
                <a:cxn ang="0">
                  <a:pos x="54" y="444"/>
                </a:cxn>
                <a:cxn ang="0">
                  <a:pos x="6" y="454"/>
                </a:cxn>
                <a:cxn ang="0">
                  <a:pos x="6" y="486"/>
                </a:cxn>
                <a:cxn ang="0">
                  <a:pos x="12" y="508"/>
                </a:cxn>
                <a:cxn ang="0">
                  <a:pos x="66" y="504"/>
                </a:cxn>
                <a:cxn ang="0">
                  <a:pos x="86" y="520"/>
                </a:cxn>
                <a:cxn ang="0">
                  <a:pos x="100" y="532"/>
                </a:cxn>
                <a:cxn ang="0">
                  <a:pos x="104" y="530"/>
                </a:cxn>
                <a:cxn ang="0">
                  <a:pos x="136" y="546"/>
                </a:cxn>
                <a:cxn ang="0">
                  <a:pos x="168" y="544"/>
                </a:cxn>
                <a:cxn ang="0">
                  <a:pos x="208" y="556"/>
                </a:cxn>
                <a:cxn ang="0">
                  <a:pos x="226" y="574"/>
                </a:cxn>
                <a:cxn ang="0">
                  <a:pos x="248" y="560"/>
                </a:cxn>
                <a:cxn ang="0">
                  <a:pos x="246" y="516"/>
                </a:cxn>
                <a:cxn ang="0">
                  <a:pos x="268" y="512"/>
                </a:cxn>
                <a:cxn ang="0">
                  <a:pos x="242" y="484"/>
                </a:cxn>
                <a:cxn ang="0">
                  <a:pos x="236" y="472"/>
                </a:cxn>
                <a:cxn ang="0">
                  <a:pos x="260" y="466"/>
                </a:cxn>
                <a:cxn ang="0">
                  <a:pos x="304" y="466"/>
                </a:cxn>
                <a:cxn ang="0">
                  <a:pos x="320" y="438"/>
                </a:cxn>
                <a:cxn ang="0">
                  <a:pos x="296" y="420"/>
                </a:cxn>
                <a:cxn ang="0">
                  <a:pos x="290" y="374"/>
                </a:cxn>
                <a:cxn ang="0">
                  <a:pos x="274" y="366"/>
                </a:cxn>
                <a:cxn ang="0">
                  <a:pos x="288" y="262"/>
                </a:cxn>
                <a:cxn ang="0">
                  <a:pos x="276" y="190"/>
                </a:cxn>
                <a:cxn ang="0">
                  <a:pos x="280" y="160"/>
                </a:cxn>
                <a:cxn ang="0">
                  <a:pos x="294" y="130"/>
                </a:cxn>
                <a:cxn ang="0">
                  <a:pos x="278" y="110"/>
                </a:cxn>
                <a:cxn ang="0">
                  <a:pos x="276" y="86"/>
                </a:cxn>
                <a:cxn ang="0">
                  <a:pos x="292" y="36"/>
                </a:cxn>
                <a:cxn ang="0">
                  <a:pos x="302" y="20"/>
                </a:cxn>
                <a:cxn ang="0">
                  <a:pos x="306" y="0"/>
                </a:cxn>
                <a:cxn ang="0">
                  <a:pos x="290" y="18"/>
                </a:cxn>
                <a:cxn ang="0">
                  <a:pos x="260" y="28"/>
                </a:cxn>
                <a:cxn ang="0">
                  <a:pos x="210" y="56"/>
                </a:cxn>
                <a:cxn ang="0">
                  <a:pos x="196" y="70"/>
                </a:cxn>
                <a:cxn ang="0">
                  <a:pos x="186" y="118"/>
                </a:cxn>
                <a:cxn ang="0">
                  <a:pos x="182" y="132"/>
                </a:cxn>
                <a:cxn ang="0">
                  <a:pos x="172" y="146"/>
                </a:cxn>
                <a:cxn ang="0">
                  <a:pos x="108" y="132"/>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32" name="Freeform 21"/>
            <p:cNvSpPr/>
            <p:nvPr/>
          </p:nvSpPr>
          <p:spPr bwMode="auto">
            <a:xfrm>
              <a:off x="3777436" y="1786673"/>
              <a:ext cx="386695" cy="848580"/>
            </a:xfrm>
            <a:custGeom>
              <a:avLst/>
              <a:gdLst/>
              <a:ahLst/>
              <a:cxnLst>
                <a:cxn ang="0">
                  <a:pos x="204" y="20"/>
                </a:cxn>
                <a:cxn ang="0">
                  <a:pos x="194" y="0"/>
                </a:cxn>
                <a:cxn ang="0">
                  <a:pos x="176" y="24"/>
                </a:cxn>
                <a:cxn ang="0">
                  <a:pos x="156" y="30"/>
                </a:cxn>
                <a:cxn ang="0">
                  <a:pos x="136" y="28"/>
                </a:cxn>
                <a:cxn ang="0">
                  <a:pos x="122" y="40"/>
                </a:cxn>
                <a:cxn ang="0">
                  <a:pos x="112" y="48"/>
                </a:cxn>
                <a:cxn ang="0">
                  <a:pos x="94" y="46"/>
                </a:cxn>
                <a:cxn ang="0">
                  <a:pos x="92" y="64"/>
                </a:cxn>
                <a:cxn ang="0">
                  <a:pos x="82" y="76"/>
                </a:cxn>
                <a:cxn ang="0">
                  <a:pos x="66" y="92"/>
                </a:cxn>
                <a:cxn ang="0">
                  <a:pos x="40" y="106"/>
                </a:cxn>
                <a:cxn ang="0">
                  <a:pos x="42" y="124"/>
                </a:cxn>
                <a:cxn ang="0">
                  <a:pos x="28" y="136"/>
                </a:cxn>
                <a:cxn ang="0">
                  <a:pos x="26" y="154"/>
                </a:cxn>
                <a:cxn ang="0">
                  <a:pos x="26" y="170"/>
                </a:cxn>
                <a:cxn ang="0">
                  <a:pos x="16" y="184"/>
                </a:cxn>
                <a:cxn ang="0">
                  <a:pos x="6" y="214"/>
                </a:cxn>
                <a:cxn ang="0">
                  <a:pos x="22" y="236"/>
                </a:cxn>
                <a:cxn ang="0">
                  <a:pos x="24" y="262"/>
                </a:cxn>
                <a:cxn ang="0">
                  <a:pos x="6" y="276"/>
                </a:cxn>
                <a:cxn ang="0">
                  <a:pos x="6" y="324"/>
                </a:cxn>
                <a:cxn ang="0">
                  <a:pos x="18" y="368"/>
                </a:cxn>
                <a:cxn ang="0">
                  <a:pos x="18" y="372"/>
                </a:cxn>
                <a:cxn ang="0">
                  <a:pos x="2" y="468"/>
                </a:cxn>
                <a:cxn ang="0">
                  <a:pos x="32" y="456"/>
                </a:cxn>
                <a:cxn ang="0">
                  <a:pos x="96" y="432"/>
                </a:cxn>
                <a:cxn ang="0">
                  <a:pos x="114" y="416"/>
                </a:cxn>
                <a:cxn ang="0">
                  <a:pos x="150" y="420"/>
                </a:cxn>
                <a:cxn ang="0">
                  <a:pos x="180" y="408"/>
                </a:cxn>
                <a:cxn ang="0">
                  <a:pos x="182" y="392"/>
                </a:cxn>
                <a:cxn ang="0">
                  <a:pos x="190" y="372"/>
                </a:cxn>
                <a:cxn ang="0">
                  <a:pos x="190" y="368"/>
                </a:cxn>
                <a:cxn ang="0">
                  <a:pos x="192" y="360"/>
                </a:cxn>
                <a:cxn ang="0">
                  <a:pos x="190" y="352"/>
                </a:cxn>
                <a:cxn ang="0">
                  <a:pos x="198" y="336"/>
                </a:cxn>
                <a:cxn ang="0">
                  <a:pos x="184" y="310"/>
                </a:cxn>
                <a:cxn ang="0">
                  <a:pos x="180" y="302"/>
                </a:cxn>
                <a:cxn ang="0">
                  <a:pos x="182" y="294"/>
                </a:cxn>
                <a:cxn ang="0">
                  <a:pos x="190" y="280"/>
                </a:cxn>
                <a:cxn ang="0">
                  <a:pos x="202" y="248"/>
                </a:cxn>
                <a:cxn ang="0">
                  <a:pos x="216" y="216"/>
                </a:cxn>
                <a:cxn ang="0">
                  <a:pos x="184" y="184"/>
                </a:cxn>
                <a:cxn ang="0">
                  <a:pos x="176" y="170"/>
                </a:cxn>
                <a:cxn ang="0">
                  <a:pos x="180" y="146"/>
                </a:cxn>
                <a:cxn ang="0">
                  <a:pos x="184" y="122"/>
                </a:cxn>
                <a:cxn ang="0">
                  <a:pos x="190" y="114"/>
                </a:cxn>
                <a:cxn ang="0">
                  <a:pos x="208" y="112"/>
                </a:cxn>
                <a:cxn ang="0">
                  <a:pos x="216" y="76"/>
                </a:cxn>
                <a:cxn ang="0">
                  <a:pos x="200" y="64"/>
                </a:cxn>
                <a:cxn ang="0">
                  <a:pos x="182" y="54"/>
                </a:cxn>
                <a:cxn ang="0">
                  <a:pos x="180" y="32"/>
                </a:cxn>
                <a:cxn ang="0">
                  <a:pos x="202" y="24"/>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33" name="Freeform 22"/>
            <p:cNvSpPr/>
            <p:nvPr/>
          </p:nvSpPr>
          <p:spPr bwMode="auto">
            <a:xfrm>
              <a:off x="3677181" y="3233198"/>
              <a:ext cx="615847" cy="716101"/>
            </a:xfrm>
            <a:custGeom>
              <a:avLst/>
              <a:gdLst/>
              <a:ahLst/>
              <a:cxnLst>
                <a:cxn ang="0">
                  <a:pos x="300" y="66"/>
                </a:cxn>
                <a:cxn ang="0">
                  <a:pos x="294" y="32"/>
                </a:cxn>
                <a:cxn ang="0">
                  <a:pos x="282" y="24"/>
                </a:cxn>
                <a:cxn ang="0">
                  <a:pos x="252" y="44"/>
                </a:cxn>
                <a:cxn ang="0">
                  <a:pos x="252" y="22"/>
                </a:cxn>
                <a:cxn ang="0">
                  <a:pos x="244" y="20"/>
                </a:cxn>
                <a:cxn ang="0">
                  <a:pos x="216" y="44"/>
                </a:cxn>
                <a:cxn ang="0">
                  <a:pos x="198" y="32"/>
                </a:cxn>
                <a:cxn ang="0">
                  <a:pos x="176" y="20"/>
                </a:cxn>
                <a:cxn ang="0">
                  <a:pos x="132" y="6"/>
                </a:cxn>
                <a:cxn ang="0">
                  <a:pos x="100" y="0"/>
                </a:cxn>
                <a:cxn ang="0">
                  <a:pos x="96" y="30"/>
                </a:cxn>
                <a:cxn ang="0">
                  <a:pos x="68" y="32"/>
                </a:cxn>
                <a:cxn ang="0">
                  <a:pos x="28" y="52"/>
                </a:cxn>
                <a:cxn ang="0">
                  <a:pos x="26" y="144"/>
                </a:cxn>
                <a:cxn ang="0">
                  <a:pos x="20" y="152"/>
                </a:cxn>
                <a:cxn ang="0">
                  <a:pos x="26" y="198"/>
                </a:cxn>
                <a:cxn ang="0">
                  <a:pos x="4" y="214"/>
                </a:cxn>
                <a:cxn ang="0">
                  <a:pos x="14" y="224"/>
                </a:cxn>
                <a:cxn ang="0">
                  <a:pos x="22" y="224"/>
                </a:cxn>
                <a:cxn ang="0">
                  <a:pos x="32" y="234"/>
                </a:cxn>
                <a:cxn ang="0">
                  <a:pos x="32" y="256"/>
                </a:cxn>
                <a:cxn ang="0">
                  <a:pos x="24" y="282"/>
                </a:cxn>
                <a:cxn ang="0">
                  <a:pos x="48" y="316"/>
                </a:cxn>
                <a:cxn ang="0">
                  <a:pos x="76" y="304"/>
                </a:cxn>
                <a:cxn ang="0">
                  <a:pos x="92" y="302"/>
                </a:cxn>
                <a:cxn ang="0">
                  <a:pos x="100" y="282"/>
                </a:cxn>
                <a:cxn ang="0">
                  <a:pos x="128" y="280"/>
                </a:cxn>
                <a:cxn ang="0">
                  <a:pos x="136" y="270"/>
                </a:cxn>
                <a:cxn ang="0">
                  <a:pos x="152" y="280"/>
                </a:cxn>
                <a:cxn ang="0">
                  <a:pos x="154" y="302"/>
                </a:cxn>
                <a:cxn ang="0">
                  <a:pos x="164" y="316"/>
                </a:cxn>
                <a:cxn ang="0">
                  <a:pos x="154" y="344"/>
                </a:cxn>
                <a:cxn ang="0">
                  <a:pos x="164" y="372"/>
                </a:cxn>
                <a:cxn ang="0">
                  <a:pos x="164" y="388"/>
                </a:cxn>
                <a:cxn ang="0">
                  <a:pos x="176" y="400"/>
                </a:cxn>
                <a:cxn ang="0">
                  <a:pos x="194" y="392"/>
                </a:cxn>
                <a:cxn ang="0">
                  <a:pos x="216" y="366"/>
                </a:cxn>
                <a:cxn ang="0">
                  <a:pos x="220" y="354"/>
                </a:cxn>
                <a:cxn ang="0">
                  <a:pos x="236" y="360"/>
                </a:cxn>
                <a:cxn ang="0">
                  <a:pos x="270" y="378"/>
                </a:cxn>
                <a:cxn ang="0">
                  <a:pos x="266" y="360"/>
                </a:cxn>
                <a:cxn ang="0">
                  <a:pos x="256" y="340"/>
                </a:cxn>
                <a:cxn ang="0">
                  <a:pos x="282" y="324"/>
                </a:cxn>
                <a:cxn ang="0">
                  <a:pos x="332" y="332"/>
                </a:cxn>
                <a:cxn ang="0">
                  <a:pos x="332" y="328"/>
                </a:cxn>
                <a:cxn ang="0">
                  <a:pos x="344" y="304"/>
                </a:cxn>
                <a:cxn ang="0">
                  <a:pos x="338" y="286"/>
                </a:cxn>
                <a:cxn ang="0">
                  <a:pos x="330" y="276"/>
                </a:cxn>
                <a:cxn ang="0">
                  <a:pos x="340" y="268"/>
                </a:cxn>
                <a:cxn ang="0">
                  <a:pos x="326" y="250"/>
                </a:cxn>
                <a:cxn ang="0">
                  <a:pos x="316" y="196"/>
                </a:cxn>
                <a:cxn ang="0">
                  <a:pos x="302" y="204"/>
                </a:cxn>
                <a:cxn ang="0">
                  <a:pos x="322" y="138"/>
                </a:cxn>
                <a:cxn ang="0">
                  <a:pos x="322" y="76"/>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34" name="Freeform 23"/>
            <p:cNvSpPr/>
            <p:nvPr/>
          </p:nvSpPr>
          <p:spPr bwMode="auto">
            <a:xfrm>
              <a:off x="3605571" y="2821440"/>
              <a:ext cx="873644" cy="547818"/>
            </a:xfrm>
            <a:custGeom>
              <a:avLst/>
              <a:gdLst/>
              <a:ahLst/>
              <a:cxnLst>
                <a:cxn ang="0">
                  <a:pos x="64" y="10"/>
                </a:cxn>
                <a:cxn ang="0">
                  <a:pos x="98" y="40"/>
                </a:cxn>
                <a:cxn ang="0">
                  <a:pos x="88" y="52"/>
                </a:cxn>
                <a:cxn ang="0">
                  <a:pos x="60" y="58"/>
                </a:cxn>
                <a:cxn ang="0">
                  <a:pos x="72" y="86"/>
                </a:cxn>
                <a:cxn ang="0">
                  <a:pos x="88" y="114"/>
                </a:cxn>
                <a:cxn ang="0">
                  <a:pos x="102" y="130"/>
                </a:cxn>
                <a:cxn ang="0">
                  <a:pos x="106" y="164"/>
                </a:cxn>
                <a:cxn ang="0">
                  <a:pos x="80" y="184"/>
                </a:cxn>
                <a:cxn ang="0">
                  <a:pos x="4" y="204"/>
                </a:cxn>
                <a:cxn ang="0">
                  <a:pos x="8" y="234"/>
                </a:cxn>
                <a:cxn ang="0">
                  <a:pos x="40" y="286"/>
                </a:cxn>
                <a:cxn ang="0">
                  <a:pos x="60" y="278"/>
                </a:cxn>
                <a:cxn ang="0">
                  <a:pos x="78" y="254"/>
                </a:cxn>
                <a:cxn ang="0">
                  <a:pos x="112" y="254"/>
                </a:cxn>
                <a:cxn ang="0">
                  <a:pos x="126" y="222"/>
                </a:cxn>
                <a:cxn ang="0">
                  <a:pos x="160" y="222"/>
                </a:cxn>
                <a:cxn ang="0">
                  <a:pos x="220" y="242"/>
                </a:cxn>
                <a:cxn ang="0">
                  <a:pos x="250" y="262"/>
                </a:cxn>
                <a:cxn ang="0">
                  <a:pos x="264" y="254"/>
                </a:cxn>
                <a:cxn ang="0">
                  <a:pos x="296" y="238"/>
                </a:cxn>
                <a:cxn ang="0">
                  <a:pos x="300" y="252"/>
                </a:cxn>
                <a:cxn ang="0">
                  <a:pos x="308" y="256"/>
                </a:cxn>
                <a:cxn ang="0">
                  <a:pos x="330" y="246"/>
                </a:cxn>
                <a:cxn ang="0">
                  <a:pos x="342" y="260"/>
                </a:cxn>
                <a:cxn ang="0">
                  <a:pos x="346" y="290"/>
                </a:cxn>
                <a:cxn ang="0">
                  <a:pos x="372" y="268"/>
                </a:cxn>
                <a:cxn ang="0">
                  <a:pos x="408" y="260"/>
                </a:cxn>
                <a:cxn ang="0">
                  <a:pos x="432" y="242"/>
                </a:cxn>
                <a:cxn ang="0">
                  <a:pos x="488" y="228"/>
                </a:cxn>
                <a:cxn ang="0">
                  <a:pos x="488" y="216"/>
                </a:cxn>
                <a:cxn ang="0">
                  <a:pos x="458" y="150"/>
                </a:cxn>
                <a:cxn ang="0">
                  <a:pos x="446" y="126"/>
                </a:cxn>
                <a:cxn ang="0">
                  <a:pos x="430" y="110"/>
                </a:cxn>
                <a:cxn ang="0">
                  <a:pos x="416" y="100"/>
                </a:cxn>
                <a:cxn ang="0">
                  <a:pos x="394" y="114"/>
                </a:cxn>
                <a:cxn ang="0">
                  <a:pos x="372" y="94"/>
                </a:cxn>
                <a:cxn ang="0">
                  <a:pos x="352" y="90"/>
                </a:cxn>
                <a:cxn ang="0">
                  <a:pos x="324" y="94"/>
                </a:cxn>
                <a:cxn ang="0">
                  <a:pos x="320" y="70"/>
                </a:cxn>
                <a:cxn ang="0">
                  <a:pos x="216" y="50"/>
                </a:cxn>
                <a:cxn ang="0">
                  <a:pos x="178" y="34"/>
                </a:cxn>
                <a:cxn ang="0">
                  <a:pos x="144" y="0"/>
                </a:cxn>
                <a:cxn ang="0">
                  <a:pos x="74" y="6"/>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35" name="Freeform 24"/>
            <p:cNvSpPr/>
            <p:nvPr/>
          </p:nvSpPr>
          <p:spPr bwMode="auto">
            <a:xfrm>
              <a:off x="3798919" y="3827562"/>
              <a:ext cx="909449" cy="719682"/>
            </a:xfrm>
            <a:custGeom>
              <a:avLst/>
              <a:gdLst/>
              <a:ahLst/>
              <a:cxnLst>
                <a:cxn ang="0">
                  <a:pos x="484" y="134"/>
                </a:cxn>
                <a:cxn ang="0">
                  <a:pos x="490" y="126"/>
                </a:cxn>
                <a:cxn ang="0">
                  <a:pos x="508" y="116"/>
                </a:cxn>
                <a:cxn ang="0">
                  <a:pos x="472" y="88"/>
                </a:cxn>
                <a:cxn ang="0">
                  <a:pos x="424" y="42"/>
                </a:cxn>
                <a:cxn ang="0">
                  <a:pos x="404" y="54"/>
                </a:cxn>
                <a:cxn ang="0">
                  <a:pos x="400" y="58"/>
                </a:cxn>
                <a:cxn ang="0">
                  <a:pos x="372" y="50"/>
                </a:cxn>
                <a:cxn ang="0">
                  <a:pos x="332" y="64"/>
                </a:cxn>
                <a:cxn ang="0">
                  <a:pos x="310" y="70"/>
                </a:cxn>
                <a:cxn ang="0">
                  <a:pos x="298" y="76"/>
                </a:cxn>
                <a:cxn ang="0">
                  <a:pos x="286" y="58"/>
                </a:cxn>
                <a:cxn ang="0">
                  <a:pos x="314" y="22"/>
                </a:cxn>
                <a:cxn ang="0">
                  <a:pos x="312" y="12"/>
                </a:cxn>
                <a:cxn ang="0">
                  <a:pos x="288" y="26"/>
                </a:cxn>
                <a:cxn ang="0">
                  <a:pos x="278" y="20"/>
                </a:cxn>
                <a:cxn ang="0">
                  <a:pos x="254" y="16"/>
                </a:cxn>
                <a:cxn ang="0">
                  <a:pos x="236" y="8"/>
                </a:cxn>
                <a:cxn ang="0">
                  <a:pos x="208" y="2"/>
                </a:cxn>
                <a:cxn ang="0">
                  <a:pos x="204" y="24"/>
                </a:cxn>
                <a:cxn ang="0">
                  <a:pos x="210" y="48"/>
                </a:cxn>
                <a:cxn ang="0">
                  <a:pos x="200" y="54"/>
                </a:cxn>
                <a:cxn ang="0">
                  <a:pos x="182" y="46"/>
                </a:cxn>
                <a:cxn ang="0">
                  <a:pos x="156" y="34"/>
                </a:cxn>
                <a:cxn ang="0">
                  <a:pos x="144" y="80"/>
                </a:cxn>
                <a:cxn ang="0">
                  <a:pos x="140" y="108"/>
                </a:cxn>
                <a:cxn ang="0">
                  <a:pos x="124" y="134"/>
                </a:cxn>
                <a:cxn ang="0">
                  <a:pos x="60" y="230"/>
                </a:cxn>
                <a:cxn ang="0">
                  <a:pos x="60" y="266"/>
                </a:cxn>
                <a:cxn ang="0">
                  <a:pos x="16" y="284"/>
                </a:cxn>
                <a:cxn ang="0">
                  <a:pos x="0" y="356"/>
                </a:cxn>
                <a:cxn ang="0">
                  <a:pos x="6" y="380"/>
                </a:cxn>
                <a:cxn ang="0">
                  <a:pos x="42" y="400"/>
                </a:cxn>
                <a:cxn ang="0">
                  <a:pos x="52" y="388"/>
                </a:cxn>
                <a:cxn ang="0">
                  <a:pos x="24" y="364"/>
                </a:cxn>
                <a:cxn ang="0">
                  <a:pos x="36" y="346"/>
                </a:cxn>
                <a:cxn ang="0">
                  <a:pos x="64" y="324"/>
                </a:cxn>
                <a:cxn ang="0">
                  <a:pos x="128" y="282"/>
                </a:cxn>
                <a:cxn ang="0">
                  <a:pos x="146" y="296"/>
                </a:cxn>
                <a:cxn ang="0">
                  <a:pos x="168" y="282"/>
                </a:cxn>
                <a:cxn ang="0">
                  <a:pos x="194" y="272"/>
                </a:cxn>
                <a:cxn ang="0">
                  <a:pos x="218" y="238"/>
                </a:cxn>
                <a:cxn ang="0">
                  <a:pos x="250" y="252"/>
                </a:cxn>
                <a:cxn ang="0">
                  <a:pos x="248" y="186"/>
                </a:cxn>
                <a:cxn ang="0">
                  <a:pos x="264" y="190"/>
                </a:cxn>
                <a:cxn ang="0">
                  <a:pos x="318" y="224"/>
                </a:cxn>
                <a:cxn ang="0">
                  <a:pos x="312" y="206"/>
                </a:cxn>
                <a:cxn ang="0">
                  <a:pos x="340" y="206"/>
                </a:cxn>
                <a:cxn ang="0">
                  <a:pos x="350" y="190"/>
                </a:cxn>
                <a:cxn ang="0">
                  <a:pos x="376" y="194"/>
                </a:cxn>
                <a:cxn ang="0">
                  <a:pos x="388" y="206"/>
                </a:cxn>
                <a:cxn ang="0">
                  <a:pos x="400" y="182"/>
                </a:cxn>
                <a:cxn ang="0">
                  <a:pos x="414" y="186"/>
                </a:cxn>
                <a:cxn ang="0">
                  <a:pos x="432" y="180"/>
                </a:cxn>
                <a:cxn ang="0">
                  <a:pos x="464" y="146"/>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36" name="Freeform 25"/>
            <p:cNvSpPr/>
            <p:nvPr/>
          </p:nvSpPr>
          <p:spPr bwMode="auto">
            <a:xfrm>
              <a:off x="4228580" y="3204554"/>
              <a:ext cx="544237" cy="741165"/>
            </a:xfrm>
            <a:custGeom>
              <a:avLst/>
              <a:gdLst/>
              <a:ahLst/>
              <a:cxnLst>
                <a:cxn ang="0">
                  <a:pos x="220" y="0"/>
                </a:cxn>
                <a:cxn ang="0">
                  <a:pos x="200" y="24"/>
                </a:cxn>
                <a:cxn ang="0">
                  <a:pos x="180" y="34"/>
                </a:cxn>
                <a:cxn ang="0">
                  <a:pos x="174" y="22"/>
                </a:cxn>
                <a:cxn ang="0">
                  <a:pos x="152" y="24"/>
                </a:cxn>
                <a:cxn ang="0">
                  <a:pos x="108" y="36"/>
                </a:cxn>
                <a:cxn ang="0">
                  <a:pos x="68" y="54"/>
                </a:cxn>
                <a:cxn ang="0">
                  <a:pos x="34" y="56"/>
                </a:cxn>
                <a:cxn ang="0">
                  <a:pos x="16" y="84"/>
                </a:cxn>
                <a:cxn ang="0">
                  <a:pos x="22" y="92"/>
                </a:cxn>
                <a:cxn ang="0">
                  <a:pos x="34" y="144"/>
                </a:cxn>
                <a:cxn ang="0">
                  <a:pos x="0" y="200"/>
                </a:cxn>
                <a:cxn ang="0">
                  <a:pos x="16" y="198"/>
                </a:cxn>
                <a:cxn ang="0">
                  <a:pos x="16" y="226"/>
                </a:cxn>
                <a:cxn ang="0">
                  <a:pos x="24" y="262"/>
                </a:cxn>
                <a:cxn ang="0">
                  <a:pos x="40" y="286"/>
                </a:cxn>
                <a:cxn ang="0">
                  <a:pos x="44" y="310"/>
                </a:cxn>
                <a:cxn ang="0">
                  <a:pos x="34" y="344"/>
                </a:cxn>
                <a:cxn ang="0">
                  <a:pos x="52" y="362"/>
                </a:cxn>
                <a:cxn ang="0">
                  <a:pos x="72" y="352"/>
                </a:cxn>
                <a:cxn ang="0">
                  <a:pos x="86" y="362"/>
                </a:cxn>
                <a:cxn ang="0">
                  <a:pos x="66" y="392"/>
                </a:cxn>
                <a:cxn ang="0">
                  <a:pos x="72" y="408"/>
                </a:cxn>
                <a:cxn ang="0">
                  <a:pos x="94" y="402"/>
                </a:cxn>
                <a:cxn ang="0">
                  <a:pos x="134" y="390"/>
                </a:cxn>
                <a:cxn ang="0">
                  <a:pos x="154" y="400"/>
                </a:cxn>
                <a:cxn ang="0">
                  <a:pos x="152" y="384"/>
                </a:cxn>
                <a:cxn ang="0">
                  <a:pos x="150" y="362"/>
                </a:cxn>
                <a:cxn ang="0">
                  <a:pos x="166" y="346"/>
                </a:cxn>
                <a:cxn ang="0">
                  <a:pos x="166" y="328"/>
                </a:cxn>
                <a:cxn ang="0">
                  <a:pos x="164" y="316"/>
                </a:cxn>
                <a:cxn ang="0">
                  <a:pos x="178" y="298"/>
                </a:cxn>
                <a:cxn ang="0">
                  <a:pos x="186" y="278"/>
                </a:cxn>
                <a:cxn ang="0">
                  <a:pos x="194" y="266"/>
                </a:cxn>
                <a:cxn ang="0">
                  <a:pos x="194" y="242"/>
                </a:cxn>
                <a:cxn ang="0">
                  <a:pos x="194" y="228"/>
                </a:cxn>
                <a:cxn ang="0">
                  <a:pos x="224" y="200"/>
                </a:cxn>
                <a:cxn ang="0">
                  <a:pos x="220" y="186"/>
                </a:cxn>
                <a:cxn ang="0">
                  <a:pos x="224" y="156"/>
                </a:cxn>
                <a:cxn ang="0">
                  <a:pos x="250" y="136"/>
                </a:cxn>
                <a:cxn ang="0">
                  <a:pos x="272" y="140"/>
                </a:cxn>
                <a:cxn ang="0">
                  <a:pos x="296" y="108"/>
                </a:cxn>
                <a:cxn ang="0">
                  <a:pos x="300" y="102"/>
                </a:cxn>
                <a:cxn ang="0">
                  <a:pos x="296" y="84"/>
                </a:cxn>
                <a:cxn ang="0">
                  <a:pos x="274" y="46"/>
                </a:cxn>
                <a:cxn ang="0">
                  <a:pos x="280" y="28"/>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37" name="Freeform 26"/>
            <p:cNvSpPr/>
            <p:nvPr/>
          </p:nvSpPr>
          <p:spPr bwMode="auto">
            <a:xfrm>
              <a:off x="4511440" y="3401482"/>
              <a:ext cx="504852" cy="615847"/>
            </a:xfrm>
            <a:custGeom>
              <a:avLst/>
              <a:gdLst/>
              <a:ahLst/>
              <a:cxnLst>
                <a:cxn ang="0">
                  <a:pos x="132" y="24"/>
                </a:cxn>
                <a:cxn ang="0">
                  <a:pos x="118" y="40"/>
                </a:cxn>
                <a:cxn ang="0">
                  <a:pos x="84" y="38"/>
                </a:cxn>
                <a:cxn ang="0">
                  <a:pos x="70" y="60"/>
                </a:cxn>
                <a:cxn ang="0">
                  <a:pos x="74" y="92"/>
                </a:cxn>
                <a:cxn ang="0">
                  <a:pos x="42" y="124"/>
                </a:cxn>
                <a:cxn ang="0">
                  <a:pos x="54" y="140"/>
                </a:cxn>
                <a:cxn ang="0">
                  <a:pos x="56" y="148"/>
                </a:cxn>
                <a:cxn ang="0">
                  <a:pos x="38" y="174"/>
                </a:cxn>
                <a:cxn ang="0">
                  <a:pos x="30" y="190"/>
                </a:cxn>
                <a:cxn ang="0">
                  <a:pos x="14" y="208"/>
                </a:cxn>
                <a:cxn ang="0">
                  <a:pos x="14" y="226"/>
                </a:cxn>
                <a:cxn ang="0">
                  <a:pos x="14" y="242"/>
                </a:cxn>
                <a:cxn ang="0">
                  <a:pos x="0" y="252"/>
                </a:cxn>
                <a:cxn ang="0">
                  <a:pos x="28" y="272"/>
                </a:cxn>
                <a:cxn ang="0">
                  <a:pos x="52" y="274"/>
                </a:cxn>
                <a:cxn ang="0">
                  <a:pos x="82" y="322"/>
                </a:cxn>
                <a:cxn ang="0">
                  <a:pos x="112" y="320"/>
                </a:cxn>
                <a:cxn ang="0">
                  <a:pos x="150" y="306"/>
                </a:cxn>
                <a:cxn ang="0">
                  <a:pos x="156" y="290"/>
                </a:cxn>
                <a:cxn ang="0">
                  <a:pos x="170" y="278"/>
                </a:cxn>
                <a:cxn ang="0">
                  <a:pos x="194" y="276"/>
                </a:cxn>
                <a:cxn ang="0">
                  <a:pos x="208" y="256"/>
                </a:cxn>
                <a:cxn ang="0">
                  <a:pos x="222" y="226"/>
                </a:cxn>
                <a:cxn ang="0">
                  <a:pos x="218" y="208"/>
                </a:cxn>
                <a:cxn ang="0">
                  <a:pos x="236" y="194"/>
                </a:cxn>
                <a:cxn ang="0">
                  <a:pos x="238" y="182"/>
                </a:cxn>
                <a:cxn ang="0">
                  <a:pos x="244" y="172"/>
                </a:cxn>
                <a:cxn ang="0">
                  <a:pos x="238" y="154"/>
                </a:cxn>
                <a:cxn ang="0">
                  <a:pos x="240" y="120"/>
                </a:cxn>
                <a:cxn ang="0">
                  <a:pos x="236" y="108"/>
                </a:cxn>
                <a:cxn ang="0">
                  <a:pos x="266" y="98"/>
                </a:cxn>
                <a:cxn ang="0">
                  <a:pos x="282" y="74"/>
                </a:cxn>
                <a:cxn ang="0">
                  <a:pos x="270" y="64"/>
                </a:cxn>
                <a:cxn ang="0">
                  <a:pos x="268" y="58"/>
                </a:cxn>
                <a:cxn ang="0">
                  <a:pos x="256" y="64"/>
                </a:cxn>
                <a:cxn ang="0">
                  <a:pos x="234" y="54"/>
                </a:cxn>
                <a:cxn ang="0">
                  <a:pos x="222" y="50"/>
                </a:cxn>
                <a:cxn ang="0">
                  <a:pos x="200" y="62"/>
                </a:cxn>
                <a:cxn ang="0">
                  <a:pos x="182" y="58"/>
                </a:cxn>
                <a:cxn ang="0">
                  <a:pos x="170" y="30"/>
                </a:cxn>
                <a:cxn ang="0">
                  <a:pos x="160" y="2"/>
                </a:cxn>
                <a:cxn ang="0">
                  <a:pos x="148" y="14"/>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38" name="Freeform 27"/>
            <p:cNvSpPr/>
            <p:nvPr/>
          </p:nvSpPr>
          <p:spPr bwMode="auto">
            <a:xfrm>
              <a:off x="4737012" y="3011207"/>
              <a:ext cx="433241" cy="501271"/>
            </a:xfrm>
            <a:custGeom>
              <a:avLst/>
              <a:gdLst/>
              <a:ahLst/>
              <a:cxnLst>
                <a:cxn ang="0">
                  <a:pos x="148" y="4"/>
                </a:cxn>
                <a:cxn ang="0">
                  <a:pos x="126" y="12"/>
                </a:cxn>
                <a:cxn ang="0">
                  <a:pos x="102" y="6"/>
                </a:cxn>
                <a:cxn ang="0">
                  <a:pos x="78" y="6"/>
                </a:cxn>
                <a:cxn ang="0">
                  <a:pos x="62" y="28"/>
                </a:cxn>
                <a:cxn ang="0">
                  <a:pos x="54" y="64"/>
                </a:cxn>
                <a:cxn ang="0">
                  <a:pos x="44" y="74"/>
                </a:cxn>
                <a:cxn ang="0">
                  <a:pos x="44" y="82"/>
                </a:cxn>
                <a:cxn ang="0">
                  <a:pos x="36" y="100"/>
                </a:cxn>
                <a:cxn ang="0">
                  <a:pos x="4" y="132"/>
                </a:cxn>
                <a:cxn ang="0">
                  <a:pos x="6" y="140"/>
                </a:cxn>
                <a:cxn ang="0">
                  <a:pos x="0" y="148"/>
                </a:cxn>
                <a:cxn ang="0">
                  <a:pos x="0" y="156"/>
                </a:cxn>
                <a:cxn ang="0">
                  <a:pos x="30" y="202"/>
                </a:cxn>
                <a:cxn ang="0">
                  <a:pos x="30" y="206"/>
                </a:cxn>
                <a:cxn ang="0">
                  <a:pos x="28" y="210"/>
                </a:cxn>
                <a:cxn ang="0">
                  <a:pos x="40" y="214"/>
                </a:cxn>
                <a:cxn ang="0">
                  <a:pos x="48" y="224"/>
                </a:cxn>
                <a:cxn ang="0">
                  <a:pos x="52" y="246"/>
                </a:cxn>
                <a:cxn ang="0">
                  <a:pos x="58" y="266"/>
                </a:cxn>
                <a:cxn ang="0">
                  <a:pos x="68" y="272"/>
                </a:cxn>
                <a:cxn ang="0">
                  <a:pos x="80" y="270"/>
                </a:cxn>
                <a:cxn ang="0">
                  <a:pos x="90" y="264"/>
                </a:cxn>
                <a:cxn ang="0">
                  <a:pos x="90" y="258"/>
                </a:cxn>
                <a:cxn ang="0">
                  <a:pos x="104" y="250"/>
                </a:cxn>
                <a:cxn ang="0">
                  <a:pos x="122" y="270"/>
                </a:cxn>
                <a:cxn ang="0">
                  <a:pos x="134" y="272"/>
                </a:cxn>
                <a:cxn ang="0">
                  <a:pos x="146" y="268"/>
                </a:cxn>
                <a:cxn ang="0">
                  <a:pos x="152" y="270"/>
                </a:cxn>
                <a:cxn ang="0">
                  <a:pos x="170" y="274"/>
                </a:cxn>
                <a:cxn ang="0">
                  <a:pos x="170" y="246"/>
                </a:cxn>
                <a:cxn ang="0">
                  <a:pos x="180" y="232"/>
                </a:cxn>
                <a:cxn ang="0">
                  <a:pos x="172" y="224"/>
                </a:cxn>
                <a:cxn ang="0">
                  <a:pos x="176" y="220"/>
                </a:cxn>
                <a:cxn ang="0">
                  <a:pos x="198" y="186"/>
                </a:cxn>
                <a:cxn ang="0">
                  <a:pos x="204" y="188"/>
                </a:cxn>
                <a:cxn ang="0">
                  <a:pos x="204" y="204"/>
                </a:cxn>
                <a:cxn ang="0">
                  <a:pos x="226" y="172"/>
                </a:cxn>
                <a:cxn ang="0">
                  <a:pos x="214" y="174"/>
                </a:cxn>
                <a:cxn ang="0">
                  <a:pos x="216" y="136"/>
                </a:cxn>
                <a:cxn ang="0">
                  <a:pos x="214" y="134"/>
                </a:cxn>
                <a:cxn ang="0">
                  <a:pos x="208" y="122"/>
                </a:cxn>
                <a:cxn ang="0">
                  <a:pos x="230" y="116"/>
                </a:cxn>
                <a:cxn ang="0">
                  <a:pos x="240" y="106"/>
                </a:cxn>
                <a:cxn ang="0">
                  <a:pos x="216" y="86"/>
                </a:cxn>
                <a:cxn ang="0">
                  <a:pos x="232" y="66"/>
                </a:cxn>
                <a:cxn ang="0">
                  <a:pos x="220" y="68"/>
                </a:cxn>
                <a:cxn ang="0">
                  <a:pos x="220" y="64"/>
                </a:cxn>
                <a:cxn ang="0">
                  <a:pos x="214" y="54"/>
                </a:cxn>
                <a:cxn ang="0">
                  <a:pos x="204" y="48"/>
                </a:cxn>
                <a:cxn ang="0">
                  <a:pos x="160" y="64"/>
                </a:cxn>
                <a:cxn ang="0">
                  <a:pos x="104" y="48"/>
                </a:cxn>
                <a:cxn ang="0">
                  <a:pos x="158" y="34"/>
                </a:cxn>
                <a:cxn ang="0">
                  <a:pos x="178" y="12"/>
                </a:cxn>
                <a:cxn ang="0">
                  <a:pos x="148" y="4"/>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39" name="Freeform 28"/>
            <p:cNvSpPr/>
            <p:nvPr/>
          </p:nvSpPr>
          <p:spPr bwMode="auto">
            <a:xfrm>
              <a:off x="4314512" y="2577965"/>
              <a:ext cx="547818" cy="669555"/>
            </a:xfrm>
            <a:custGeom>
              <a:avLst/>
              <a:gdLst/>
              <a:ahLst/>
              <a:cxnLst>
                <a:cxn ang="0">
                  <a:pos x="186" y="86"/>
                </a:cxn>
                <a:cxn ang="0">
                  <a:pos x="170" y="56"/>
                </a:cxn>
                <a:cxn ang="0">
                  <a:pos x="110" y="34"/>
                </a:cxn>
                <a:cxn ang="0">
                  <a:pos x="80" y="0"/>
                </a:cxn>
                <a:cxn ang="0">
                  <a:pos x="82" y="14"/>
                </a:cxn>
                <a:cxn ang="0">
                  <a:pos x="98" y="38"/>
                </a:cxn>
                <a:cxn ang="0">
                  <a:pos x="74" y="72"/>
                </a:cxn>
                <a:cxn ang="0">
                  <a:pos x="52" y="50"/>
                </a:cxn>
                <a:cxn ang="0">
                  <a:pos x="46" y="70"/>
                </a:cxn>
                <a:cxn ang="0">
                  <a:pos x="44" y="82"/>
                </a:cxn>
                <a:cxn ang="0">
                  <a:pos x="22" y="94"/>
                </a:cxn>
                <a:cxn ang="0">
                  <a:pos x="20" y="124"/>
                </a:cxn>
                <a:cxn ang="0">
                  <a:pos x="0" y="122"/>
                </a:cxn>
                <a:cxn ang="0">
                  <a:pos x="18" y="144"/>
                </a:cxn>
                <a:cxn ang="0">
                  <a:pos x="36" y="162"/>
                </a:cxn>
                <a:cxn ang="0">
                  <a:pos x="54" y="164"/>
                </a:cxn>
                <a:cxn ang="0">
                  <a:pos x="68" y="200"/>
                </a:cxn>
                <a:cxn ang="0">
                  <a:pos x="68" y="214"/>
                </a:cxn>
                <a:cxn ang="0">
                  <a:pos x="54" y="220"/>
                </a:cxn>
                <a:cxn ang="0">
                  <a:pos x="44" y="244"/>
                </a:cxn>
                <a:cxn ang="0">
                  <a:pos x="76" y="258"/>
                </a:cxn>
                <a:cxn ang="0">
                  <a:pos x="102" y="352"/>
                </a:cxn>
                <a:cxn ang="0">
                  <a:pos x="100" y="364"/>
                </a:cxn>
                <a:cxn ang="0">
                  <a:pos x="138" y="362"/>
                </a:cxn>
                <a:cxn ang="0">
                  <a:pos x="146" y="366"/>
                </a:cxn>
                <a:cxn ang="0">
                  <a:pos x="158" y="350"/>
                </a:cxn>
                <a:cxn ang="0">
                  <a:pos x="196" y="358"/>
                </a:cxn>
                <a:cxn ang="0">
                  <a:pos x="260" y="342"/>
                </a:cxn>
                <a:cxn ang="0">
                  <a:pos x="272" y="320"/>
                </a:cxn>
                <a:cxn ang="0">
                  <a:pos x="254" y="286"/>
                </a:cxn>
                <a:cxn ang="0">
                  <a:pos x="288" y="270"/>
                </a:cxn>
                <a:cxn ang="0">
                  <a:pos x="298" y="234"/>
                </a:cxn>
                <a:cxn ang="0">
                  <a:pos x="282" y="222"/>
                </a:cxn>
                <a:cxn ang="0">
                  <a:pos x="270" y="230"/>
                </a:cxn>
                <a:cxn ang="0">
                  <a:pos x="244" y="210"/>
                </a:cxn>
                <a:cxn ang="0">
                  <a:pos x="218" y="192"/>
                </a:cxn>
                <a:cxn ang="0">
                  <a:pos x="214" y="184"/>
                </a:cxn>
                <a:cxn ang="0">
                  <a:pos x="230" y="152"/>
                </a:cxn>
                <a:cxn ang="0">
                  <a:pos x="234" y="128"/>
                </a:cxn>
                <a:cxn ang="0">
                  <a:pos x="260" y="122"/>
                </a:cxn>
                <a:cxn ang="0">
                  <a:pos x="242" y="116"/>
                </a:cxn>
                <a:cxn ang="0">
                  <a:pos x="214" y="120"/>
                </a:cxn>
                <a:cxn ang="0">
                  <a:pos x="194" y="106"/>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40" name="Freeform 29"/>
            <p:cNvSpPr/>
            <p:nvPr/>
          </p:nvSpPr>
          <p:spPr bwMode="auto">
            <a:xfrm>
              <a:off x="4421927" y="1804576"/>
              <a:ext cx="143220" cy="207669"/>
            </a:xfrm>
            <a:custGeom>
              <a:avLst/>
              <a:gdLst/>
              <a:ahLst/>
              <a:cxnLst>
                <a:cxn ang="0">
                  <a:pos x="46" y="2"/>
                </a:cxn>
                <a:cxn ang="0">
                  <a:pos x="44" y="0"/>
                </a:cxn>
                <a:cxn ang="0">
                  <a:pos x="40" y="2"/>
                </a:cxn>
                <a:cxn ang="0">
                  <a:pos x="38" y="4"/>
                </a:cxn>
                <a:cxn ang="0">
                  <a:pos x="32" y="14"/>
                </a:cxn>
                <a:cxn ang="0">
                  <a:pos x="28" y="12"/>
                </a:cxn>
                <a:cxn ang="0">
                  <a:pos x="28" y="14"/>
                </a:cxn>
                <a:cxn ang="0">
                  <a:pos x="22" y="20"/>
                </a:cxn>
                <a:cxn ang="0">
                  <a:pos x="18" y="22"/>
                </a:cxn>
                <a:cxn ang="0">
                  <a:pos x="10" y="26"/>
                </a:cxn>
                <a:cxn ang="0">
                  <a:pos x="8" y="32"/>
                </a:cxn>
                <a:cxn ang="0">
                  <a:pos x="8" y="44"/>
                </a:cxn>
                <a:cxn ang="0">
                  <a:pos x="6" y="48"/>
                </a:cxn>
                <a:cxn ang="0">
                  <a:pos x="4" y="50"/>
                </a:cxn>
                <a:cxn ang="0">
                  <a:pos x="0" y="60"/>
                </a:cxn>
                <a:cxn ang="0">
                  <a:pos x="0" y="66"/>
                </a:cxn>
                <a:cxn ang="0">
                  <a:pos x="0" y="78"/>
                </a:cxn>
                <a:cxn ang="0">
                  <a:pos x="4" y="102"/>
                </a:cxn>
                <a:cxn ang="0">
                  <a:pos x="8" y="106"/>
                </a:cxn>
                <a:cxn ang="0">
                  <a:pos x="18" y="112"/>
                </a:cxn>
                <a:cxn ang="0">
                  <a:pos x="36" y="116"/>
                </a:cxn>
                <a:cxn ang="0">
                  <a:pos x="44" y="114"/>
                </a:cxn>
                <a:cxn ang="0">
                  <a:pos x="54" y="110"/>
                </a:cxn>
                <a:cxn ang="0">
                  <a:pos x="50" y="100"/>
                </a:cxn>
                <a:cxn ang="0">
                  <a:pos x="50" y="98"/>
                </a:cxn>
                <a:cxn ang="0">
                  <a:pos x="52" y="90"/>
                </a:cxn>
                <a:cxn ang="0">
                  <a:pos x="60" y="74"/>
                </a:cxn>
                <a:cxn ang="0">
                  <a:pos x="76" y="74"/>
                </a:cxn>
                <a:cxn ang="0">
                  <a:pos x="80" y="74"/>
                </a:cxn>
                <a:cxn ang="0">
                  <a:pos x="74" y="64"/>
                </a:cxn>
                <a:cxn ang="0">
                  <a:pos x="64" y="48"/>
                </a:cxn>
                <a:cxn ang="0">
                  <a:pos x="58" y="40"/>
                </a:cxn>
                <a:cxn ang="0">
                  <a:pos x="54" y="30"/>
                </a:cxn>
                <a:cxn ang="0">
                  <a:pos x="52" y="18"/>
                </a:cxn>
                <a:cxn ang="0">
                  <a:pos x="48" y="8"/>
                </a:cxn>
                <a:cxn ang="0">
                  <a:pos x="46" y="2"/>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41" name="Freeform 30"/>
            <p:cNvSpPr/>
            <p:nvPr/>
          </p:nvSpPr>
          <p:spPr bwMode="auto">
            <a:xfrm>
              <a:off x="4278707" y="1711483"/>
              <a:ext cx="189767" cy="204089"/>
            </a:xfrm>
            <a:custGeom>
              <a:avLst/>
              <a:gdLst/>
              <a:ahLst/>
              <a:cxnLst>
                <a:cxn ang="0">
                  <a:pos x="52" y="24"/>
                </a:cxn>
                <a:cxn ang="0">
                  <a:pos x="52" y="26"/>
                </a:cxn>
                <a:cxn ang="0">
                  <a:pos x="48" y="26"/>
                </a:cxn>
                <a:cxn ang="0">
                  <a:pos x="38" y="24"/>
                </a:cxn>
                <a:cxn ang="0">
                  <a:pos x="38" y="28"/>
                </a:cxn>
                <a:cxn ang="0">
                  <a:pos x="38" y="30"/>
                </a:cxn>
                <a:cxn ang="0">
                  <a:pos x="36" y="30"/>
                </a:cxn>
                <a:cxn ang="0">
                  <a:pos x="18" y="38"/>
                </a:cxn>
                <a:cxn ang="0">
                  <a:pos x="18" y="40"/>
                </a:cxn>
                <a:cxn ang="0">
                  <a:pos x="16" y="44"/>
                </a:cxn>
                <a:cxn ang="0">
                  <a:pos x="18" y="48"/>
                </a:cxn>
                <a:cxn ang="0">
                  <a:pos x="24" y="56"/>
                </a:cxn>
                <a:cxn ang="0">
                  <a:pos x="24" y="58"/>
                </a:cxn>
                <a:cxn ang="0">
                  <a:pos x="24" y="60"/>
                </a:cxn>
                <a:cxn ang="0">
                  <a:pos x="14" y="72"/>
                </a:cxn>
                <a:cxn ang="0">
                  <a:pos x="4" y="82"/>
                </a:cxn>
                <a:cxn ang="0">
                  <a:pos x="0" y="86"/>
                </a:cxn>
                <a:cxn ang="0">
                  <a:pos x="0" y="90"/>
                </a:cxn>
                <a:cxn ang="0">
                  <a:pos x="4" y="96"/>
                </a:cxn>
                <a:cxn ang="0">
                  <a:pos x="14" y="100"/>
                </a:cxn>
                <a:cxn ang="0">
                  <a:pos x="20" y="100"/>
                </a:cxn>
                <a:cxn ang="0">
                  <a:pos x="32" y="102"/>
                </a:cxn>
                <a:cxn ang="0">
                  <a:pos x="36" y="102"/>
                </a:cxn>
                <a:cxn ang="0">
                  <a:pos x="40" y="106"/>
                </a:cxn>
                <a:cxn ang="0">
                  <a:pos x="48" y="110"/>
                </a:cxn>
                <a:cxn ang="0">
                  <a:pos x="56" y="114"/>
                </a:cxn>
                <a:cxn ang="0">
                  <a:pos x="62" y="114"/>
                </a:cxn>
                <a:cxn ang="0">
                  <a:pos x="66" y="112"/>
                </a:cxn>
                <a:cxn ang="0">
                  <a:pos x="72" y="106"/>
                </a:cxn>
                <a:cxn ang="0">
                  <a:pos x="78" y="98"/>
                </a:cxn>
                <a:cxn ang="0">
                  <a:pos x="84" y="84"/>
                </a:cxn>
                <a:cxn ang="0">
                  <a:pos x="80" y="66"/>
                </a:cxn>
                <a:cxn ang="0">
                  <a:pos x="86" y="68"/>
                </a:cxn>
                <a:cxn ang="0">
                  <a:pos x="96" y="68"/>
                </a:cxn>
                <a:cxn ang="0">
                  <a:pos x="100" y="66"/>
                </a:cxn>
                <a:cxn ang="0">
                  <a:pos x="102" y="62"/>
                </a:cxn>
                <a:cxn ang="0">
                  <a:pos x="94" y="38"/>
                </a:cxn>
                <a:cxn ang="0">
                  <a:pos x="96" y="30"/>
                </a:cxn>
                <a:cxn ang="0">
                  <a:pos x="102" y="26"/>
                </a:cxn>
                <a:cxn ang="0">
                  <a:pos x="106" y="22"/>
                </a:cxn>
                <a:cxn ang="0">
                  <a:pos x="104" y="18"/>
                </a:cxn>
                <a:cxn ang="0">
                  <a:pos x="86" y="18"/>
                </a:cxn>
                <a:cxn ang="0">
                  <a:pos x="68" y="6"/>
                </a:cxn>
                <a:cxn ang="0">
                  <a:pos x="62" y="2"/>
                </a:cxn>
                <a:cxn ang="0">
                  <a:pos x="58" y="0"/>
                </a:cxn>
                <a:cxn ang="0">
                  <a:pos x="48" y="2"/>
                </a:cxn>
                <a:cxn ang="0">
                  <a:pos x="44" y="2"/>
                </a:cxn>
                <a:cxn ang="0">
                  <a:pos x="44" y="8"/>
                </a:cxn>
                <a:cxn ang="0">
                  <a:pos x="50" y="10"/>
                </a:cxn>
                <a:cxn ang="0">
                  <a:pos x="54" y="16"/>
                </a:cxn>
                <a:cxn ang="0">
                  <a:pos x="54" y="20"/>
                </a:cxn>
                <a:cxn ang="0">
                  <a:pos x="52" y="24"/>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42" name="Freeform 31"/>
            <p:cNvSpPr/>
            <p:nvPr/>
          </p:nvSpPr>
          <p:spPr bwMode="auto">
            <a:xfrm>
              <a:off x="4600952" y="1306885"/>
              <a:ext cx="673135" cy="640911"/>
            </a:xfrm>
            <a:custGeom>
              <a:avLst/>
              <a:gdLst/>
              <a:ahLst/>
              <a:cxnLst>
                <a:cxn ang="0">
                  <a:pos x="160" y="64"/>
                </a:cxn>
                <a:cxn ang="0">
                  <a:pos x="142" y="80"/>
                </a:cxn>
                <a:cxn ang="0">
                  <a:pos x="116" y="92"/>
                </a:cxn>
                <a:cxn ang="0">
                  <a:pos x="90" y="116"/>
                </a:cxn>
                <a:cxn ang="0">
                  <a:pos x="68" y="140"/>
                </a:cxn>
                <a:cxn ang="0">
                  <a:pos x="42" y="138"/>
                </a:cxn>
                <a:cxn ang="0">
                  <a:pos x="28" y="156"/>
                </a:cxn>
                <a:cxn ang="0">
                  <a:pos x="4" y="208"/>
                </a:cxn>
                <a:cxn ang="0">
                  <a:pos x="2" y="232"/>
                </a:cxn>
                <a:cxn ang="0">
                  <a:pos x="34" y="238"/>
                </a:cxn>
                <a:cxn ang="0">
                  <a:pos x="46" y="248"/>
                </a:cxn>
                <a:cxn ang="0">
                  <a:pos x="52" y="258"/>
                </a:cxn>
                <a:cxn ang="0">
                  <a:pos x="86" y="270"/>
                </a:cxn>
                <a:cxn ang="0">
                  <a:pos x="122" y="212"/>
                </a:cxn>
                <a:cxn ang="0">
                  <a:pos x="148" y="202"/>
                </a:cxn>
                <a:cxn ang="0">
                  <a:pos x="164" y="194"/>
                </a:cxn>
                <a:cxn ang="0">
                  <a:pos x="174" y="200"/>
                </a:cxn>
                <a:cxn ang="0">
                  <a:pos x="190" y="238"/>
                </a:cxn>
                <a:cxn ang="0">
                  <a:pos x="184" y="270"/>
                </a:cxn>
                <a:cxn ang="0">
                  <a:pos x="170" y="312"/>
                </a:cxn>
                <a:cxn ang="0">
                  <a:pos x="184" y="304"/>
                </a:cxn>
                <a:cxn ang="0">
                  <a:pos x="194" y="308"/>
                </a:cxn>
                <a:cxn ang="0">
                  <a:pos x="186" y="324"/>
                </a:cxn>
                <a:cxn ang="0">
                  <a:pos x="182" y="336"/>
                </a:cxn>
                <a:cxn ang="0">
                  <a:pos x="168" y="346"/>
                </a:cxn>
                <a:cxn ang="0">
                  <a:pos x="158" y="358"/>
                </a:cxn>
                <a:cxn ang="0">
                  <a:pos x="198" y="328"/>
                </a:cxn>
                <a:cxn ang="0">
                  <a:pos x="272" y="260"/>
                </a:cxn>
                <a:cxn ang="0">
                  <a:pos x="304" y="252"/>
                </a:cxn>
                <a:cxn ang="0">
                  <a:pos x="376" y="156"/>
                </a:cxn>
                <a:cxn ang="0">
                  <a:pos x="364" y="122"/>
                </a:cxn>
                <a:cxn ang="0">
                  <a:pos x="356" y="122"/>
                </a:cxn>
                <a:cxn ang="0">
                  <a:pos x="344" y="110"/>
                </a:cxn>
                <a:cxn ang="0">
                  <a:pos x="336" y="62"/>
                </a:cxn>
                <a:cxn ang="0">
                  <a:pos x="308" y="30"/>
                </a:cxn>
                <a:cxn ang="0">
                  <a:pos x="308" y="12"/>
                </a:cxn>
                <a:cxn ang="0">
                  <a:pos x="294" y="24"/>
                </a:cxn>
                <a:cxn ang="0">
                  <a:pos x="274" y="20"/>
                </a:cxn>
                <a:cxn ang="0">
                  <a:pos x="268" y="8"/>
                </a:cxn>
                <a:cxn ang="0">
                  <a:pos x="236" y="0"/>
                </a:cxn>
                <a:cxn ang="0">
                  <a:pos x="234" y="12"/>
                </a:cxn>
                <a:cxn ang="0">
                  <a:pos x="226" y="30"/>
                </a:cxn>
                <a:cxn ang="0">
                  <a:pos x="210" y="48"/>
                </a:cxn>
                <a:cxn ang="0">
                  <a:pos x="172" y="46"/>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43" name="Freeform 32"/>
            <p:cNvSpPr/>
            <p:nvPr/>
          </p:nvSpPr>
          <p:spPr bwMode="auto">
            <a:xfrm>
              <a:off x="4751334" y="920190"/>
              <a:ext cx="959576" cy="651652"/>
            </a:xfrm>
            <a:custGeom>
              <a:avLst/>
              <a:gdLst/>
              <a:ahLst/>
              <a:cxnLst>
                <a:cxn ang="0">
                  <a:pos x="92" y="6"/>
                </a:cxn>
                <a:cxn ang="0">
                  <a:pos x="70" y="20"/>
                </a:cxn>
                <a:cxn ang="0">
                  <a:pos x="58" y="36"/>
                </a:cxn>
                <a:cxn ang="0">
                  <a:pos x="28" y="40"/>
                </a:cxn>
                <a:cxn ang="0">
                  <a:pos x="0" y="40"/>
                </a:cxn>
                <a:cxn ang="0">
                  <a:pos x="34" y="64"/>
                </a:cxn>
                <a:cxn ang="0">
                  <a:pos x="50" y="140"/>
                </a:cxn>
                <a:cxn ang="0">
                  <a:pos x="88" y="122"/>
                </a:cxn>
                <a:cxn ang="0">
                  <a:pos x="126" y="176"/>
                </a:cxn>
                <a:cxn ang="0">
                  <a:pos x="128" y="220"/>
                </a:cxn>
                <a:cxn ang="0">
                  <a:pos x="158" y="208"/>
                </a:cxn>
                <a:cxn ang="0">
                  <a:pos x="188" y="216"/>
                </a:cxn>
                <a:cxn ang="0">
                  <a:pos x="194" y="228"/>
                </a:cxn>
                <a:cxn ang="0">
                  <a:pos x="210" y="214"/>
                </a:cxn>
                <a:cxn ang="0">
                  <a:pos x="230" y="218"/>
                </a:cxn>
                <a:cxn ang="0">
                  <a:pos x="232" y="242"/>
                </a:cxn>
                <a:cxn ang="0">
                  <a:pos x="262" y="274"/>
                </a:cxn>
                <a:cxn ang="0">
                  <a:pos x="268" y="324"/>
                </a:cxn>
                <a:cxn ang="0">
                  <a:pos x="282" y="330"/>
                </a:cxn>
                <a:cxn ang="0">
                  <a:pos x="298" y="344"/>
                </a:cxn>
                <a:cxn ang="0">
                  <a:pos x="326" y="304"/>
                </a:cxn>
                <a:cxn ang="0">
                  <a:pos x="352" y="294"/>
                </a:cxn>
                <a:cxn ang="0">
                  <a:pos x="400" y="272"/>
                </a:cxn>
                <a:cxn ang="0">
                  <a:pos x="404" y="260"/>
                </a:cxn>
                <a:cxn ang="0">
                  <a:pos x="430" y="256"/>
                </a:cxn>
                <a:cxn ang="0">
                  <a:pos x="454" y="228"/>
                </a:cxn>
                <a:cxn ang="0">
                  <a:pos x="476" y="170"/>
                </a:cxn>
                <a:cxn ang="0">
                  <a:pos x="496" y="168"/>
                </a:cxn>
                <a:cxn ang="0">
                  <a:pos x="518" y="176"/>
                </a:cxn>
                <a:cxn ang="0">
                  <a:pos x="536" y="124"/>
                </a:cxn>
                <a:cxn ang="0">
                  <a:pos x="504" y="118"/>
                </a:cxn>
                <a:cxn ang="0">
                  <a:pos x="484" y="104"/>
                </a:cxn>
                <a:cxn ang="0">
                  <a:pos x="470" y="112"/>
                </a:cxn>
                <a:cxn ang="0">
                  <a:pos x="446" y="110"/>
                </a:cxn>
                <a:cxn ang="0">
                  <a:pos x="446" y="136"/>
                </a:cxn>
                <a:cxn ang="0">
                  <a:pos x="428" y="146"/>
                </a:cxn>
                <a:cxn ang="0">
                  <a:pos x="414" y="140"/>
                </a:cxn>
                <a:cxn ang="0">
                  <a:pos x="374" y="104"/>
                </a:cxn>
                <a:cxn ang="0">
                  <a:pos x="366" y="88"/>
                </a:cxn>
                <a:cxn ang="0">
                  <a:pos x="368" y="100"/>
                </a:cxn>
                <a:cxn ang="0">
                  <a:pos x="340" y="116"/>
                </a:cxn>
                <a:cxn ang="0">
                  <a:pos x="336" y="100"/>
                </a:cxn>
                <a:cxn ang="0">
                  <a:pos x="314" y="84"/>
                </a:cxn>
                <a:cxn ang="0">
                  <a:pos x="288" y="80"/>
                </a:cxn>
                <a:cxn ang="0">
                  <a:pos x="284" y="56"/>
                </a:cxn>
                <a:cxn ang="0">
                  <a:pos x="252" y="70"/>
                </a:cxn>
                <a:cxn ang="0">
                  <a:pos x="234" y="66"/>
                </a:cxn>
                <a:cxn ang="0">
                  <a:pos x="212" y="46"/>
                </a:cxn>
                <a:cxn ang="0">
                  <a:pos x="194" y="46"/>
                </a:cxn>
                <a:cxn ang="0">
                  <a:pos x="152" y="58"/>
                </a:cxn>
                <a:cxn ang="0">
                  <a:pos x="120" y="42"/>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44" name="Freeform 33"/>
            <p:cNvSpPr/>
            <p:nvPr/>
          </p:nvSpPr>
          <p:spPr bwMode="auto">
            <a:xfrm>
              <a:off x="4547245" y="0"/>
              <a:ext cx="1285402" cy="1167245"/>
            </a:xfrm>
            <a:custGeom>
              <a:avLst/>
              <a:gdLst/>
              <a:ahLst/>
              <a:cxnLst>
                <a:cxn ang="0">
                  <a:pos x="712" y="290"/>
                </a:cxn>
                <a:cxn ang="0">
                  <a:pos x="704" y="270"/>
                </a:cxn>
                <a:cxn ang="0">
                  <a:pos x="692" y="234"/>
                </a:cxn>
                <a:cxn ang="0">
                  <a:pos x="662" y="254"/>
                </a:cxn>
                <a:cxn ang="0">
                  <a:pos x="632" y="276"/>
                </a:cxn>
                <a:cxn ang="0">
                  <a:pos x="618" y="320"/>
                </a:cxn>
                <a:cxn ang="0">
                  <a:pos x="510" y="308"/>
                </a:cxn>
                <a:cxn ang="0">
                  <a:pos x="496" y="280"/>
                </a:cxn>
                <a:cxn ang="0">
                  <a:pos x="452" y="246"/>
                </a:cxn>
                <a:cxn ang="0">
                  <a:pos x="332" y="234"/>
                </a:cxn>
                <a:cxn ang="0">
                  <a:pos x="258" y="110"/>
                </a:cxn>
                <a:cxn ang="0">
                  <a:pos x="164" y="14"/>
                </a:cxn>
                <a:cxn ang="0">
                  <a:pos x="94" y="6"/>
                </a:cxn>
                <a:cxn ang="0">
                  <a:pos x="54" y="4"/>
                </a:cxn>
                <a:cxn ang="0">
                  <a:pos x="8" y="36"/>
                </a:cxn>
                <a:cxn ang="0">
                  <a:pos x="0" y="62"/>
                </a:cxn>
                <a:cxn ang="0">
                  <a:pos x="22" y="86"/>
                </a:cxn>
                <a:cxn ang="0">
                  <a:pos x="42" y="70"/>
                </a:cxn>
                <a:cxn ang="0">
                  <a:pos x="74" y="94"/>
                </a:cxn>
                <a:cxn ang="0">
                  <a:pos x="96" y="140"/>
                </a:cxn>
                <a:cxn ang="0">
                  <a:pos x="124" y="148"/>
                </a:cxn>
                <a:cxn ang="0">
                  <a:pos x="176" y="110"/>
                </a:cxn>
                <a:cxn ang="0">
                  <a:pos x="230" y="138"/>
                </a:cxn>
                <a:cxn ang="0">
                  <a:pos x="238" y="196"/>
                </a:cxn>
                <a:cxn ang="0">
                  <a:pos x="240" y="250"/>
                </a:cxn>
                <a:cxn ang="0">
                  <a:pos x="232" y="284"/>
                </a:cxn>
                <a:cxn ang="0">
                  <a:pos x="228" y="330"/>
                </a:cxn>
                <a:cxn ang="0">
                  <a:pos x="214" y="366"/>
                </a:cxn>
                <a:cxn ang="0">
                  <a:pos x="180" y="370"/>
                </a:cxn>
                <a:cxn ang="0">
                  <a:pos x="154" y="414"/>
                </a:cxn>
                <a:cxn ang="0">
                  <a:pos x="144" y="446"/>
                </a:cxn>
                <a:cxn ang="0">
                  <a:pos x="178" y="476"/>
                </a:cxn>
                <a:cxn ang="0">
                  <a:pos x="188" y="516"/>
                </a:cxn>
                <a:cxn ang="0">
                  <a:pos x="226" y="528"/>
                </a:cxn>
                <a:cxn ang="0">
                  <a:pos x="254" y="560"/>
                </a:cxn>
                <a:cxn ang="0">
                  <a:pos x="274" y="560"/>
                </a:cxn>
                <a:cxn ang="0">
                  <a:pos x="308" y="552"/>
                </a:cxn>
                <a:cxn ang="0">
                  <a:pos x="334" y="544"/>
                </a:cxn>
                <a:cxn ang="0">
                  <a:pos x="344" y="556"/>
                </a:cxn>
                <a:cxn ang="0">
                  <a:pos x="362" y="576"/>
                </a:cxn>
                <a:cxn ang="0">
                  <a:pos x="364" y="564"/>
                </a:cxn>
                <a:cxn ang="0">
                  <a:pos x="402" y="562"/>
                </a:cxn>
                <a:cxn ang="0">
                  <a:pos x="422" y="588"/>
                </a:cxn>
                <a:cxn ang="0">
                  <a:pos x="456" y="608"/>
                </a:cxn>
                <a:cxn ang="0">
                  <a:pos x="474" y="616"/>
                </a:cxn>
                <a:cxn ang="0">
                  <a:pos x="474" y="596"/>
                </a:cxn>
                <a:cxn ang="0">
                  <a:pos x="486" y="590"/>
                </a:cxn>
                <a:cxn ang="0">
                  <a:pos x="496" y="616"/>
                </a:cxn>
                <a:cxn ang="0">
                  <a:pos x="512" y="626"/>
                </a:cxn>
                <a:cxn ang="0">
                  <a:pos x="544" y="638"/>
                </a:cxn>
                <a:cxn ang="0">
                  <a:pos x="556" y="618"/>
                </a:cxn>
                <a:cxn ang="0">
                  <a:pos x="592" y="598"/>
                </a:cxn>
                <a:cxn ang="0">
                  <a:pos x="610" y="600"/>
                </a:cxn>
                <a:cxn ang="0">
                  <a:pos x="610" y="618"/>
                </a:cxn>
                <a:cxn ang="0">
                  <a:pos x="640" y="630"/>
                </a:cxn>
                <a:cxn ang="0">
                  <a:pos x="624" y="562"/>
                </a:cxn>
                <a:cxn ang="0">
                  <a:pos x="616" y="518"/>
                </a:cxn>
                <a:cxn ang="0">
                  <a:pos x="662" y="482"/>
                </a:cxn>
                <a:cxn ang="0">
                  <a:pos x="704" y="476"/>
                </a:cxn>
                <a:cxn ang="0">
                  <a:pos x="716" y="382"/>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45" name="Freeform 34"/>
            <p:cNvSpPr/>
            <p:nvPr/>
          </p:nvSpPr>
          <p:spPr bwMode="auto">
            <a:xfrm>
              <a:off x="4293029" y="2094597"/>
              <a:ext cx="776970" cy="486949"/>
            </a:xfrm>
            <a:custGeom>
              <a:avLst/>
              <a:gdLst/>
              <a:ahLst/>
              <a:cxnLst>
                <a:cxn ang="0">
                  <a:pos x="396" y="8"/>
                </a:cxn>
                <a:cxn ang="0">
                  <a:pos x="388" y="14"/>
                </a:cxn>
                <a:cxn ang="0">
                  <a:pos x="330" y="6"/>
                </a:cxn>
                <a:cxn ang="0">
                  <a:pos x="270" y="42"/>
                </a:cxn>
                <a:cxn ang="0">
                  <a:pos x="268" y="62"/>
                </a:cxn>
                <a:cxn ang="0">
                  <a:pos x="228" y="62"/>
                </a:cxn>
                <a:cxn ang="0">
                  <a:pos x="218" y="60"/>
                </a:cxn>
                <a:cxn ang="0">
                  <a:pos x="212" y="52"/>
                </a:cxn>
                <a:cxn ang="0">
                  <a:pos x="168" y="0"/>
                </a:cxn>
                <a:cxn ang="0">
                  <a:pos x="150" y="20"/>
                </a:cxn>
                <a:cxn ang="0">
                  <a:pos x="144" y="0"/>
                </a:cxn>
                <a:cxn ang="0">
                  <a:pos x="120" y="18"/>
                </a:cxn>
                <a:cxn ang="0">
                  <a:pos x="102" y="24"/>
                </a:cxn>
                <a:cxn ang="0">
                  <a:pos x="56" y="70"/>
                </a:cxn>
                <a:cxn ang="0">
                  <a:pos x="22" y="148"/>
                </a:cxn>
                <a:cxn ang="0">
                  <a:pos x="20" y="152"/>
                </a:cxn>
                <a:cxn ang="0">
                  <a:pos x="20" y="160"/>
                </a:cxn>
                <a:cxn ang="0">
                  <a:pos x="32" y="188"/>
                </a:cxn>
                <a:cxn ang="0">
                  <a:pos x="34" y="206"/>
                </a:cxn>
                <a:cxn ang="0">
                  <a:pos x="0" y="228"/>
                </a:cxn>
                <a:cxn ang="0">
                  <a:pos x="16" y="244"/>
                </a:cxn>
                <a:cxn ang="0">
                  <a:pos x="18" y="252"/>
                </a:cxn>
                <a:cxn ang="0">
                  <a:pos x="36" y="264"/>
                </a:cxn>
                <a:cxn ang="0">
                  <a:pos x="74" y="266"/>
                </a:cxn>
                <a:cxn ang="0">
                  <a:pos x="92" y="230"/>
                </a:cxn>
                <a:cxn ang="0">
                  <a:pos x="118" y="240"/>
                </a:cxn>
                <a:cxn ang="0">
                  <a:pos x="118" y="244"/>
                </a:cxn>
                <a:cxn ang="0">
                  <a:pos x="116" y="256"/>
                </a:cxn>
                <a:cxn ang="0">
                  <a:pos x="124" y="264"/>
                </a:cxn>
                <a:cxn ang="0">
                  <a:pos x="160" y="260"/>
                </a:cxn>
                <a:cxn ang="0">
                  <a:pos x="172" y="252"/>
                </a:cxn>
                <a:cxn ang="0">
                  <a:pos x="184" y="252"/>
                </a:cxn>
                <a:cxn ang="0">
                  <a:pos x="202" y="258"/>
                </a:cxn>
                <a:cxn ang="0">
                  <a:pos x="212" y="250"/>
                </a:cxn>
                <a:cxn ang="0">
                  <a:pos x="216" y="248"/>
                </a:cxn>
                <a:cxn ang="0">
                  <a:pos x="224" y="236"/>
                </a:cxn>
                <a:cxn ang="0">
                  <a:pos x="238" y="220"/>
                </a:cxn>
                <a:cxn ang="0">
                  <a:pos x="250" y="212"/>
                </a:cxn>
                <a:cxn ang="0">
                  <a:pos x="252" y="214"/>
                </a:cxn>
                <a:cxn ang="0">
                  <a:pos x="260" y="216"/>
                </a:cxn>
                <a:cxn ang="0">
                  <a:pos x="280" y="172"/>
                </a:cxn>
                <a:cxn ang="0">
                  <a:pos x="296" y="160"/>
                </a:cxn>
                <a:cxn ang="0">
                  <a:pos x="300" y="150"/>
                </a:cxn>
                <a:cxn ang="0">
                  <a:pos x="294" y="128"/>
                </a:cxn>
                <a:cxn ang="0">
                  <a:pos x="298" y="120"/>
                </a:cxn>
                <a:cxn ang="0">
                  <a:pos x="310" y="120"/>
                </a:cxn>
                <a:cxn ang="0">
                  <a:pos x="322" y="112"/>
                </a:cxn>
                <a:cxn ang="0">
                  <a:pos x="322" y="108"/>
                </a:cxn>
                <a:cxn ang="0">
                  <a:pos x="338" y="96"/>
                </a:cxn>
                <a:cxn ang="0">
                  <a:pos x="328" y="94"/>
                </a:cxn>
                <a:cxn ang="0">
                  <a:pos x="328" y="88"/>
                </a:cxn>
                <a:cxn ang="0">
                  <a:pos x="332" y="86"/>
                </a:cxn>
                <a:cxn ang="0">
                  <a:pos x="342" y="84"/>
                </a:cxn>
                <a:cxn ang="0">
                  <a:pos x="404" y="40"/>
                </a:cxn>
                <a:cxn ang="0">
                  <a:pos x="428" y="48"/>
                </a:cxn>
                <a:cxn ang="0">
                  <a:pos x="424" y="28"/>
                </a:cxn>
                <a:cxn ang="0">
                  <a:pos x="432" y="12"/>
                </a:cxn>
                <a:cxn ang="0">
                  <a:pos x="426" y="14"/>
                </a:cxn>
                <a:cxn ang="0">
                  <a:pos x="408" y="16"/>
                </a:cxn>
                <a:cxn ang="0">
                  <a:pos x="404" y="12"/>
                </a:cxn>
                <a:cxn ang="0">
                  <a:pos x="396" y="8"/>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46" name="Freeform 35"/>
            <p:cNvSpPr/>
            <p:nvPr/>
          </p:nvSpPr>
          <p:spPr bwMode="auto">
            <a:xfrm>
              <a:off x="5019872" y="2903792"/>
              <a:ext cx="121737" cy="107415"/>
            </a:xfrm>
            <a:custGeom>
              <a:avLst/>
              <a:gdLst/>
              <a:ahLst/>
              <a:cxnLst>
                <a:cxn ang="0">
                  <a:pos x="62" y="32"/>
                </a:cxn>
                <a:cxn ang="0">
                  <a:pos x="68" y="24"/>
                </a:cxn>
                <a:cxn ang="0">
                  <a:pos x="48" y="8"/>
                </a:cxn>
                <a:cxn ang="0">
                  <a:pos x="40" y="4"/>
                </a:cxn>
                <a:cxn ang="0">
                  <a:pos x="34" y="0"/>
                </a:cxn>
                <a:cxn ang="0">
                  <a:pos x="28" y="0"/>
                </a:cxn>
                <a:cxn ang="0">
                  <a:pos x="22" y="0"/>
                </a:cxn>
                <a:cxn ang="0">
                  <a:pos x="14" y="2"/>
                </a:cxn>
                <a:cxn ang="0">
                  <a:pos x="14" y="20"/>
                </a:cxn>
                <a:cxn ang="0">
                  <a:pos x="10" y="28"/>
                </a:cxn>
                <a:cxn ang="0">
                  <a:pos x="4" y="36"/>
                </a:cxn>
                <a:cxn ang="0">
                  <a:pos x="0" y="40"/>
                </a:cxn>
                <a:cxn ang="0">
                  <a:pos x="8" y="48"/>
                </a:cxn>
                <a:cxn ang="0">
                  <a:pos x="10" y="48"/>
                </a:cxn>
                <a:cxn ang="0">
                  <a:pos x="12" y="56"/>
                </a:cxn>
                <a:cxn ang="0">
                  <a:pos x="22" y="60"/>
                </a:cxn>
                <a:cxn ang="0">
                  <a:pos x="28" y="56"/>
                </a:cxn>
                <a:cxn ang="0">
                  <a:pos x="34" y="54"/>
                </a:cxn>
                <a:cxn ang="0">
                  <a:pos x="52" y="58"/>
                </a:cxn>
                <a:cxn ang="0">
                  <a:pos x="52" y="52"/>
                </a:cxn>
                <a:cxn ang="0">
                  <a:pos x="54" y="44"/>
                </a:cxn>
                <a:cxn ang="0">
                  <a:pos x="56" y="38"/>
                </a:cxn>
                <a:cxn ang="0">
                  <a:pos x="58" y="34"/>
                </a:cxn>
                <a:cxn ang="0">
                  <a:pos x="62" y="32"/>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47" name="Freeform 36"/>
            <p:cNvSpPr/>
            <p:nvPr/>
          </p:nvSpPr>
          <p:spPr bwMode="auto">
            <a:xfrm>
              <a:off x="4450571" y="2492033"/>
              <a:ext cx="676716" cy="522754"/>
            </a:xfrm>
            <a:custGeom>
              <a:avLst/>
              <a:gdLst/>
              <a:ahLst/>
              <a:cxnLst>
                <a:cxn ang="0">
                  <a:pos x="264" y="86"/>
                </a:cxn>
                <a:cxn ang="0">
                  <a:pos x="252" y="70"/>
                </a:cxn>
                <a:cxn ang="0">
                  <a:pos x="226" y="44"/>
                </a:cxn>
                <a:cxn ang="0">
                  <a:pos x="204" y="38"/>
                </a:cxn>
                <a:cxn ang="0">
                  <a:pos x="194" y="28"/>
                </a:cxn>
                <a:cxn ang="0">
                  <a:pos x="170" y="18"/>
                </a:cxn>
                <a:cxn ang="0">
                  <a:pos x="170" y="2"/>
                </a:cxn>
                <a:cxn ang="0">
                  <a:pos x="164" y="0"/>
                </a:cxn>
                <a:cxn ang="0">
                  <a:pos x="148" y="12"/>
                </a:cxn>
                <a:cxn ang="0">
                  <a:pos x="140" y="26"/>
                </a:cxn>
                <a:cxn ang="0">
                  <a:pos x="126" y="46"/>
                </a:cxn>
                <a:cxn ang="0">
                  <a:pos x="120" y="52"/>
                </a:cxn>
                <a:cxn ang="0">
                  <a:pos x="116" y="48"/>
                </a:cxn>
                <a:cxn ang="0">
                  <a:pos x="102" y="40"/>
                </a:cxn>
                <a:cxn ang="0">
                  <a:pos x="88" y="40"/>
                </a:cxn>
                <a:cxn ang="0">
                  <a:pos x="62" y="50"/>
                </a:cxn>
                <a:cxn ang="0">
                  <a:pos x="26" y="44"/>
                </a:cxn>
                <a:cxn ang="0">
                  <a:pos x="20" y="32"/>
                </a:cxn>
                <a:cxn ang="0">
                  <a:pos x="8" y="18"/>
                </a:cxn>
                <a:cxn ang="0">
                  <a:pos x="4" y="36"/>
                </a:cxn>
                <a:cxn ang="0">
                  <a:pos x="0" y="40"/>
                </a:cxn>
                <a:cxn ang="0">
                  <a:pos x="10" y="42"/>
                </a:cxn>
                <a:cxn ang="0">
                  <a:pos x="40" y="76"/>
                </a:cxn>
                <a:cxn ang="0">
                  <a:pos x="98" y="96"/>
                </a:cxn>
                <a:cxn ang="0">
                  <a:pos x="112" y="112"/>
                </a:cxn>
                <a:cxn ang="0">
                  <a:pos x="124" y="150"/>
                </a:cxn>
                <a:cxn ang="0">
                  <a:pos x="146" y="162"/>
                </a:cxn>
                <a:cxn ang="0">
                  <a:pos x="180" y="144"/>
                </a:cxn>
                <a:cxn ang="0">
                  <a:pos x="184" y="144"/>
                </a:cxn>
                <a:cxn ang="0">
                  <a:pos x="200" y="146"/>
                </a:cxn>
                <a:cxn ang="0">
                  <a:pos x="198" y="152"/>
                </a:cxn>
                <a:cxn ang="0">
                  <a:pos x="186" y="186"/>
                </a:cxn>
                <a:cxn ang="0">
                  <a:pos x="166" y="194"/>
                </a:cxn>
                <a:cxn ang="0">
                  <a:pos x="152" y="222"/>
                </a:cxn>
                <a:cxn ang="0">
                  <a:pos x="148" y="234"/>
                </a:cxn>
                <a:cxn ang="0">
                  <a:pos x="172" y="252"/>
                </a:cxn>
                <a:cxn ang="0">
                  <a:pos x="182" y="254"/>
                </a:cxn>
                <a:cxn ang="0">
                  <a:pos x="194" y="270"/>
                </a:cxn>
                <a:cxn ang="0">
                  <a:pos x="204" y="262"/>
                </a:cxn>
                <a:cxn ang="0">
                  <a:pos x="214" y="264"/>
                </a:cxn>
                <a:cxn ang="0">
                  <a:pos x="224" y="270"/>
                </a:cxn>
                <a:cxn ang="0">
                  <a:pos x="236" y="286"/>
                </a:cxn>
                <a:cxn ang="0">
                  <a:pos x="242" y="284"/>
                </a:cxn>
                <a:cxn ang="0">
                  <a:pos x="264" y="288"/>
                </a:cxn>
                <a:cxn ang="0">
                  <a:pos x="304" y="286"/>
                </a:cxn>
                <a:cxn ang="0">
                  <a:pos x="318" y="278"/>
                </a:cxn>
                <a:cxn ang="0">
                  <a:pos x="312" y="268"/>
                </a:cxn>
                <a:cxn ang="0">
                  <a:pos x="322" y="256"/>
                </a:cxn>
                <a:cxn ang="0">
                  <a:pos x="324" y="238"/>
                </a:cxn>
                <a:cxn ang="0">
                  <a:pos x="326" y="230"/>
                </a:cxn>
                <a:cxn ang="0">
                  <a:pos x="340" y="222"/>
                </a:cxn>
                <a:cxn ang="0">
                  <a:pos x="356" y="226"/>
                </a:cxn>
                <a:cxn ang="0">
                  <a:pos x="378" y="238"/>
                </a:cxn>
                <a:cxn ang="0">
                  <a:pos x="364" y="210"/>
                </a:cxn>
                <a:cxn ang="0">
                  <a:pos x="348" y="194"/>
                </a:cxn>
                <a:cxn ang="0">
                  <a:pos x="294" y="170"/>
                </a:cxn>
                <a:cxn ang="0">
                  <a:pos x="292" y="146"/>
                </a:cxn>
                <a:cxn ang="0">
                  <a:pos x="270" y="94"/>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48" name="Freeform 37"/>
            <p:cNvSpPr/>
            <p:nvPr/>
          </p:nvSpPr>
          <p:spPr bwMode="auto">
            <a:xfrm>
              <a:off x="4096101" y="1493072"/>
              <a:ext cx="630169" cy="898707"/>
            </a:xfrm>
            <a:custGeom>
              <a:avLst/>
              <a:gdLst/>
              <a:ahLst/>
              <a:cxnLst>
                <a:cxn ang="0">
                  <a:pos x="312" y="144"/>
                </a:cxn>
                <a:cxn ang="0">
                  <a:pos x="270" y="122"/>
                </a:cxn>
                <a:cxn ang="0">
                  <a:pos x="278" y="102"/>
                </a:cxn>
                <a:cxn ang="0">
                  <a:pos x="246" y="88"/>
                </a:cxn>
                <a:cxn ang="0">
                  <a:pos x="234" y="48"/>
                </a:cxn>
                <a:cxn ang="0">
                  <a:pos x="226" y="40"/>
                </a:cxn>
                <a:cxn ang="0">
                  <a:pos x="210" y="30"/>
                </a:cxn>
                <a:cxn ang="0">
                  <a:pos x="200" y="0"/>
                </a:cxn>
                <a:cxn ang="0">
                  <a:pos x="178" y="16"/>
                </a:cxn>
                <a:cxn ang="0">
                  <a:pos x="146" y="64"/>
                </a:cxn>
                <a:cxn ang="0">
                  <a:pos x="130" y="68"/>
                </a:cxn>
                <a:cxn ang="0">
                  <a:pos x="114" y="78"/>
                </a:cxn>
                <a:cxn ang="0">
                  <a:pos x="80" y="96"/>
                </a:cxn>
                <a:cxn ang="0">
                  <a:pos x="50" y="94"/>
                </a:cxn>
                <a:cxn ang="0">
                  <a:pos x="42" y="56"/>
                </a:cxn>
                <a:cxn ang="0">
                  <a:pos x="16" y="96"/>
                </a:cxn>
                <a:cxn ang="0">
                  <a:pos x="0" y="122"/>
                </a:cxn>
                <a:cxn ang="0">
                  <a:pos x="38" y="186"/>
                </a:cxn>
                <a:cxn ang="0">
                  <a:pos x="12" y="200"/>
                </a:cxn>
                <a:cxn ang="0">
                  <a:pos x="48" y="240"/>
                </a:cxn>
                <a:cxn ang="0">
                  <a:pos x="36" y="284"/>
                </a:cxn>
                <a:cxn ang="0">
                  <a:pos x="8" y="332"/>
                </a:cxn>
                <a:cxn ang="0">
                  <a:pos x="48" y="376"/>
                </a:cxn>
                <a:cxn ang="0">
                  <a:pos x="32" y="416"/>
                </a:cxn>
                <a:cxn ang="0">
                  <a:pos x="14" y="456"/>
                </a:cxn>
                <a:cxn ang="0">
                  <a:pos x="14" y="468"/>
                </a:cxn>
                <a:cxn ang="0">
                  <a:pos x="28" y="488"/>
                </a:cxn>
                <a:cxn ang="0">
                  <a:pos x="80" y="500"/>
                </a:cxn>
                <a:cxn ang="0">
                  <a:pos x="122" y="486"/>
                </a:cxn>
                <a:cxn ang="0">
                  <a:pos x="158" y="400"/>
                </a:cxn>
                <a:cxn ang="0">
                  <a:pos x="240" y="332"/>
                </a:cxn>
                <a:cxn ang="0">
                  <a:pos x="226" y="302"/>
                </a:cxn>
                <a:cxn ang="0">
                  <a:pos x="196" y="292"/>
                </a:cxn>
                <a:cxn ang="0">
                  <a:pos x="176" y="256"/>
                </a:cxn>
                <a:cxn ang="0">
                  <a:pos x="146" y="240"/>
                </a:cxn>
                <a:cxn ang="0">
                  <a:pos x="110" y="226"/>
                </a:cxn>
                <a:cxn ang="0">
                  <a:pos x="96" y="210"/>
                </a:cxn>
                <a:cxn ang="0">
                  <a:pos x="110" y="192"/>
                </a:cxn>
                <a:cxn ang="0">
                  <a:pos x="112" y="164"/>
                </a:cxn>
                <a:cxn ang="0">
                  <a:pos x="120" y="152"/>
                </a:cxn>
                <a:cxn ang="0">
                  <a:pos x="150" y="140"/>
                </a:cxn>
                <a:cxn ang="0">
                  <a:pos x="140" y="128"/>
                </a:cxn>
                <a:cxn ang="0">
                  <a:pos x="160" y="116"/>
                </a:cxn>
                <a:cxn ang="0">
                  <a:pos x="208" y="134"/>
                </a:cxn>
                <a:cxn ang="0">
                  <a:pos x="210" y="152"/>
                </a:cxn>
                <a:cxn ang="0">
                  <a:pos x="210" y="180"/>
                </a:cxn>
                <a:cxn ang="0">
                  <a:pos x="234" y="172"/>
                </a:cxn>
                <a:cxn ang="0">
                  <a:pos x="246" y="210"/>
                </a:cxn>
                <a:cxn ang="0">
                  <a:pos x="300" y="244"/>
                </a:cxn>
                <a:cxn ang="0">
                  <a:pos x="336" y="188"/>
                </a:cxn>
                <a:cxn ang="0">
                  <a:pos x="350" y="176"/>
                </a:cxn>
                <a:cxn ang="0">
                  <a:pos x="326" y="156"/>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49" name="Freeform 38"/>
            <p:cNvSpPr/>
            <p:nvPr/>
          </p:nvSpPr>
          <p:spPr bwMode="auto">
            <a:xfrm>
              <a:off x="3809660" y="2355974"/>
              <a:ext cx="662394" cy="655233"/>
            </a:xfrm>
            <a:custGeom>
              <a:avLst/>
              <a:gdLst/>
              <a:ahLst/>
              <a:cxnLst>
                <a:cxn ang="0">
                  <a:pos x="80" y="120"/>
                </a:cxn>
                <a:cxn ang="0">
                  <a:pos x="2" y="162"/>
                </a:cxn>
                <a:cxn ang="0">
                  <a:pos x="2" y="196"/>
                </a:cxn>
                <a:cxn ang="0">
                  <a:pos x="10" y="210"/>
                </a:cxn>
                <a:cxn ang="0">
                  <a:pos x="30" y="222"/>
                </a:cxn>
                <a:cxn ang="0">
                  <a:pos x="54" y="276"/>
                </a:cxn>
                <a:cxn ang="0">
                  <a:pos x="66" y="286"/>
                </a:cxn>
                <a:cxn ang="0">
                  <a:pos x="86" y="290"/>
                </a:cxn>
                <a:cxn ang="0">
                  <a:pos x="104" y="300"/>
                </a:cxn>
                <a:cxn ang="0">
                  <a:pos x="194" y="304"/>
                </a:cxn>
                <a:cxn ang="0">
                  <a:pos x="210" y="310"/>
                </a:cxn>
                <a:cxn ang="0">
                  <a:pos x="214" y="318"/>
                </a:cxn>
                <a:cxn ang="0">
                  <a:pos x="214" y="342"/>
                </a:cxn>
                <a:cxn ang="0">
                  <a:pos x="234" y="342"/>
                </a:cxn>
                <a:cxn ang="0">
                  <a:pos x="250" y="338"/>
                </a:cxn>
                <a:cxn ang="0">
                  <a:pos x="258" y="342"/>
                </a:cxn>
                <a:cxn ang="0">
                  <a:pos x="278" y="362"/>
                </a:cxn>
                <a:cxn ang="0">
                  <a:pos x="282" y="366"/>
                </a:cxn>
                <a:cxn ang="0">
                  <a:pos x="298" y="350"/>
                </a:cxn>
                <a:cxn ang="0">
                  <a:pos x="314" y="358"/>
                </a:cxn>
                <a:cxn ang="0">
                  <a:pos x="326" y="342"/>
                </a:cxn>
                <a:cxn ang="0">
                  <a:pos x="334" y="334"/>
                </a:cxn>
                <a:cxn ang="0">
                  <a:pos x="346" y="330"/>
                </a:cxn>
                <a:cxn ang="0">
                  <a:pos x="342" y="326"/>
                </a:cxn>
                <a:cxn ang="0">
                  <a:pos x="338" y="300"/>
                </a:cxn>
                <a:cxn ang="0">
                  <a:pos x="328" y="294"/>
                </a:cxn>
                <a:cxn ang="0">
                  <a:pos x="310" y="296"/>
                </a:cxn>
                <a:cxn ang="0">
                  <a:pos x="302" y="294"/>
                </a:cxn>
                <a:cxn ang="0">
                  <a:pos x="302" y="286"/>
                </a:cxn>
                <a:cxn ang="0">
                  <a:pos x="282" y="262"/>
                </a:cxn>
                <a:cxn ang="0">
                  <a:pos x="274" y="250"/>
                </a:cxn>
                <a:cxn ang="0">
                  <a:pos x="274" y="238"/>
                </a:cxn>
                <a:cxn ang="0">
                  <a:pos x="298" y="240"/>
                </a:cxn>
                <a:cxn ang="0">
                  <a:pos x="296" y="216"/>
                </a:cxn>
                <a:cxn ang="0">
                  <a:pos x="300" y="210"/>
                </a:cxn>
                <a:cxn ang="0">
                  <a:pos x="310" y="204"/>
                </a:cxn>
                <a:cxn ang="0">
                  <a:pos x="318" y="196"/>
                </a:cxn>
                <a:cxn ang="0">
                  <a:pos x="312" y="170"/>
                </a:cxn>
                <a:cxn ang="0">
                  <a:pos x="318" y="162"/>
                </a:cxn>
                <a:cxn ang="0">
                  <a:pos x="338" y="166"/>
                </a:cxn>
                <a:cxn ang="0">
                  <a:pos x="340" y="168"/>
                </a:cxn>
                <a:cxn ang="0">
                  <a:pos x="370" y="162"/>
                </a:cxn>
                <a:cxn ang="0">
                  <a:pos x="348" y="128"/>
                </a:cxn>
                <a:cxn ang="0">
                  <a:pos x="334" y="134"/>
                </a:cxn>
                <a:cxn ang="0">
                  <a:pos x="292" y="122"/>
                </a:cxn>
                <a:cxn ang="0">
                  <a:pos x="280" y="110"/>
                </a:cxn>
                <a:cxn ang="0">
                  <a:pos x="260" y="96"/>
                </a:cxn>
                <a:cxn ang="0">
                  <a:pos x="294" y="58"/>
                </a:cxn>
                <a:cxn ang="0">
                  <a:pos x="286" y="30"/>
                </a:cxn>
                <a:cxn ang="0">
                  <a:pos x="258" y="22"/>
                </a:cxn>
                <a:cxn ang="0">
                  <a:pos x="226" y="28"/>
                </a:cxn>
                <a:cxn ang="0">
                  <a:pos x="200" y="14"/>
                </a:cxn>
                <a:cxn ang="0">
                  <a:pos x="190" y="10"/>
                </a:cxn>
                <a:cxn ang="0">
                  <a:pos x="186" y="2"/>
                </a:cxn>
                <a:cxn ang="0">
                  <a:pos x="184" y="22"/>
                </a:cxn>
                <a:cxn ang="0">
                  <a:pos x="180" y="34"/>
                </a:cxn>
                <a:cxn ang="0">
                  <a:pos x="184" y="40"/>
                </a:cxn>
                <a:cxn ang="0">
                  <a:pos x="182" y="50"/>
                </a:cxn>
                <a:cxn ang="0">
                  <a:pos x="184" y="68"/>
                </a:cxn>
                <a:cxn ang="0">
                  <a:pos x="182" y="70"/>
                </a:cxn>
                <a:cxn ang="0">
                  <a:pos x="172" y="96"/>
                </a:cxn>
                <a:cxn ang="0">
                  <a:pos x="148" y="106"/>
                </a:cxn>
                <a:cxn ang="0">
                  <a:pos x="98" y="106"/>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50" name="Freeform 39"/>
            <p:cNvSpPr/>
            <p:nvPr/>
          </p:nvSpPr>
          <p:spPr bwMode="auto">
            <a:xfrm>
              <a:off x="5055677" y="3755952"/>
              <a:ext cx="189767" cy="458305"/>
            </a:xfrm>
            <a:custGeom>
              <a:avLst/>
              <a:gdLst/>
              <a:ahLst/>
              <a:cxnLst>
                <a:cxn ang="0">
                  <a:pos x="80" y="0"/>
                </a:cxn>
                <a:cxn ang="0">
                  <a:pos x="80" y="0"/>
                </a:cxn>
                <a:cxn ang="0">
                  <a:pos x="62" y="14"/>
                </a:cxn>
                <a:cxn ang="0">
                  <a:pos x="46" y="32"/>
                </a:cxn>
                <a:cxn ang="0">
                  <a:pos x="34" y="50"/>
                </a:cxn>
                <a:cxn ang="0">
                  <a:pos x="24" y="70"/>
                </a:cxn>
                <a:cxn ang="0">
                  <a:pos x="10" y="98"/>
                </a:cxn>
                <a:cxn ang="0">
                  <a:pos x="4" y="104"/>
                </a:cxn>
                <a:cxn ang="0">
                  <a:pos x="0" y="108"/>
                </a:cxn>
                <a:cxn ang="0">
                  <a:pos x="6" y="152"/>
                </a:cxn>
                <a:cxn ang="0">
                  <a:pos x="6" y="154"/>
                </a:cxn>
                <a:cxn ang="0">
                  <a:pos x="2" y="184"/>
                </a:cxn>
                <a:cxn ang="0">
                  <a:pos x="2" y="196"/>
                </a:cxn>
                <a:cxn ang="0">
                  <a:pos x="2" y="200"/>
                </a:cxn>
                <a:cxn ang="0">
                  <a:pos x="4" y="202"/>
                </a:cxn>
                <a:cxn ang="0">
                  <a:pos x="36" y="224"/>
                </a:cxn>
                <a:cxn ang="0">
                  <a:pos x="38" y="224"/>
                </a:cxn>
                <a:cxn ang="0">
                  <a:pos x="38" y="226"/>
                </a:cxn>
                <a:cxn ang="0">
                  <a:pos x="42" y="236"/>
                </a:cxn>
                <a:cxn ang="0">
                  <a:pos x="50" y="248"/>
                </a:cxn>
                <a:cxn ang="0">
                  <a:pos x="56" y="252"/>
                </a:cxn>
                <a:cxn ang="0">
                  <a:pos x="62" y="256"/>
                </a:cxn>
                <a:cxn ang="0">
                  <a:pos x="66" y="204"/>
                </a:cxn>
                <a:cxn ang="0">
                  <a:pos x="66" y="202"/>
                </a:cxn>
                <a:cxn ang="0">
                  <a:pos x="90" y="146"/>
                </a:cxn>
                <a:cxn ang="0">
                  <a:pos x="98" y="80"/>
                </a:cxn>
                <a:cxn ang="0">
                  <a:pos x="98" y="78"/>
                </a:cxn>
                <a:cxn ang="0">
                  <a:pos x="106" y="60"/>
                </a:cxn>
                <a:cxn ang="0">
                  <a:pos x="100" y="44"/>
                </a:cxn>
                <a:cxn ang="0">
                  <a:pos x="98" y="44"/>
                </a:cxn>
                <a:cxn ang="0">
                  <a:pos x="98" y="24"/>
                </a:cxn>
                <a:cxn ang="0">
                  <a:pos x="98" y="22"/>
                </a:cxn>
                <a:cxn ang="0">
                  <a:pos x="102" y="16"/>
                </a:cxn>
                <a:cxn ang="0">
                  <a:pos x="106" y="12"/>
                </a:cxn>
                <a:cxn ang="0">
                  <a:pos x="80" y="0"/>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sp>
          <p:nvSpPr>
            <p:cNvPr id="51" name="Freeform 40"/>
            <p:cNvSpPr/>
            <p:nvPr/>
          </p:nvSpPr>
          <p:spPr bwMode="auto">
            <a:xfrm>
              <a:off x="3659279" y="4568727"/>
              <a:ext cx="286441" cy="250636"/>
            </a:xfrm>
            <a:custGeom>
              <a:avLst/>
              <a:gdLst/>
              <a:ahLst/>
              <a:cxnLst>
                <a:cxn ang="0">
                  <a:pos x="72" y="14"/>
                </a:cxn>
                <a:cxn ang="0">
                  <a:pos x="70" y="18"/>
                </a:cxn>
                <a:cxn ang="0">
                  <a:pos x="68" y="20"/>
                </a:cxn>
                <a:cxn ang="0">
                  <a:pos x="36" y="28"/>
                </a:cxn>
                <a:cxn ang="0">
                  <a:pos x="38" y="32"/>
                </a:cxn>
                <a:cxn ang="0">
                  <a:pos x="48" y="44"/>
                </a:cxn>
                <a:cxn ang="0">
                  <a:pos x="44" y="46"/>
                </a:cxn>
                <a:cxn ang="0">
                  <a:pos x="30" y="54"/>
                </a:cxn>
                <a:cxn ang="0">
                  <a:pos x="6" y="72"/>
                </a:cxn>
                <a:cxn ang="0">
                  <a:pos x="2" y="80"/>
                </a:cxn>
                <a:cxn ang="0">
                  <a:pos x="0" y="92"/>
                </a:cxn>
                <a:cxn ang="0">
                  <a:pos x="4" y="108"/>
                </a:cxn>
                <a:cxn ang="0">
                  <a:pos x="10" y="126"/>
                </a:cxn>
                <a:cxn ang="0">
                  <a:pos x="34" y="128"/>
                </a:cxn>
                <a:cxn ang="0">
                  <a:pos x="36" y="128"/>
                </a:cxn>
                <a:cxn ang="0">
                  <a:pos x="60" y="140"/>
                </a:cxn>
                <a:cxn ang="0">
                  <a:pos x="86" y="136"/>
                </a:cxn>
                <a:cxn ang="0">
                  <a:pos x="94" y="132"/>
                </a:cxn>
                <a:cxn ang="0">
                  <a:pos x="102" y="126"/>
                </a:cxn>
                <a:cxn ang="0">
                  <a:pos x="112" y="118"/>
                </a:cxn>
                <a:cxn ang="0">
                  <a:pos x="122" y="106"/>
                </a:cxn>
                <a:cxn ang="0">
                  <a:pos x="124" y="106"/>
                </a:cxn>
                <a:cxn ang="0">
                  <a:pos x="126" y="104"/>
                </a:cxn>
                <a:cxn ang="0">
                  <a:pos x="136" y="100"/>
                </a:cxn>
                <a:cxn ang="0">
                  <a:pos x="134" y="66"/>
                </a:cxn>
                <a:cxn ang="0">
                  <a:pos x="148" y="44"/>
                </a:cxn>
                <a:cxn ang="0">
                  <a:pos x="160" y="34"/>
                </a:cxn>
                <a:cxn ang="0">
                  <a:pos x="160" y="22"/>
                </a:cxn>
                <a:cxn ang="0">
                  <a:pos x="158" y="14"/>
                </a:cxn>
                <a:cxn ang="0">
                  <a:pos x="156" y="10"/>
                </a:cxn>
                <a:cxn ang="0">
                  <a:pos x="152" y="2"/>
                </a:cxn>
                <a:cxn ang="0">
                  <a:pos x="146" y="0"/>
                </a:cxn>
                <a:cxn ang="0">
                  <a:pos x="146" y="12"/>
                </a:cxn>
                <a:cxn ang="0">
                  <a:pos x="126" y="8"/>
                </a:cxn>
                <a:cxn ang="0">
                  <a:pos x="116" y="14"/>
                </a:cxn>
                <a:cxn ang="0">
                  <a:pos x="114" y="14"/>
                </a:cxn>
                <a:cxn ang="0">
                  <a:pos x="72" y="14"/>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w="9525">
              <a:noFill/>
              <a:round/>
            </a:ln>
          </p:spPr>
          <p:txBody>
            <a:bodyPr anchor="ctr"/>
            <a:lstStyle/>
            <a:p>
              <a:pPr defTabSz="913765">
                <a:defRPr/>
              </a:pPr>
              <a:endParaRPr lang="zh-CN" altLang="en-US" sz="1350">
                <a:solidFill>
                  <a:prstClr val="black"/>
                </a:solidFill>
                <a:latin typeface="等线" panose="02010600030101010101" charset="-122"/>
                <a:ea typeface="微软雅黑" panose="020B0503020204020204" charset="-122"/>
              </a:endParaRPr>
            </a:p>
          </p:txBody>
        </p:sp>
      </p:grpSp>
      <p:pic>
        <p:nvPicPr>
          <p:cNvPr id="8194" name="图片 1"/>
          <p:cNvPicPr>
            <a:picLocks noChangeAspect="1"/>
          </p:cNvPicPr>
          <p:nvPr/>
        </p:nvPicPr>
        <p:blipFill>
          <a:blip r:embed="rId1"/>
          <a:stretch>
            <a:fillRect/>
          </a:stretch>
        </p:blipFill>
        <p:spPr>
          <a:xfrm>
            <a:off x="6350" y="3175"/>
            <a:ext cx="12152313" cy="1022350"/>
          </a:xfrm>
          <a:prstGeom prst="rect">
            <a:avLst/>
          </a:prstGeom>
          <a:noFill/>
          <a:ln w="9525">
            <a:noFill/>
          </a:ln>
        </p:spPr>
      </p:pic>
      <p:sp>
        <p:nvSpPr>
          <p:cNvPr id="8197" name="TextBox 4"/>
          <p:cNvSpPr/>
          <p:nvPr/>
        </p:nvSpPr>
        <p:spPr>
          <a:xfrm>
            <a:off x="1416050" y="280988"/>
            <a:ext cx="3738880" cy="521970"/>
          </a:xfrm>
          <a:prstGeom prst="rect">
            <a:avLst/>
          </a:prstGeom>
          <a:noFill/>
          <a:ln w="9525">
            <a:noFill/>
          </a:ln>
        </p:spPr>
        <p:txBody>
          <a:bodyPr wrap="none">
            <a:spAutoFit/>
          </a:bodyPr>
          <a:p>
            <a:pPr algn="l"/>
            <a:r>
              <a:rPr lang="zh-CN" altLang="en-US" sz="2800" b="1" dirty="0">
                <a:solidFill>
                  <a:schemeClr val="bg1"/>
                </a:solidFill>
                <a:latin typeface="微软雅黑" panose="020B0503020204020204" charset="-122"/>
                <a:ea typeface="微软雅黑" panose="020B0503020204020204" charset="-122"/>
                <a:sym typeface="微软雅黑" panose="020B0503020204020204" charset="-122"/>
              </a:rPr>
              <a:t>二、明确党建工作目标</a:t>
            </a:r>
            <a:endParaRPr lang="zh-CN" altLang="en-US" sz="28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6358255" y="2571750"/>
            <a:ext cx="4420235" cy="2245360"/>
          </a:xfrm>
          <a:prstGeom prst="rect">
            <a:avLst/>
          </a:prstGeom>
          <a:noFill/>
          <a:ln w="19050">
            <a:noFill/>
            <a:prstDash val="solid"/>
          </a:ln>
          <a:effectLst/>
          <a:extLst>
            <a:ext uri="{909E8E84-426E-40DD-AFC4-6F175D3DCCD1}">
              <a14:hiddenFill xmlns:a14="http://schemas.microsoft.com/office/drawing/2010/main">
                <a:solidFill>
                  <a:srgbClr val="176CA3"/>
                </a:solidFill>
              </a14:hiddenFill>
            </a:ext>
          </a:extLst>
        </p:spPr>
        <p:txBody>
          <a:bodyPr wrap="square" rtlCol="0">
            <a:spAutoFit/>
          </a:bodyPr>
          <a:p>
            <a:r>
              <a:rPr lang="en-US" altLang="zh-CN" sz="2800">
                <a:solidFill>
                  <a:schemeClr val="tx1"/>
                </a:solidFill>
                <a:latin typeface="微软雅黑" panose="020B0503020204020204" charset="-122"/>
                <a:ea typeface="微软雅黑" panose="020B0503020204020204" charset="-122"/>
              </a:rPr>
              <a:t>国家：围绕经济建设中心，</a:t>
            </a:r>
            <a:r>
              <a:rPr lang="zh-CN" altLang="en-US" sz="2800">
                <a:solidFill>
                  <a:schemeClr val="tx1"/>
                </a:solidFill>
                <a:latin typeface="微软雅黑" panose="020B0503020204020204" charset="-122"/>
                <a:ea typeface="微软雅黑" panose="020B0503020204020204" charset="-122"/>
              </a:rPr>
              <a:t>通过</a:t>
            </a:r>
            <a:r>
              <a:rPr lang="zh-CN" altLang="en-US" sz="2800">
                <a:solidFill>
                  <a:schemeClr val="tx1"/>
                </a:solidFill>
                <a:latin typeface="微软雅黑" panose="020B0503020204020204" charset="-122"/>
                <a:ea typeface="微软雅黑" panose="020B0503020204020204" charset="-122"/>
              </a:rPr>
              <a:t>调动人的积极性主动性创造性，</a:t>
            </a:r>
            <a:r>
              <a:rPr lang="en-US" altLang="zh-CN" sz="2800">
                <a:solidFill>
                  <a:schemeClr val="tx1"/>
                </a:solidFill>
                <a:latin typeface="微软雅黑" panose="020B0503020204020204" charset="-122"/>
                <a:ea typeface="微软雅黑" panose="020B0503020204020204" charset="-122"/>
              </a:rPr>
              <a:t>实现</a:t>
            </a:r>
            <a:r>
              <a:rPr lang="en-US" altLang="zh-CN" sz="2800">
                <a:latin typeface="微软雅黑" panose="020B0503020204020204" charset="-122"/>
                <a:ea typeface="微软雅黑" panose="020B0503020204020204" charset="-122"/>
                <a:sym typeface="+mn-ea"/>
              </a:rPr>
              <a:t>国家富强</a:t>
            </a:r>
            <a:r>
              <a:rPr lang="zh-CN" altLang="en-US" sz="2800">
                <a:latin typeface="微软雅黑" panose="020B0503020204020204" charset="-122"/>
                <a:ea typeface="微软雅黑" panose="020B0503020204020204" charset="-122"/>
                <a:sym typeface="+mn-ea"/>
              </a:rPr>
              <a:t>、</a:t>
            </a:r>
            <a:r>
              <a:rPr lang="en-US" altLang="zh-CN" sz="2800">
                <a:solidFill>
                  <a:schemeClr val="tx1"/>
                </a:solidFill>
                <a:latin typeface="微软雅黑" panose="020B0503020204020204" charset="-122"/>
                <a:ea typeface="微软雅黑" panose="020B0503020204020204" charset="-122"/>
              </a:rPr>
              <a:t>民族振兴</a:t>
            </a:r>
            <a:r>
              <a:rPr lang="zh-CN" altLang="en-US" sz="2800">
                <a:solidFill>
                  <a:schemeClr val="tx1"/>
                </a:solidFill>
                <a:latin typeface="微软雅黑" panose="020B0503020204020204" charset="-122"/>
                <a:ea typeface="微软雅黑" panose="020B0503020204020204" charset="-122"/>
              </a:rPr>
              <a:t>、</a:t>
            </a:r>
            <a:r>
              <a:rPr lang="en-US" altLang="zh-CN" sz="2800">
                <a:solidFill>
                  <a:schemeClr val="tx1"/>
                </a:solidFill>
                <a:latin typeface="微软雅黑" panose="020B0503020204020204" charset="-122"/>
                <a:ea typeface="微软雅黑" panose="020B0503020204020204" charset="-122"/>
              </a:rPr>
              <a:t>人民幸福</a:t>
            </a:r>
            <a:r>
              <a:rPr lang="zh-CN" altLang="en-US" sz="2800">
                <a:solidFill>
                  <a:schemeClr val="tx1"/>
                </a:solidFill>
                <a:latin typeface="微软雅黑" panose="020B0503020204020204" charset="-122"/>
                <a:ea typeface="微软雅黑" panose="020B0503020204020204" charset="-122"/>
              </a:rPr>
              <a:t>的</a:t>
            </a:r>
            <a:r>
              <a:rPr lang="en-US" altLang="zh-CN" sz="2800">
                <a:solidFill>
                  <a:schemeClr val="tx1"/>
                </a:solidFill>
                <a:latin typeface="微软雅黑" panose="020B0503020204020204" charset="-122"/>
                <a:ea typeface="微软雅黑" panose="020B0503020204020204" charset="-122"/>
              </a:rPr>
              <a:t>中国梦。</a:t>
            </a:r>
            <a:endParaRPr lang="en-US" altLang="zh-CN" sz="2800">
              <a:solidFill>
                <a:schemeClr val="tx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2932">
        <p15:prstTrans prst="pageCurlDouble"/>
      </p:transition>
    </mc:Choice>
    <mc:Fallback>
      <p:transition spd="slow" advTm="293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8197"/>
                                        </p:tgtEl>
                                        <p:attrNameLst>
                                          <p:attrName>style.visibility</p:attrName>
                                        </p:attrNameLst>
                                      </p:cBhvr>
                                      <p:to>
                                        <p:strVal val="visible"/>
                                      </p:to>
                                    </p:set>
                                    <p:animEffect filter="wipe(left)">
                                      <p:cBhvr>
                                        <p:cTn id="7" dur="1000"/>
                                        <p:tgtEl>
                                          <p:spTgt spid="8197"/>
                                        </p:tgtEl>
                                      </p:cBhvr>
                                    </p:animEffect>
                                  </p:childTnLst>
                                </p:cTn>
                              </p:par>
                            </p:childTnLst>
                          </p:cTn>
                        </p:par>
                        <p:par>
                          <p:cTn id="8" fill="hold">
                            <p:stCondLst>
                              <p:cond delay="1500"/>
                            </p:stCondLst>
                            <p:childTnLst>
                              <p:par>
                                <p:cTn id="9" presetID="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2000"/>
                            </p:stCondLst>
                            <p:childTnLst>
                              <p:par>
                                <p:cTn id="14" presetID="2" presetClass="entr" presetSubtype="4" fill="hold"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 calcmode="lin" valueType="num">
                                      <p:cBhvr additive="base">
                                        <p:cTn id="1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8194" name="图片 1"/>
          <p:cNvPicPr>
            <a:picLocks noChangeAspect="1"/>
          </p:cNvPicPr>
          <p:nvPr/>
        </p:nvPicPr>
        <p:blipFill>
          <a:blip r:embed="rId2"/>
          <a:stretch>
            <a:fillRect/>
          </a:stretch>
        </p:blipFill>
        <p:spPr>
          <a:xfrm>
            <a:off x="6350" y="3175"/>
            <a:ext cx="12152313" cy="1022350"/>
          </a:xfrm>
          <a:prstGeom prst="rect">
            <a:avLst/>
          </a:prstGeom>
          <a:noFill/>
          <a:ln w="9525">
            <a:noFill/>
          </a:ln>
        </p:spPr>
      </p:pic>
      <p:sp>
        <p:nvSpPr>
          <p:cNvPr id="8195" name="矩形 3"/>
          <p:cNvSpPr/>
          <p:nvPr/>
        </p:nvSpPr>
        <p:spPr>
          <a:xfrm>
            <a:off x="424815" y="1612583"/>
            <a:ext cx="11479213" cy="4949825"/>
          </a:xfrm>
          <a:prstGeom prst="rect">
            <a:avLst/>
          </a:prstGeom>
          <a:solidFill>
            <a:srgbClr val="FFFFFF">
              <a:alpha val="20000"/>
            </a:srgbClr>
          </a:solidFill>
          <a:ln w="12700" cap="flat" cmpd="sng">
            <a:solidFill>
              <a:srgbClr val="C00000"/>
            </a:solidFill>
            <a:prstDash val="solid"/>
            <a:miter/>
            <a:headEnd type="none" w="med" len="med"/>
            <a:tailEnd type="none" w="med" len="med"/>
          </a:ln>
        </p:spPr>
        <p:txBody>
          <a:bodyPr anchor="ctr"/>
          <a:p>
            <a:pPr algn="ctr"/>
            <a:endParaRPr>
              <a:solidFill>
                <a:srgbClr val="FFFFFF"/>
              </a:solidFill>
              <a:ea typeface="宋体" panose="02010600030101010101" pitchFamily="2" charset="-122"/>
            </a:endParaRPr>
          </a:p>
        </p:txBody>
      </p:sp>
      <p:sp>
        <p:nvSpPr>
          <p:cNvPr id="8197" name="TextBox 4"/>
          <p:cNvSpPr/>
          <p:nvPr/>
        </p:nvSpPr>
        <p:spPr>
          <a:xfrm>
            <a:off x="1416050" y="280988"/>
            <a:ext cx="3738880" cy="521970"/>
          </a:xfrm>
          <a:prstGeom prst="rect">
            <a:avLst/>
          </a:prstGeom>
          <a:noFill/>
          <a:ln w="9525">
            <a:noFill/>
          </a:ln>
        </p:spPr>
        <p:txBody>
          <a:bodyPr wrap="none">
            <a:spAutoFit/>
          </a:bodyPr>
          <a:p>
            <a:pPr algn="l"/>
            <a:r>
              <a:rPr lang="zh-CN" altLang="en-US" sz="2800" b="1" dirty="0">
                <a:solidFill>
                  <a:schemeClr val="bg1"/>
                </a:solidFill>
                <a:latin typeface="微软雅黑" panose="020B0503020204020204" charset="-122"/>
                <a:ea typeface="微软雅黑" panose="020B0503020204020204" charset="-122"/>
                <a:sym typeface="微软雅黑" panose="020B0503020204020204" charset="-122"/>
              </a:rPr>
              <a:t>二、明确党建工作目标</a:t>
            </a:r>
            <a:endParaRPr lang="zh-CN" altLang="en-US" sz="28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pic>
        <p:nvPicPr>
          <p:cNvPr id="28" name="图片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6965" y="2887345"/>
            <a:ext cx="1894840" cy="1844040"/>
          </a:xfrm>
          <a:prstGeom prst="rect">
            <a:avLst/>
          </a:prstGeom>
        </p:spPr>
      </p:pic>
      <p:grpSp>
        <p:nvGrpSpPr>
          <p:cNvPr id="22" name="组合 21"/>
          <p:cNvGrpSpPr/>
          <p:nvPr/>
        </p:nvGrpSpPr>
        <p:grpSpPr>
          <a:xfrm>
            <a:off x="3528695" y="2343150"/>
            <a:ext cx="7581900" cy="3194091"/>
            <a:chOff x="822" y="2266"/>
            <a:chExt cx="8998" cy="2558"/>
          </a:xfrm>
        </p:grpSpPr>
        <p:sp>
          <p:nvSpPr>
            <p:cNvPr id="23" name="矩形 22"/>
            <p:cNvSpPr/>
            <p:nvPr/>
          </p:nvSpPr>
          <p:spPr>
            <a:xfrm>
              <a:off x="837" y="2281"/>
              <a:ext cx="8968" cy="2527"/>
            </a:xfrm>
            <a:prstGeom prst="rect">
              <a:avLst/>
            </a:prstGeom>
            <a:noFill/>
            <a:ln w="19050">
              <a:solidFill>
                <a:srgbClr val="C00000"/>
              </a:solidFill>
              <a:prstDash val="sysDot"/>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文本框 2"/>
            <p:cNvSpPr txBox="1"/>
            <p:nvPr/>
          </p:nvSpPr>
          <p:spPr>
            <a:xfrm>
              <a:off x="1094" y="2450"/>
              <a:ext cx="8643" cy="2291"/>
            </a:xfrm>
            <a:prstGeom prst="rect">
              <a:avLst/>
            </a:prstGeom>
            <a:noFill/>
          </p:spPr>
          <p:txBody>
            <a:bodyPr wrap="square" rtlCol="0" anchor="t">
              <a:spAutoFit/>
            </a:bodyPr>
            <a:lstStyle/>
            <a:p>
              <a:pPr>
                <a:lnSpc>
                  <a:spcPct val="150000"/>
                </a:lnSpc>
              </a:pPr>
              <a:r>
                <a:rPr sz="2000" dirty="0">
                  <a:latin typeface="微软雅黑" panose="020B0503020204020204" charset="-122"/>
                  <a:ea typeface="微软雅黑" panose="020B0503020204020204" charset="-122"/>
                </a:rPr>
                <a:t>公司：围绕生产经营中心，通过调动人的积极性主动性创造性，实现高质量可持续发展目标。</a:t>
              </a:r>
              <a:endParaRPr sz="2000" dirty="0">
                <a:latin typeface="微软雅黑" panose="020B0503020204020204" charset="-122"/>
                <a:ea typeface="微软雅黑" panose="020B0503020204020204" charset="-122"/>
              </a:endParaRPr>
            </a:p>
            <a:p>
              <a:pPr>
                <a:lnSpc>
                  <a:spcPct val="150000"/>
                </a:lnSpc>
              </a:pPr>
              <a:r>
                <a:rPr lang="zh-CN" sz="2000" dirty="0">
                  <a:latin typeface="微软雅黑" panose="020B0503020204020204" charset="-122"/>
                  <a:ea typeface="微软雅黑" panose="020B0503020204020204" charset="-122"/>
                </a:rPr>
                <a:t>具体讲：要贯彻</a:t>
              </a:r>
              <a:r>
                <a:rPr sz="2000" dirty="0">
                  <a:latin typeface="微软雅黑" panose="020B0503020204020204" charset="-122"/>
                  <a:ea typeface="微软雅黑" panose="020B0503020204020204" charset="-122"/>
                </a:rPr>
                <a:t>“十二个坚持”的发展</a:t>
              </a:r>
              <a:r>
                <a:rPr sz="2000" dirty="0">
                  <a:latin typeface="微软雅黑" panose="020B0503020204020204" charset="-122"/>
                  <a:ea typeface="微软雅黑" panose="020B0503020204020204" charset="-122"/>
                  <a:sym typeface="+mn-ea"/>
                </a:rPr>
                <a:t>新</a:t>
              </a:r>
              <a:r>
                <a:rPr sz="2000" dirty="0">
                  <a:latin typeface="微软雅黑" panose="020B0503020204020204" charset="-122"/>
                  <a:ea typeface="微软雅黑" panose="020B0503020204020204" charset="-122"/>
                </a:rPr>
                <a:t>思路，实现工程承包与投资业务双轮驱动，紧紧守住建筑业的“根”和“魂”，牢牢把握投资业的“命”和“脉”，不断推动公司高质量可持续发展。</a:t>
              </a:r>
              <a:endParaRPr sz="2000" dirty="0">
                <a:latin typeface="微软雅黑" panose="020B0503020204020204" charset="-122"/>
                <a:ea typeface="微软雅黑" panose="020B0503020204020204" charset="-122"/>
              </a:endParaRPr>
            </a:p>
          </p:txBody>
        </p:sp>
        <p:sp>
          <p:nvSpPr>
            <p:cNvPr id="25" name="半闭框"/>
            <p:cNvSpPr/>
            <p:nvPr/>
          </p:nvSpPr>
          <p:spPr>
            <a:xfrm>
              <a:off x="822" y="2266"/>
              <a:ext cx="1172" cy="989"/>
            </a:xfrm>
            <a:prstGeom prst="halfFrame">
              <a:avLst>
                <a:gd name="adj1" fmla="val 13346"/>
                <a:gd name="adj2" fmla="val 1496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tx1"/>
                </a:solidFill>
              </a:endParaRPr>
            </a:p>
          </p:txBody>
        </p:sp>
        <p:sp>
          <p:nvSpPr>
            <p:cNvPr id="4" name="半闭框"/>
            <p:cNvSpPr/>
            <p:nvPr/>
          </p:nvSpPr>
          <p:spPr>
            <a:xfrm flipH="1" flipV="1">
              <a:off x="8680" y="3878"/>
              <a:ext cx="1140" cy="946"/>
            </a:xfrm>
            <a:prstGeom prst="halfFrame">
              <a:avLst>
                <a:gd name="adj1" fmla="val 13346"/>
                <a:gd name="adj2" fmla="val 1183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tx1"/>
                </a:solidFill>
              </a:endParaRPr>
            </a:p>
          </p:txBody>
        </p:sp>
      </p:gr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8197"/>
                                        </p:tgtEl>
                                        <p:attrNameLst>
                                          <p:attrName>style.visibility</p:attrName>
                                        </p:attrNameLst>
                                      </p:cBhvr>
                                      <p:to>
                                        <p:strVal val="visible"/>
                                      </p:to>
                                    </p:set>
                                    <p:animEffect filter="wipe(left)">
                                      <p:cBhvr>
                                        <p:cTn id="7" dur="1000"/>
                                        <p:tgtEl>
                                          <p:spTgt spid="8197"/>
                                        </p:tgtEl>
                                      </p:cBhvr>
                                    </p:animEffect>
                                  </p:childTnLst>
                                </p:cTn>
                              </p:par>
                            </p:childTnLst>
                          </p:cTn>
                        </p:par>
                        <p:par>
                          <p:cTn id="8" fill="hold">
                            <p:stCondLst>
                              <p:cond delay="1500"/>
                            </p:stCondLst>
                            <p:childTnLst>
                              <p:par>
                                <p:cTn id="9" presetID="42" presetClass="entr" presetSubtype="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1000"/>
                                        <p:tgtEl>
                                          <p:spTgt spid="28"/>
                                        </p:tgtEl>
                                      </p:cBhvr>
                                    </p:animEffect>
                                    <p:anim calcmode="lin" valueType="num">
                                      <p:cBhvr>
                                        <p:cTn id="12" dur="1000" fill="hold"/>
                                        <p:tgtEl>
                                          <p:spTgt spid="28"/>
                                        </p:tgtEl>
                                        <p:attrNameLst>
                                          <p:attrName>ppt_x</p:attrName>
                                        </p:attrNameLst>
                                      </p:cBhvr>
                                      <p:tavLst>
                                        <p:tav tm="0">
                                          <p:val>
                                            <p:strVal val="#ppt_x"/>
                                          </p:val>
                                        </p:tav>
                                        <p:tav tm="100000">
                                          <p:val>
                                            <p:strVal val="#ppt_x"/>
                                          </p:val>
                                        </p:tav>
                                      </p:tavLst>
                                    </p:anim>
                                    <p:anim calcmode="lin" valueType="num">
                                      <p:cBhvr>
                                        <p:cTn id="13" dur="1000" fill="hold"/>
                                        <p:tgtEl>
                                          <p:spTgt spid="28"/>
                                        </p:tgtEl>
                                        <p:attrNameLst>
                                          <p:attrName>ppt_y</p:attrName>
                                        </p:attrNameLst>
                                      </p:cBhvr>
                                      <p:tavLst>
                                        <p:tav tm="0">
                                          <p:val>
                                            <p:strVal val="#ppt_y+.1"/>
                                          </p:val>
                                        </p:tav>
                                        <p:tav tm="100000">
                                          <p:val>
                                            <p:strVal val="#ppt_y"/>
                                          </p:val>
                                        </p:tav>
                                      </p:tavLst>
                                    </p:anim>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bldLvl="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9218" name="图片 1"/>
          <p:cNvPicPr>
            <a:picLocks noChangeAspect="1"/>
          </p:cNvPicPr>
          <p:nvPr/>
        </p:nvPicPr>
        <p:blipFill>
          <a:blip r:embed="rId2"/>
          <a:stretch>
            <a:fillRect/>
          </a:stretch>
        </p:blipFill>
        <p:spPr>
          <a:xfrm>
            <a:off x="6350" y="3175"/>
            <a:ext cx="12152313" cy="1022350"/>
          </a:xfrm>
          <a:prstGeom prst="rect">
            <a:avLst/>
          </a:prstGeom>
          <a:noFill/>
          <a:ln w="9525">
            <a:noFill/>
          </a:ln>
        </p:spPr>
      </p:pic>
      <p:sp>
        <p:nvSpPr>
          <p:cNvPr id="9221" name="矩形 4"/>
          <p:cNvSpPr/>
          <p:nvPr/>
        </p:nvSpPr>
        <p:spPr>
          <a:xfrm>
            <a:off x="1165225" y="4108450"/>
            <a:ext cx="2416175" cy="583565"/>
          </a:xfrm>
          <a:prstGeom prst="rect">
            <a:avLst/>
          </a:prstGeom>
          <a:noFill/>
          <a:ln w="9525">
            <a:noFill/>
          </a:ln>
        </p:spPr>
        <p:txBody>
          <a:bodyPr wrap="square">
            <a:spAutoFit/>
          </a:bodyPr>
          <a:p>
            <a:pPr algn="ctr"/>
            <a:r>
              <a:rPr lang="zh-CN" altLang="en-US" sz="3200" b="1" dirty="0">
                <a:solidFill>
                  <a:schemeClr val="bg1"/>
                </a:solidFill>
                <a:latin typeface="Arial" panose="020B0604020202020204" pitchFamily="34" charset="0"/>
                <a:ea typeface="微软雅黑" panose="020B0503020204020204" charset="-122"/>
                <a:sym typeface="Arial" panose="020B0604020202020204" pitchFamily="34" charset="0"/>
              </a:rPr>
              <a:t>党的十大</a:t>
            </a:r>
            <a:endParaRPr lang="zh-CN" altLang="en-US" sz="32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222" name="矩形 7"/>
          <p:cNvSpPr/>
          <p:nvPr/>
        </p:nvSpPr>
        <p:spPr>
          <a:xfrm>
            <a:off x="3683635" y="2000885"/>
            <a:ext cx="7192645" cy="4154170"/>
          </a:xfrm>
          <a:prstGeom prst="rect">
            <a:avLst/>
          </a:prstGeom>
          <a:noFill/>
          <a:ln w="9525">
            <a:noFill/>
          </a:ln>
        </p:spPr>
        <p:txBody>
          <a:bodyPr wrap="square">
            <a:spAutoFit/>
          </a:bodyPr>
          <a:p>
            <a:pPr algn="just">
              <a:lnSpc>
                <a:spcPct val="170000"/>
              </a:lnSpc>
            </a:pPr>
            <a:r>
              <a:rPr lang="zh-CN" altLang="en-US" sz="2000" dirty="0">
                <a:solidFill>
                  <a:srgbClr val="000000"/>
                </a:solidFill>
                <a:latin typeface="微软雅黑" panose="020B0503020204020204" charset="-122"/>
                <a:ea typeface="微软雅黑" panose="020B0503020204020204" charset="-122"/>
                <a:sym typeface="Arial" panose="020B0604020202020204" pitchFamily="34" charset="0"/>
              </a:rPr>
              <a:t>机关：围绕经营管理中心，通过调动人的积极性主动性创造性，实现“战略+经营”强总部目标。</a:t>
            </a:r>
            <a:endParaRPr lang="zh-CN" altLang="en-US" sz="2000" dirty="0">
              <a:solidFill>
                <a:srgbClr val="000000"/>
              </a:solidFill>
              <a:latin typeface="微软雅黑" panose="020B0503020204020204" charset="-122"/>
              <a:ea typeface="微软雅黑" panose="020B0503020204020204" charset="-122"/>
              <a:sym typeface="Arial" panose="020B0604020202020204" pitchFamily="34" charset="0"/>
            </a:endParaRPr>
          </a:p>
          <a:p>
            <a:pPr algn="just">
              <a:lnSpc>
                <a:spcPct val="170000"/>
              </a:lnSpc>
            </a:pPr>
            <a:r>
              <a:rPr lang="zh-CN" altLang="en-US" sz="2000" dirty="0">
                <a:solidFill>
                  <a:schemeClr val="tx1"/>
                </a:solidFill>
                <a:latin typeface="微软雅黑" panose="020B0503020204020204" charset="-122"/>
                <a:ea typeface="微软雅黑" panose="020B0503020204020204" charset="-122"/>
                <a:sym typeface="微软雅黑" panose="020B0503020204020204" charset="-122"/>
              </a:rPr>
              <a:t>具体讲：</a:t>
            </a:r>
            <a:r>
              <a:rPr lang="zh-CN" altLang="en-US" sz="2000" dirty="0">
                <a:solidFill>
                  <a:srgbClr val="000000"/>
                </a:solidFill>
                <a:latin typeface="微软雅黑" panose="020B0503020204020204" charset="-122"/>
                <a:ea typeface="微软雅黑" panose="020B0503020204020204" charset="-122"/>
                <a:sym typeface="Arial" panose="020B0604020202020204" pitchFamily="34" charset="0"/>
              </a:rPr>
              <a:t>要积极推进党建工作与经营管理深度融合，全面提高总部管理水平；大力加强机关党支部建设，全面提高部门管理水平；不断教育党员进步，带领群众进步，全面提高机关队伍建设水平。</a:t>
            </a:r>
            <a:endParaRPr lang="zh-CN" altLang="en-US" sz="2000" dirty="0">
              <a:solidFill>
                <a:srgbClr val="000000"/>
              </a:solidFill>
              <a:latin typeface="微软雅黑" panose="020B0503020204020204" charset="-122"/>
              <a:ea typeface="微软雅黑" panose="020B0503020204020204" charset="-122"/>
              <a:sym typeface="Arial" panose="020B0604020202020204" pitchFamily="34" charset="0"/>
            </a:endParaRPr>
          </a:p>
          <a:p>
            <a:pPr algn="just">
              <a:lnSpc>
                <a:spcPct val="150000"/>
              </a:lnSpc>
            </a:pPr>
            <a:endParaRPr lang="zh-CN" altLang="en-US" sz="2000" dirty="0">
              <a:latin typeface="微软雅黑" panose="020B0503020204020204" charset="-122"/>
              <a:ea typeface="微软雅黑" panose="020B0503020204020204" charset="-122"/>
              <a:sym typeface="Arial" panose="020B0604020202020204" pitchFamily="34" charset="0"/>
            </a:endParaRPr>
          </a:p>
          <a:p>
            <a:pPr indent="424180" algn="just">
              <a:lnSpc>
                <a:spcPct val="150000"/>
              </a:lnSpc>
            </a:pPr>
            <a:endParaRPr lang="zh-CN" altLang="en-US" sz="2000" dirty="0">
              <a:latin typeface="微软雅黑" panose="020B0503020204020204" charset="-122"/>
              <a:ea typeface="微软雅黑" panose="020B0503020204020204" charset="-122"/>
              <a:sym typeface="Arial" panose="020B0604020202020204" pitchFamily="34" charset="0"/>
            </a:endParaRPr>
          </a:p>
        </p:txBody>
      </p:sp>
      <p:sp>
        <p:nvSpPr>
          <p:cNvPr id="9223" name="直接连接符 6"/>
          <p:cNvSpPr/>
          <p:nvPr/>
        </p:nvSpPr>
        <p:spPr>
          <a:xfrm>
            <a:off x="3768725" y="1849438"/>
            <a:ext cx="7200900" cy="1587"/>
          </a:xfrm>
          <a:prstGeom prst="line">
            <a:avLst/>
          </a:prstGeom>
          <a:ln w="6350" cap="flat" cmpd="sng">
            <a:solidFill>
              <a:srgbClr val="262626"/>
            </a:solidFill>
            <a:prstDash val="dash"/>
            <a:headEnd type="none" w="med" len="med"/>
            <a:tailEnd type="none" w="med" len="med"/>
          </a:ln>
        </p:spPr>
      </p:sp>
      <p:sp>
        <p:nvSpPr>
          <p:cNvPr id="9224" name="直接连接符 11"/>
          <p:cNvSpPr/>
          <p:nvPr/>
        </p:nvSpPr>
        <p:spPr>
          <a:xfrm>
            <a:off x="3768725" y="5503228"/>
            <a:ext cx="7200900" cy="1587"/>
          </a:xfrm>
          <a:prstGeom prst="line">
            <a:avLst/>
          </a:prstGeom>
          <a:ln w="6350" cap="flat" cmpd="sng">
            <a:solidFill>
              <a:srgbClr val="741E2A"/>
            </a:solidFill>
            <a:prstDash val="dash"/>
            <a:headEnd type="none" w="med" len="med"/>
            <a:tailEnd type="none" w="med" len="med"/>
          </a:ln>
        </p:spPr>
      </p:sp>
      <p:sp>
        <p:nvSpPr>
          <p:cNvPr id="9225" name="TextBox 4"/>
          <p:cNvSpPr/>
          <p:nvPr/>
        </p:nvSpPr>
        <p:spPr>
          <a:xfrm>
            <a:off x="1416050" y="280988"/>
            <a:ext cx="3738880" cy="521970"/>
          </a:xfrm>
          <a:prstGeom prst="rect">
            <a:avLst/>
          </a:prstGeom>
          <a:noFill/>
          <a:ln w="9525">
            <a:noFill/>
          </a:ln>
        </p:spPr>
        <p:txBody>
          <a:bodyPr vert="horz" wrap="none" anchor="t">
            <a:spAutoFit/>
          </a:bodyPr>
          <a:p>
            <a:pPr algn="l"/>
            <a:r>
              <a:rPr lang="zh-CN" altLang="en-US" sz="2800" b="1" dirty="0">
                <a:solidFill>
                  <a:schemeClr val="bg1"/>
                </a:solidFill>
                <a:latin typeface="微软雅黑" panose="020B0503020204020204" charset="-122"/>
                <a:ea typeface="微软雅黑" panose="020B0503020204020204" charset="-122"/>
                <a:sym typeface="微软雅黑" panose="020B0503020204020204" charset="-122"/>
              </a:rPr>
              <a:t>二、明确党建工作目标</a:t>
            </a:r>
            <a:endParaRPr lang="zh-CN" altLang="en-US" dirty="0">
              <a:ea typeface="宋体" panose="02010600030101010101" pitchFamily="2" charset="-122"/>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grpSp>
        <p:nvGrpSpPr>
          <p:cNvPr id="77" name="Group 5"/>
          <p:cNvGrpSpPr/>
          <p:nvPr/>
        </p:nvGrpSpPr>
        <p:grpSpPr bwMode="auto">
          <a:xfrm>
            <a:off x="933450" y="2740660"/>
            <a:ext cx="1901825" cy="2097405"/>
            <a:chOff x="0" y="0"/>
            <a:chExt cx="1728192" cy="1728192"/>
          </a:xfrm>
        </p:grpSpPr>
        <p:sp>
          <p:nvSpPr>
            <p:cNvPr id="78" name="五角星 68"/>
            <p:cNvSpPr>
              <a:spLocks noChangeArrowheads="1"/>
            </p:cNvSpPr>
            <p:nvPr/>
          </p:nvSpPr>
          <p:spPr bwMode="auto">
            <a:xfrm>
              <a:off x="0" y="0"/>
              <a:ext cx="1728192" cy="1728192"/>
            </a:xfrm>
            <a:prstGeom prst="star5">
              <a:avLst/>
            </a:prstGeom>
            <a:solidFill>
              <a:srgbClr val="FF0000"/>
            </a:solidFill>
            <a:ln>
              <a:noFill/>
            </a:ln>
          </p:spPr>
          <p:txBody>
            <a:bodyPr anchor="ctr"/>
            <a:p>
              <a:pPr defTabSz="1218565" fontAlgn="auto">
                <a:spcBef>
                  <a:spcPts val="0"/>
                </a:spcBef>
                <a:spcAft>
                  <a:spcPts val="0"/>
                </a:spcAft>
                <a:defRPr/>
              </a:pPr>
              <a:endParaRPr lang="zh-CN" altLang="zh-CN" sz="3000" b="0" kern="0" baseline="-25000">
                <a:solidFill>
                  <a:srgbClr val="FFFFFF"/>
                </a:solidFill>
                <a:latin typeface="微软雅黑" panose="020B0503020204020204" charset="-122"/>
                <a:ea typeface="微软雅黑" panose="020B0503020204020204" charset="-122"/>
                <a:sym typeface="微软雅黑" panose="020B0503020204020204" charset="-122"/>
              </a:endParaRPr>
            </a:p>
          </p:txBody>
        </p:sp>
        <p:sp>
          <p:nvSpPr>
            <p:cNvPr id="79" name="五角星 32"/>
            <p:cNvSpPr>
              <a:spLocks noChangeArrowheads="1"/>
            </p:cNvSpPr>
            <p:nvPr/>
          </p:nvSpPr>
          <p:spPr bwMode="auto">
            <a:xfrm>
              <a:off x="330116" y="1204861"/>
              <a:ext cx="1067960" cy="523331"/>
            </a:xfrm>
            <a:custGeom>
              <a:avLst/>
              <a:gdLst>
                <a:gd name="T0" fmla="*/ 27583 w 1067960"/>
                <a:gd name="T1" fmla="*/ 0 h 523331"/>
                <a:gd name="T2" fmla="*/ 533980 w 1067960"/>
                <a:gd name="T3" fmla="*/ 131310 h 523331"/>
                <a:gd name="T4" fmla="*/ 1040377 w 1067960"/>
                <a:gd name="T5" fmla="*/ 0 h 523331"/>
                <a:gd name="T6" fmla="*/ 1067960 w 1067960"/>
                <a:gd name="T7" fmla="*/ 523331 h 523331"/>
                <a:gd name="T8" fmla="*/ 533980 w 1067960"/>
                <a:gd name="T9" fmla="*/ 305870 h 523331"/>
                <a:gd name="T10" fmla="*/ 0 w 1067960"/>
                <a:gd name="T11" fmla="*/ 523331 h 523331"/>
                <a:gd name="T12" fmla="*/ 27583 w 1067960"/>
                <a:gd name="T13" fmla="*/ 0 h 523331"/>
                <a:gd name="T14" fmla="*/ 0 60000 65536"/>
                <a:gd name="T15" fmla="*/ 0 60000 65536"/>
                <a:gd name="T16" fmla="*/ 0 60000 65536"/>
                <a:gd name="T17" fmla="*/ 0 60000 65536"/>
                <a:gd name="T18" fmla="*/ 0 60000 65536"/>
                <a:gd name="T19" fmla="*/ 0 60000 65536"/>
                <a:gd name="T20" fmla="*/ 0 60000 65536"/>
                <a:gd name="T21" fmla="*/ 0 w 1067960"/>
                <a:gd name="T22" fmla="*/ 0 h 523331"/>
                <a:gd name="T23" fmla="*/ 1067960 w 1067960"/>
                <a:gd name="T24" fmla="*/ 523331 h 5233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lnTo>
                    <a:pt x="27583"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p>
              <a:pPr defTabSz="1218565" fontAlgn="auto">
                <a:spcBef>
                  <a:spcPts val="0"/>
                </a:spcBef>
                <a:spcAft>
                  <a:spcPts val="0"/>
                </a:spcAft>
                <a:defRPr/>
              </a:pPr>
              <a:endParaRPr lang="zh-CN" altLang="en-US" sz="3000" b="0" kern="0" baseline="-25000">
                <a:solidFill>
                  <a:sysClr val="windowText" lastClr="000000"/>
                </a:solidFill>
                <a:latin typeface="微软雅黑" panose="020B0503020204020204" charset="-122"/>
                <a:ea typeface="微软雅黑" panose="020B0503020204020204" charset="-122"/>
              </a:endParaRPr>
            </a:p>
          </p:txBody>
        </p:sp>
        <p:sp>
          <p:nvSpPr>
            <p:cNvPr id="124" name="TextBox 70"/>
            <p:cNvSpPr>
              <a:spLocks noChangeArrowheads="1"/>
            </p:cNvSpPr>
            <p:nvPr/>
          </p:nvSpPr>
          <p:spPr bwMode="auto">
            <a:xfrm>
              <a:off x="629544" y="479375"/>
              <a:ext cx="309869" cy="751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p>
              <a:pPr defTabSz="1218565" fontAlgn="auto">
                <a:spcBef>
                  <a:spcPts val="0"/>
                </a:spcBef>
                <a:spcAft>
                  <a:spcPts val="0"/>
                </a:spcAft>
                <a:defRPr/>
              </a:pPr>
              <a:endParaRPr lang="en-US" altLang="zh-CN" sz="6600" b="0" kern="0" baseline="-25000" dirty="0">
                <a:solidFill>
                  <a:srgbClr val="FFFFFF"/>
                </a:solidFill>
                <a:latin typeface="微软雅黑" panose="020B0503020204020204" charset="-122"/>
                <a:ea typeface="微软雅黑" panose="020B0503020204020204" charset="-122"/>
                <a:sym typeface="微软雅黑" panose="020B0503020204020204" charset="-122"/>
              </a:endParaRPr>
            </a:p>
          </p:txBody>
        </p:sp>
      </p:gr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9225"/>
                                        </p:tgtEl>
                                        <p:attrNameLst>
                                          <p:attrName>style.visibility</p:attrName>
                                        </p:attrNameLst>
                                      </p:cBhvr>
                                      <p:to>
                                        <p:strVal val="visible"/>
                                      </p:to>
                                    </p:set>
                                    <p:animEffect filter="wipe(left)">
                                      <p:cBhvr>
                                        <p:cTn id="7" dur="1000"/>
                                        <p:tgtEl>
                                          <p:spTgt spid="9225"/>
                                        </p:tgtEl>
                                      </p:cBhvr>
                                    </p:animEffect>
                                  </p:childTnLst>
                                </p:cTn>
                              </p:par>
                            </p:childTnLst>
                          </p:cTn>
                        </p:par>
                        <p:par>
                          <p:cTn id="8" fill="hold">
                            <p:stCondLst>
                              <p:cond delay="1500"/>
                            </p:stCondLst>
                            <p:childTnLst>
                              <p:par>
                                <p:cTn id="9" presetID="15" presetClass="entr" presetSubtype="0" fill="hold"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p:cTn id="11" dur="1000" fill="hold"/>
                                        <p:tgtEl>
                                          <p:spTgt spid="77"/>
                                        </p:tgtEl>
                                        <p:attrNameLst>
                                          <p:attrName>ppt_w</p:attrName>
                                        </p:attrNameLst>
                                      </p:cBhvr>
                                      <p:tavLst>
                                        <p:tav tm="0">
                                          <p:val>
                                            <p:fltVal val="0"/>
                                          </p:val>
                                        </p:tav>
                                        <p:tav tm="100000">
                                          <p:val>
                                            <p:strVal val="#ppt_w"/>
                                          </p:val>
                                        </p:tav>
                                      </p:tavLst>
                                    </p:anim>
                                    <p:anim calcmode="lin" valueType="num">
                                      <p:cBhvr>
                                        <p:cTn id="12" dur="1000" fill="hold"/>
                                        <p:tgtEl>
                                          <p:spTgt spid="77"/>
                                        </p:tgtEl>
                                        <p:attrNameLst>
                                          <p:attrName>ppt_h</p:attrName>
                                        </p:attrNameLst>
                                      </p:cBhvr>
                                      <p:tavLst>
                                        <p:tav tm="0">
                                          <p:val>
                                            <p:fltVal val="0"/>
                                          </p:val>
                                        </p:tav>
                                        <p:tav tm="100000">
                                          <p:val>
                                            <p:strVal val="#ppt_h"/>
                                          </p:val>
                                        </p:tav>
                                      </p:tavLst>
                                    </p:anim>
                                    <p:anim calcmode="lin" valueType="num">
                                      <p:cBhvr>
                                        <p:cTn id="13" dur="1000" fill="hold"/>
                                        <p:tgtEl>
                                          <p:spTgt spid="7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77"/>
                                        </p:tgtEl>
                                        <p:attrNameLst>
                                          <p:attrName>ppt_y</p:attrName>
                                        </p:attrNameLst>
                                      </p:cBhvr>
                                      <p:tavLst>
                                        <p:tav tm="0" fmla="#ppt_y+(sin(-2*pi*(1-$))*-#ppt_x+cos(-2*pi*(1-$))*(1-#ppt_y))*(1-$)">
                                          <p:val>
                                            <p:fltVal val="0"/>
                                          </p:val>
                                        </p:tav>
                                        <p:tav tm="100000">
                                          <p:val>
                                            <p:fltVal val="1"/>
                                          </p:val>
                                        </p:tav>
                                      </p:tavLst>
                                    </p:anim>
                                  </p:childTnLst>
                                </p:cTn>
                              </p:par>
                            </p:childTnLst>
                          </p:cTn>
                        </p:par>
                        <p:par>
                          <p:cTn id="15" fill="hold">
                            <p:stCondLst>
                              <p:cond delay="2500"/>
                            </p:stCondLst>
                            <p:childTnLst>
                              <p:par>
                                <p:cTn id="16" presetID="22" presetClass="entr" presetSubtype="8" fill="hold" nodeType="afterEffect">
                                  <p:stCondLst>
                                    <p:cond delay="0"/>
                                  </p:stCondLst>
                                  <p:childTnLst>
                                    <p:set>
                                      <p:cBhvr>
                                        <p:cTn id="17" dur="1" fill="hold">
                                          <p:stCondLst>
                                            <p:cond delay="0"/>
                                          </p:stCondLst>
                                        </p:cTn>
                                        <p:tgtEl>
                                          <p:spTgt spid="9223"/>
                                        </p:tgtEl>
                                        <p:attrNameLst>
                                          <p:attrName>style.visibility</p:attrName>
                                        </p:attrNameLst>
                                      </p:cBhvr>
                                      <p:to>
                                        <p:strVal val="visible"/>
                                      </p:to>
                                    </p:set>
                                    <p:animEffect filter="wipe(left)">
                                      <p:cBhvr>
                                        <p:cTn id="18" dur="500"/>
                                        <p:tgtEl>
                                          <p:spTgt spid="9223"/>
                                        </p:tgtEl>
                                      </p:cBhvr>
                                    </p:animEffect>
                                  </p:childTnLst>
                                </p:cTn>
                              </p:par>
                              <p:par>
                                <p:cTn id="19" presetID="22" presetClass="entr" presetSubtype="2" fill="hold" nodeType="withEffect">
                                  <p:stCondLst>
                                    <p:cond delay="0"/>
                                  </p:stCondLst>
                                  <p:childTnLst>
                                    <p:set>
                                      <p:cBhvr>
                                        <p:cTn id="20" dur="1" fill="hold">
                                          <p:stCondLst>
                                            <p:cond delay="0"/>
                                          </p:stCondLst>
                                        </p:cTn>
                                        <p:tgtEl>
                                          <p:spTgt spid="9224"/>
                                        </p:tgtEl>
                                        <p:attrNameLst>
                                          <p:attrName>style.visibility</p:attrName>
                                        </p:attrNameLst>
                                      </p:cBhvr>
                                      <p:to>
                                        <p:strVal val="visible"/>
                                      </p:to>
                                    </p:set>
                                    <p:animEffect filter="wipe(right)">
                                      <p:cBhvr>
                                        <p:cTn id="21" dur="500"/>
                                        <p:tgtEl>
                                          <p:spTgt spid="9224"/>
                                        </p:tgtEl>
                                      </p:cBhvr>
                                    </p:animEffect>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9222"/>
                                        </p:tgtEl>
                                        <p:attrNameLst>
                                          <p:attrName>style.visibility</p:attrName>
                                        </p:attrNameLst>
                                      </p:cBhvr>
                                      <p:to>
                                        <p:strVal val="visible"/>
                                      </p:to>
                                    </p:set>
                                    <p:anim calcmode="lin" valueType="num">
                                      <p:cBhvr additive="base">
                                        <p:cTn id="25" dur="500" fill="hold"/>
                                        <p:tgtEl>
                                          <p:spTgt spid="9222"/>
                                        </p:tgtEl>
                                        <p:attrNameLst>
                                          <p:attrName>ppt_x</p:attrName>
                                        </p:attrNameLst>
                                      </p:cBhvr>
                                      <p:tavLst>
                                        <p:tav tm="0">
                                          <p:val>
                                            <p:strVal val="#ppt_x"/>
                                          </p:val>
                                        </p:tav>
                                        <p:tav tm="100000">
                                          <p:val>
                                            <p:strVal val="#ppt_x"/>
                                          </p:val>
                                        </p:tav>
                                      </p:tavLst>
                                    </p:anim>
                                    <p:anim calcmode="lin" valueType="num">
                                      <p:cBhvr additive="base">
                                        <p:cTn id="26" dur="500" fill="hold"/>
                                        <p:tgtEl>
                                          <p:spTgt spid="92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bldLvl="0"/>
      <p:bldP spid="9225" grpId="0" bldLvl="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pic>
        <p:nvPicPr>
          <p:cNvPr id="7170" name="图片 1"/>
          <p:cNvPicPr>
            <a:picLocks noChangeAspect="1"/>
          </p:cNvPicPr>
          <p:nvPr/>
        </p:nvPicPr>
        <p:blipFill>
          <a:blip r:embed="rId2"/>
          <a:stretch>
            <a:fillRect/>
          </a:stretch>
        </p:blipFill>
        <p:spPr>
          <a:xfrm>
            <a:off x="6350" y="3175"/>
            <a:ext cx="12152313" cy="1022350"/>
          </a:xfrm>
          <a:prstGeom prst="rect">
            <a:avLst/>
          </a:prstGeom>
          <a:noFill/>
          <a:ln w="9525">
            <a:noFill/>
          </a:ln>
        </p:spPr>
      </p:pic>
      <p:sp>
        <p:nvSpPr>
          <p:cNvPr id="7171" name="Freeform 5"/>
          <p:cNvSpPr/>
          <p:nvPr/>
        </p:nvSpPr>
        <p:spPr>
          <a:xfrm>
            <a:off x="3736975" y="2312988"/>
            <a:ext cx="1008063" cy="1011237"/>
          </a:xfrm>
          <a:custGeom>
            <a:avLst/>
            <a:gdLst>
              <a:gd name="txL" fmla="*/ 0 w 16074"/>
              <a:gd name="txT" fmla="*/ 0 h 16128"/>
              <a:gd name="txR" fmla="*/ 16074 w 16074"/>
              <a:gd name="txB" fmla="*/ 16128 h 16128"/>
            </a:gdLst>
            <a:ahLst/>
            <a:cxnLst>
              <a:cxn ang="0">
                <a:pos x="2313" y="11564"/>
              </a:cxn>
              <a:cxn ang="0">
                <a:pos x="3529" y="12395"/>
              </a:cxn>
              <a:cxn ang="0">
                <a:pos x="4818" y="13031"/>
              </a:cxn>
              <a:cxn ang="0">
                <a:pos x="6189" y="13418"/>
              </a:cxn>
              <a:cxn ang="0">
                <a:pos x="7653" y="13501"/>
              </a:cxn>
              <a:cxn ang="0">
                <a:pos x="9219" y="13224"/>
              </a:cxn>
              <a:cxn ang="0">
                <a:pos x="5225" y="7326"/>
              </a:cxn>
              <a:cxn ang="0">
                <a:pos x="5604" y="2588"/>
              </a:cxn>
              <a:cxn ang="0">
                <a:pos x="5918" y="2680"/>
              </a:cxn>
              <a:cxn ang="0">
                <a:pos x="6274" y="2719"/>
              </a:cxn>
              <a:cxn ang="0">
                <a:pos x="6671" y="2688"/>
              </a:cxn>
              <a:cxn ang="0">
                <a:pos x="7102" y="2577"/>
              </a:cxn>
              <a:cxn ang="0">
                <a:pos x="7563" y="2375"/>
              </a:cxn>
              <a:cxn ang="0">
                <a:pos x="8053" y="2066"/>
              </a:cxn>
              <a:cxn ang="0">
                <a:pos x="12930" y="10057"/>
              </a:cxn>
              <a:cxn ang="0">
                <a:pos x="13396" y="8301"/>
              </a:cxn>
              <a:cxn ang="0">
                <a:pos x="13347" y="6443"/>
              </a:cxn>
              <a:cxn ang="0">
                <a:pos x="12801" y="4583"/>
              </a:cxn>
              <a:cxn ang="0">
                <a:pos x="11773" y="2822"/>
              </a:cxn>
              <a:cxn ang="0">
                <a:pos x="10277" y="1262"/>
              </a:cxn>
              <a:cxn ang="0">
                <a:pos x="8329" y="0"/>
              </a:cxn>
              <a:cxn ang="0">
                <a:pos x="10526" y="458"/>
              </a:cxn>
              <a:cxn ang="0">
                <a:pos x="12659" y="1583"/>
              </a:cxn>
              <a:cxn ang="0">
                <a:pos x="14464" y="3304"/>
              </a:cxn>
              <a:cxn ang="0">
                <a:pos x="15679" y="5557"/>
              </a:cxn>
              <a:cxn ang="0">
                <a:pos x="16044" y="8271"/>
              </a:cxn>
              <a:cxn ang="0">
                <a:pos x="15294" y="11379"/>
              </a:cxn>
              <a:cxn ang="0">
                <a:pos x="12655" y="14684"/>
              </a:cxn>
              <a:cxn ang="0">
                <a:pos x="10870" y="15495"/>
              </a:cxn>
              <a:cxn ang="0">
                <a:pos x="9145" y="15974"/>
              </a:cxn>
              <a:cxn ang="0">
                <a:pos x="7486" y="16128"/>
              </a:cxn>
              <a:cxn ang="0">
                <a:pos x="5906" y="15967"/>
              </a:cxn>
              <a:cxn ang="0">
                <a:pos x="4415" y="15498"/>
              </a:cxn>
              <a:cxn ang="0">
                <a:pos x="3023" y="14731"/>
              </a:cxn>
              <a:cxn ang="0">
                <a:pos x="2528" y="14487"/>
              </a:cxn>
              <a:cxn ang="0">
                <a:pos x="2530" y="14735"/>
              </a:cxn>
              <a:cxn ang="0">
                <a:pos x="2473" y="14983"/>
              </a:cxn>
              <a:cxn ang="0">
                <a:pos x="2363" y="15222"/>
              </a:cxn>
              <a:cxn ang="0">
                <a:pos x="2207" y="15444"/>
              </a:cxn>
              <a:cxn ang="0">
                <a:pos x="2013" y="15642"/>
              </a:cxn>
              <a:cxn ang="0">
                <a:pos x="1779" y="15812"/>
              </a:cxn>
              <a:cxn ang="0">
                <a:pos x="1496" y="15944"/>
              </a:cxn>
              <a:cxn ang="0">
                <a:pos x="1210" y="16001"/>
              </a:cxn>
              <a:cxn ang="0">
                <a:pos x="933" y="15986"/>
              </a:cxn>
              <a:cxn ang="0">
                <a:pos x="671" y="15902"/>
              </a:cxn>
              <a:cxn ang="0">
                <a:pos x="436" y="15751"/>
              </a:cxn>
              <a:cxn ang="0">
                <a:pos x="234" y="15534"/>
              </a:cxn>
              <a:cxn ang="0">
                <a:pos x="33" y="15112"/>
              </a:cxn>
              <a:cxn ang="0">
                <a:pos x="17" y="14651"/>
              </a:cxn>
              <a:cxn ang="0">
                <a:pos x="179" y="14226"/>
              </a:cxn>
              <a:cxn ang="0">
                <a:pos x="478" y="13874"/>
              </a:cxn>
              <a:cxn ang="0">
                <a:pos x="878" y="13632"/>
              </a:cxn>
              <a:cxn ang="0">
                <a:pos x="1339" y="13536"/>
              </a:cxn>
              <a:cxn ang="0">
                <a:pos x="1477" y="13406"/>
              </a:cxn>
              <a:cxn ang="0">
                <a:pos x="1100" y="12990"/>
              </a:cxn>
              <a:cxn ang="0">
                <a:pos x="736" y="12545"/>
              </a:cxn>
            </a:cxnLst>
            <a:rect l="txL" t="txT" r="txR" b="tx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C00000"/>
          </a:solidFill>
          <a:ln w="9525">
            <a:noFill/>
          </a:ln>
        </p:spPr>
        <p:txBody>
          <a:bodyPr vert="horz" wrap="square" lIns="121920" tIns="60960" rIns="121920" bIns="60960" anchor="t"/>
          <a:p>
            <a:endParaRPr sz="3200">
              <a:solidFill>
                <a:srgbClr val="000000"/>
              </a:solidFill>
              <a:latin typeface="Agency FB" panose="020B0503020202020204" charset="0"/>
              <a:ea typeface="微软雅黑" panose="020B0503020204020204" charset="-122"/>
              <a:sym typeface="Agency FB" panose="020B0503020202020204" charset="0"/>
            </a:endParaRPr>
          </a:p>
        </p:txBody>
      </p:sp>
      <p:sp>
        <p:nvSpPr>
          <p:cNvPr id="7172" name="直接连接符 101"/>
          <p:cNvSpPr/>
          <p:nvPr/>
        </p:nvSpPr>
        <p:spPr>
          <a:xfrm>
            <a:off x="5232400" y="3354388"/>
            <a:ext cx="3760788" cy="1587"/>
          </a:xfrm>
          <a:prstGeom prst="line">
            <a:avLst/>
          </a:prstGeom>
          <a:ln w="9525" cap="flat" cmpd="sng">
            <a:solidFill>
              <a:srgbClr val="D10000"/>
            </a:solidFill>
            <a:prstDash val="dash"/>
            <a:headEnd type="none" w="med" len="med"/>
            <a:tailEnd type="none" w="med" len="med"/>
          </a:ln>
        </p:spPr>
      </p:sp>
      <p:sp>
        <p:nvSpPr>
          <p:cNvPr id="7173" name="TextBox 9"/>
          <p:cNvSpPr/>
          <p:nvPr/>
        </p:nvSpPr>
        <p:spPr>
          <a:xfrm>
            <a:off x="5232400" y="2349500"/>
            <a:ext cx="3592830" cy="1013460"/>
          </a:xfrm>
          <a:prstGeom prst="rect">
            <a:avLst/>
          </a:prstGeom>
          <a:noFill/>
          <a:ln w="9525">
            <a:noFill/>
          </a:ln>
        </p:spPr>
        <p:txBody>
          <a:bodyPr wrap="square" lIns="91388" tIns="45693" rIns="91388" bIns="45693">
            <a:spAutoFit/>
          </a:bodyPr>
          <a:p>
            <a:pPr algn="ctr"/>
            <a:r>
              <a:rPr lang="zh-CN" altLang="en-US" sz="6000" b="1" dirty="0">
                <a:solidFill>
                  <a:srgbClr val="C00000"/>
                </a:solidFill>
                <a:latin typeface="微软雅黑" panose="020B0503020204020204" charset="-122"/>
                <a:ea typeface="微软雅黑" panose="020B0503020204020204" charset="-122"/>
                <a:sym typeface="微软雅黑" panose="020B0503020204020204" charset="-122"/>
              </a:rPr>
              <a:t>三</a:t>
            </a:r>
            <a:endParaRPr lang="zh-CN" altLang="en-US" dirty="0">
              <a:ea typeface="宋体" panose="02010600030101010101" pitchFamily="2" charset="-122"/>
            </a:endParaRPr>
          </a:p>
        </p:txBody>
      </p:sp>
      <p:sp>
        <p:nvSpPr>
          <p:cNvPr id="7174" name="TextBox 9"/>
          <p:cNvSpPr/>
          <p:nvPr/>
        </p:nvSpPr>
        <p:spPr>
          <a:xfrm>
            <a:off x="2728913" y="3692525"/>
            <a:ext cx="7523162" cy="920750"/>
          </a:xfrm>
          <a:prstGeom prst="rect">
            <a:avLst/>
          </a:prstGeom>
          <a:noFill/>
          <a:ln w="9525">
            <a:noFill/>
          </a:ln>
        </p:spPr>
        <p:txBody>
          <a:bodyPr wrap="square" lIns="91388" tIns="45693" rIns="91388" bIns="45693">
            <a:spAutoFit/>
          </a:bodyPr>
          <a:p>
            <a:pPr algn="ctr"/>
            <a:r>
              <a:rPr lang="zh-CN" altLang="en-US" sz="5400" b="1" dirty="0">
                <a:solidFill>
                  <a:srgbClr val="C00000"/>
                </a:solidFill>
                <a:latin typeface="微软雅黑" panose="020B0503020204020204" charset="-122"/>
                <a:ea typeface="微软雅黑" panose="020B0503020204020204" charset="-122"/>
                <a:sym typeface="微软雅黑" panose="020B0503020204020204" charset="-122"/>
              </a:rPr>
              <a:t>找准党建工作定位</a:t>
            </a:r>
            <a:endParaRPr lang="zh-CN" altLang="en-US" sz="5400" b="1" dirty="0">
              <a:solidFill>
                <a:srgbClr val="C00000"/>
              </a:solidFill>
              <a:latin typeface="微软雅黑" panose="020B0503020204020204" charset="-122"/>
              <a:ea typeface="微软雅黑" panose="020B0503020204020204" charset="-122"/>
              <a:sym typeface="微软雅黑" panose="020B0503020204020204" charset="-122"/>
            </a:endParaRPr>
          </a:p>
        </p:txBody>
      </p:sp>
      <p:sp>
        <p:nvSpPr>
          <p:cNvPr id="2" name="灯片编号占位符 1"/>
          <p:cNvSpPr/>
          <p:nvPr>
            <p:ph type="sldNum" sz="quarter" idx="12"/>
          </p:nvPr>
        </p:nvSpPr>
        <p:spPr/>
        <p:txBody>
          <a:bodyPr/>
          <a:p>
            <a:pPr lvl="0"/>
            <a:fld id="{9A0DB2DC-4C9A-4742-B13C-FB6460FD3503}" type="slidenum">
              <a:rPr lang="zh-CN" altLang="en-US" dirty="0"/>
            </a:fld>
            <a:endParaRPr lang="zh-CN" altLang="en-US" dirty="0">
              <a:ea typeface="宋体" panose="02010600030101010101" pitchFamily="2" charset="-122"/>
            </a:endParaRPr>
          </a:p>
        </p:txBody>
      </p:sp>
    </p:spTree>
  </p:cSld>
  <p:clrMapOvr>
    <a:masterClrMapping/>
  </p:clrMapOvr>
  <p:transition spd="slow" advTm="3000">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p:cTn id="7" dur="1000" fill="hold"/>
                                        <p:tgtEl>
                                          <p:spTgt spid="7171"/>
                                        </p:tgtEl>
                                        <p:attrNameLst>
                                          <p:attrName>ppt_w</p:attrName>
                                        </p:attrNameLst>
                                      </p:cBhvr>
                                      <p:tavLst>
                                        <p:tav tm="0">
                                          <p:val>
                                            <p:fltVal val="0.000000"/>
                                          </p:val>
                                        </p:tav>
                                        <p:tav tm="100000">
                                          <p:val>
                                            <p:strVal val="#ppt_w"/>
                                          </p:val>
                                        </p:tav>
                                      </p:tavLst>
                                    </p:anim>
                                    <p:anim calcmode="lin" valueType="num">
                                      <p:cBhvr>
                                        <p:cTn id="8" dur="1000" fill="hold"/>
                                        <p:tgtEl>
                                          <p:spTgt spid="7171"/>
                                        </p:tgtEl>
                                        <p:attrNameLst>
                                          <p:attrName>ppt_h</p:attrName>
                                        </p:attrNameLst>
                                      </p:cBhvr>
                                      <p:tavLst>
                                        <p:tav tm="0">
                                          <p:val>
                                            <p:fltVal val="0.000000"/>
                                          </p:val>
                                        </p:tav>
                                        <p:tav tm="100000">
                                          <p:val>
                                            <p:strVal val="#ppt_h"/>
                                          </p:val>
                                        </p:tav>
                                      </p:tavLst>
                                    </p:anim>
                                    <p:animEffect filter="fade">
                                      <p:cBhvr>
                                        <p:cTn id="9" dur="1000"/>
                                        <p:tgtEl>
                                          <p:spTgt spid="7171"/>
                                        </p:tgtEl>
                                      </p:cBhvr>
                                    </p:animEffect>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7172"/>
                                        </p:tgtEl>
                                        <p:attrNameLst>
                                          <p:attrName>style.visibility</p:attrName>
                                        </p:attrNameLst>
                                      </p:cBhvr>
                                      <p:to>
                                        <p:strVal val="visible"/>
                                      </p:to>
                                    </p:set>
                                    <p:animEffect filter="barn(inVertical)">
                                      <p:cBhvr>
                                        <p:cTn id="13" dur="500"/>
                                        <p:tgtEl>
                                          <p:spTgt spid="7172"/>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173"/>
                                        </p:tgtEl>
                                        <p:attrNameLst>
                                          <p:attrName>style.visibility</p:attrName>
                                        </p:attrNameLst>
                                      </p:cBhvr>
                                      <p:to>
                                        <p:strVal val="visible"/>
                                      </p:to>
                                    </p:set>
                                    <p:anim calcmode="lin" valueType="num">
                                      <p:cBhvr>
                                        <p:cTn id="17" dur="500" fill="hold"/>
                                        <p:tgtEl>
                                          <p:spTgt spid="717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173"/>
                                        </p:tgtEl>
                                        <p:attrNameLst>
                                          <p:attrName>ppt_y</p:attrName>
                                        </p:attrNameLst>
                                      </p:cBhvr>
                                      <p:tavLst>
                                        <p:tav tm="0">
                                          <p:val>
                                            <p:strVal val="#ppt_y"/>
                                          </p:val>
                                        </p:tav>
                                        <p:tav tm="100000">
                                          <p:val>
                                            <p:strVal val="#ppt_y"/>
                                          </p:val>
                                        </p:tav>
                                      </p:tavLst>
                                    </p:anim>
                                    <p:anim calcmode="lin" valueType="num">
                                      <p:cBhvr>
                                        <p:cTn id="19" dur="500" fill="hold"/>
                                        <p:tgtEl>
                                          <p:spTgt spid="717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173"/>
                                        </p:tgtEl>
                                        <p:attrNameLst>
                                          <p:attrName>ppt_w</p:attrName>
                                        </p:attrNameLst>
                                      </p:cBhvr>
                                      <p:tavLst>
                                        <p:tav tm="0">
                                          <p:val>
                                            <p:strVal val="#ppt_w/10"/>
                                          </p:val>
                                        </p:tav>
                                        <p:tav tm="50000">
                                          <p:val>
                                            <p:strVal val="#ppt_w+.01"/>
                                          </p:val>
                                        </p:tav>
                                        <p:tav tm="100000">
                                          <p:val>
                                            <p:strVal val="#ppt_w"/>
                                          </p:val>
                                        </p:tav>
                                      </p:tavLst>
                                    </p:anim>
                                    <p:animEffect filter="fade">
                                      <p:cBhvr>
                                        <p:cTn id="21" dur="500" tmFilter="0,0; .5, 1; 1, 1"/>
                                        <p:tgtEl>
                                          <p:spTgt spid="7173"/>
                                        </p:tgtEl>
                                      </p:cBhvr>
                                    </p:animEffect>
                                  </p:childTnLst>
                                </p:cTn>
                              </p:par>
                            </p:childTnLst>
                          </p:cTn>
                        </p:par>
                        <p:par>
                          <p:cTn id="22" fill="hold">
                            <p:stCondLst>
                              <p:cond delay="20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7174"/>
                                        </p:tgtEl>
                                        <p:attrNameLst>
                                          <p:attrName>style.visibility</p:attrName>
                                        </p:attrNameLst>
                                      </p:cBhvr>
                                      <p:to>
                                        <p:strVal val="visible"/>
                                      </p:to>
                                    </p:set>
                                    <p:anim calcmode="lin" valueType="num">
                                      <p:cBhvr>
                                        <p:cTn id="25" dur="500" fill="hold"/>
                                        <p:tgtEl>
                                          <p:spTgt spid="717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7174"/>
                                        </p:tgtEl>
                                        <p:attrNameLst>
                                          <p:attrName>ppt_y</p:attrName>
                                        </p:attrNameLst>
                                      </p:cBhvr>
                                      <p:tavLst>
                                        <p:tav tm="0">
                                          <p:val>
                                            <p:strVal val="#ppt_y"/>
                                          </p:val>
                                        </p:tav>
                                        <p:tav tm="100000">
                                          <p:val>
                                            <p:strVal val="#ppt_y"/>
                                          </p:val>
                                        </p:tav>
                                      </p:tavLst>
                                    </p:anim>
                                    <p:anim calcmode="lin" valueType="num">
                                      <p:cBhvr>
                                        <p:cTn id="27" dur="500" fill="hold"/>
                                        <p:tgtEl>
                                          <p:spTgt spid="717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7174"/>
                                        </p:tgtEl>
                                        <p:attrNameLst>
                                          <p:attrName>ppt_w</p:attrName>
                                        </p:attrNameLst>
                                      </p:cBhvr>
                                      <p:tavLst>
                                        <p:tav tm="0">
                                          <p:val>
                                            <p:strVal val="#ppt_w/10"/>
                                          </p:val>
                                        </p:tav>
                                        <p:tav tm="50000">
                                          <p:val>
                                            <p:strVal val="#ppt_w+.01"/>
                                          </p:val>
                                        </p:tav>
                                        <p:tav tm="100000">
                                          <p:val>
                                            <p:strVal val="#ppt_w"/>
                                          </p:val>
                                        </p:tav>
                                      </p:tavLst>
                                    </p:anim>
                                    <p:animEffect filter="fade">
                                      <p:cBhvr>
                                        <p:cTn id="29" dur="500" tmFilter="0,0; .5, 1; 1, 1"/>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ldLvl="0" animBg="1"/>
      <p:bldP spid="7173" grpId="0" bldLvl="0"/>
      <p:bldP spid="7174" grpId="0" bldLvl="0"/>
    </p:bldLst>
  </p:timing>
</p:sld>
</file>

<file path=ppt/tags/tag1.xml><?xml version="1.0" encoding="utf-8"?>
<p:tagLst xmlns:p="http://schemas.openxmlformats.org/presentationml/2006/main">
  <p:tag name="KSO_WM_SLIDE_MODEL_TYPE" val="cover"/>
</p:tagLst>
</file>

<file path=ppt/theme/theme1.xml><?xml version="1.0" encoding="utf-8"?>
<a:theme xmlns:a="http://schemas.openxmlformats.org/drawingml/2006/main" name="第一PPT，www.1ppt.com">
  <a:themeElements>
    <a:clrScheme name="">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4702B"/>
      </a:accent6>
      <a:hlink>
        <a:srgbClr val="0563C1"/>
      </a:hlink>
      <a:folHlink>
        <a:srgbClr val="954F72"/>
      </a:folHlink>
    </a:clrScheme>
    <a:fontScheme name="">
      <a:majorFont>
        <a:latin typeface="Agency FB"/>
        <a:ea typeface="微软雅黑"/>
        <a:cs typeface=""/>
      </a:majorFont>
      <a:minorFont>
        <a:latin typeface="Agency FB"/>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6CBE6"/>
      </a:accent5>
      <a:accent6>
        <a:srgbClr val="D4702B"/>
      </a:accent6>
      <a:hlink>
        <a:srgbClr val="0563C1"/>
      </a:hlink>
      <a:folHlink>
        <a:srgbClr val="954F72"/>
      </a:folHlink>
    </a:clrScheme>
    <a:fontScheme name="">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
      <a:dk1>
        <a:srgbClr val="000000"/>
      </a:dk1>
      <a:lt1>
        <a:srgbClr val="FFFFFF"/>
      </a:lt1>
      <a:dk2>
        <a:srgbClr val="303030"/>
      </a:dk2>
      <a:lt2>
        <a:srgbClr val="DEDEE0"/>
      </a:lt2>
      <a:accent1>
        <a:srgbClr val="C00000"/>
      </a:accent1>
      <a:accent2>
        <a:srgbClr val="444444"/>
      </a:accent2>
      <a:accent3>
        <a:srgbClr val="FFFFFF"/>
      </a:accent3>
      <a:accent4>
        <a:srgbClr val="000000"/>
      </a:accent4>
      <a:accent5>
        <a:srgbClr val="DCAAAA"/>
      </a:accent5>
      <a:accent6>
        <a:srgbClr val="3C3C3C"/>
      </a:accent6>
      <a:hlink>
        <a:srgbClr val="D26900"/>
      </a:hlink>
      <a:folHlink>
        <a:srgbClr val="D89243"/>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
      <a:dk1>
        <a:srgbClr val="000000"/>
      </a:dk1>
      <a:lt1>
        <a:srgbClr val="FFFFFF"/>
      </a:lt1>
      <a:dk2>
        <a:srgbClr val="44546A"/>
      </a:dk2>
      <a:lt2>
        <a:srgbClr val="E7E6E6"/>
      </a:lt2>
      <a:accent1>
        <a:srgbClr val="4472C4"/>
      </a:accent1>
      <a:accent2>
        <a:srgbClr val="ED7D31"/>
      </a:accent2>
      <a:accent3>
        <a:srgbClr val="FFFFFF"/>
      </a:accent3>
      <a:accent4>
        <a:srgbClr val="000000"/>
      </a:accent4>
      <a:accent5>
        <a:srgbClr val="B0BCDE"/>
      </a:accent5>
      <a:accent6>
        <a:srgbClr val="D4702B"/>
      </a:accent6>
      <a:hlink>
        <a:srgbClr val="0563C1"/>
      </a:hlink>
      <a:folHlink>
        <a:srgbClr val="954F72"/>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4709</Words>
  <Application>WPS 演示</Application>
  <PresentationFormat>宽屏</PresentationFormat>
  <Paragraphs>330</Paragraphs>
  <Slides>33</Slides>
  <Notes>65</Notes>
  <HiddenSlides>0</HiddenSlides>
  <MMClips>0</MMClips>
  <ScaleCrop>false</ScaleCrop>
  <HeadingPairs>
    <vt:vector size="6" baseType="variant">
      <vt:variant>
        <vt:lpstr>已用的字体</vt:lpstr>
      </vt:variant>
      <vt:variant>
        <vt:i4>21</vt:i4>
      </vt:variant>
      <vt:variant>
        <vt:lpstr>主题</vt:lpstr>
      </vt:variant>
      <vt:variant>
        <vt:i4>3</vt:i4>
      </vt:variant>
      <vt:variant>
        <vt:lpstr>幻灯片标题</vt:lpstr>
      </vt:variant>
      <vt:variant>
        <vt:i4>33</vt:i4>
      </vt:variant>
    </vt:vector>
  </HeadingPairs>
  <TitlesOfParts>
    <vt:vector size="57" baseType="lpstr">
      <vt:lpstr>Arial</vt:lpstr>
      <vt:lpstr>宋体</vt:lpstr>
      <vt:lpstr>Wingdings</vt:lpstr>
      <vt:lpstr>Agency FB</vt:lpstr>
      <vt:lpstr>微软雅黑</vt:lpstr>
      <vt:lpstr>Calibri Light</vt:lpstr>
      <vt:lpstr>Calibri</vt:lpstr>
      <vt:lpstr>Ping Hei</vt:lpstr>
      <vt:lpstr>方正兰亭超细黑简体</vt:lpstr>
      <vt:lpstr>等线</vt:lpstr>
      <vt:lpstr>Times New Roman</vt:lpstr>
      <vt:lpstr>Arial Unicode MS</vt:lpstr>
      <vt:lpstr>Noto Sans S Chinese Regular</vt:lpstr>
      <vt:lpstr>方正黑体简体</vt:lpstr>
      <vt:lpstr>Helvetica Light</vt:lpstr>
      <vt:lpstr>Calibri</vt:lpstr>
      <vt:lpstr>Impact</vt:lpstr>
      <vt:lpstr>思源黑体 CN Bold</vt:lpstr>
      <vt:lpstr>黑体</vt:lpstr>
      <vt:lpstr>思源黑体 CN Medium</vt:lpstr>
      <vt:lpstr>Segoe Print</vt:lpstr>
      <vt:lpstr>第一PPT，www.1ppt.com</vt:lpstr>
      <vt:lpstr>自定义设计方案</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活动策划方案</dc:title>
  <dc:creator>第一PPT模板网-WWW.1PPT.COM</dc:creator>
  <cp:keywords>第一PPT模板网-WWW.1PPT.COM</cp:keywords>
  <dc:description>www.1ppt.com</dc:description>
  <cp:lastModifiedBy>周凡</cp:lastModifiedBy>
  <cp:revision>155</cp:revision>
  <dcterms:created xsi:type="dcterms:W3CDTF">2017-08-22T05:33:00Z</dcterms:created>
  <dcterms:modified xsi:type="dcterms:W3CDTF">2019-08-10T07:01:35Z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2052-11.1.0.8907</vt:lpwstr>
  </property>
</Properties>
</file>