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2"/>
  </p:notesMasterIdLst>
  <p:handoutMasterIdLst>
    <p:handoutMasterId r:id="rId53"/>
  </p:handoutMasterIdLst>
  <p:sldIdLst>
    <p:sldId id="292" r:id="rId3"/>
    <p:sldId id="257" r:id="rId4"/>
    <p:sldId id="296" r:id="rId5"/>
    <p:sldId id="263" r:id="rId6"/>
    <p:sldId id="312" r:id="rId7"/>
    <p:sldId id="354" r:id="rId8"/>
    <p:sldId id="355" r:id="rId9"/>
    <p:sldId id="311" r:id="rId10"/>
    <p:sldId id="307" r:id="rId11"/>
    <p:sldId id="308" r:id="rId12"/>
    <p:sldId id="313" r:id="rId13"/>
    <p:sldId id="269" r:id="rId14"/>
    <p:sldId id="352" r:id="rId15"/>
    <p:sldId id="353" r:id="rId16"/>
    <p:sldId id="325" r:id="rId17"/>
    <p:sldId id="324" r:id="rId18"/>
    <p:sldId id="328" r:id="rId19"/>
    <p:sldId id="294" r:id="rId20"/>
    <p:sldId id="357" r:id="rId21"/>
    <p:sldId id="358" r:id="rId22"/>
    <p:sldId id="370" r:id="rId23"/>
    <p:sldId id="388" r:id="rId24"/>
    <p:sldId id="389" r:id="rId25"/>
    <p:sldId id="373" r:id="rId26"/>
    <p:sldId id="359" r:id="rId27"/>
    <p:sldId id="369" r:id="rId28"/>
    <p:sldId id="258" r:id="rId29"/>
    <p:sldId id="362" r:id="rId30"/>
    <p:sldId id="390" r:id="rId31"/>
    <p:sldId id="396" r:id="rId32"/>
    <p:sldId id="392" r:id="rId33"/>
    <p:sldId id="393" r:id="rId34"/>
    <p:sldId id="398" r:id="rId35"/>
    <p:sldId id="394" r:id="rId36"/>
    <p:sldId id="399" r:id="rId37"/>
    <p:sldId id="391" r:id="rId38"/>
    <p:sldId id="356" r:id="rId39"/>
    <p:sldId id="380" r:id="rId40"/>
    <p:sldId id="381" r:id="rId41"/>
    <p:sldId id="387" r:id="rId42"/>
    <p:sldId id="331" r:id="rId43"/>
    <p:sldId id="333" r:id="rId44"/>
    <p:sldId id="337" r:id="rId45"/>
    <p:sldId id="363" r:id="rId46"/>
    <p:sldId id="364" r:id="rId47"/>
    <p:sldId id="365" r:id="rId48"/>
    <p:sldId id="385" r:id="rId49"/>
    <p:sldId id="382" r:id="rId50"/>
    <p:sldId id="291" r:id="rId51"/>
  </p:sldIdLst>
  <p:sldSz cx="12190413" cy="6859588"/>
  <p:notesSz cx="6858000" cy="9144000"/>
  <p:defaultTextStyle>
    <a:defPPr>
      <a:defRPr lang="zh-CN"/>
    </a:defPPr>
    <a:lvl1pPr marL="0" algn="l" defTabSz="1172261" rtl="0" eaLnBrk="1" latinLnBrk="0" hangingPunct="1">
      <a:defRPr sz="2300" kern="1200">
        <a:solidFill>
          <a:schemeClr val="tx1"/>
        </a:solidFill>
        <a:latin typeface="+mn-lt"/>
        <a:ea typeface="+mn-ea"/>
        <a:cs typeface="+mn-cs"/>
      </a:defRPr>
    </a:lvl1pPr>
    <a:lvl2pPr marL="586130" algn="l" defTabSz="1172261" rtl="0" eaLnBrk="1" latinLnBrk="0" hangingPunct="1">
      <a:defRPr sz="2300" kern="1200">
        <a:solidFill>
          <a:schemeClr val="tx1"/>
        </a:solidFill>
        <a:latin typeface="+mn-lt"/>
        <a:ea typeface="+mn-ea"/>
        <a:cs typeface="+mn-cs"/>
      </a:defRPr>
    </a:lvl2pPr>
    <a:lvl3pPr marL="1172261" algn="l" defTabSz="1172261" rtl="0" eaLnBrk="1" latinLnBrk="0" hangingPunct="1">
      <a:defRPr sz="2300" kern="1200">
        <a:solidFill>
          <a:schemeClr val="tx1"/>
        </a:solidFill>
        <a:latin typeface="+mn-lt"/>
        <a:ea typeface="+mn-ea"/>
        <a:cs typeface="+mn-cs"/>
      </a:defRPr>
    </a:lvl3pPr>
    <a:lvl4pPr marL="1758391" algn="l" defTabSz="1172261" rtl="0" eaLnBrk="1" latinLnBrk="0" hangingPunct="1">
      <a:defRPr sz="2300" kern="1200">
        <a:solidFill>
          <a:schemeClr val="tx1"/>
        </a:solidFill>
        <a:latin typeface="+mn-lt"/>
        <a:ea typeface="+mn-ea"/>
        <a:cs typeface="+mn-cs"/>
      </a:defRPr>
    </a:lvl4pPr>
    <a:lvl5pPr marL="2344522" algn="l" defTabSz="1172261" rtl="0" eaLnBrk="1" latinLnBrk="0" hangingPunct="1">
      <a:defRPr sz="2300" kern="1200">
        <a:solidFill>
          <a:schemeClr val="tx1"/>
        </a:solidFill>
        <a:latin typeface="+mn-lt"/>
        <a:ea typeface="+mn-ea"/>
        <a:cs typeface="+mn-cs"/>
      </a:defRPr>
    </a:lvl5pPr>
    <a:lvl6pPr marL="2930652" algn="l" defTabSz="1172261" rtl="0" eaLnBrk="1" latinLnBrk="0" hangingPunct="1">
      <a:defRPr sz="2300" kern="1200">
        <a:solidFill>
          <a:schemeClr val="tx1"/>
        </a:solidFill>
        <a:latin typeface="+mn-lt"/>
        <a:ea typeface="+mn-ea"/>
        <a:cs typeface="+mn-cs"/>
      </a:defRPr>
    </a:lvl6pPr>
    <a:lvl7pPr marL="3516782" algn="l" defTabSz="1172261" rtl="0" eaLnBrk="1" latinLnBrk="0" hangingPunct="1">
      <a:defRPr sz="2300" kern="1200">
        <a:solidFill>
          <a:schemeClr val="tx1"/>
        </a:solidFill>
        <a:latin typeface="+mn-lt"/>
        <a:ea typeface="+mn-ea"/>
        <a:cs typeface="+mn-cs"/>
      </a:defRPr>
    </a:lvl7pPr>
    <a:lvl8pPr marL="4102913" algn="l" defTabSz="1172261" rtl="0" eaLnBrk="1" latinLnBrk="0" hangingPunct="1">
      <a:defRPr sz="2300" kern="1200">
        <a:solidFill>
          <a:schemeClr val="tx1"/>
        </a:solidFill>
        <a:latin typeface="+mn-lt"/>
        <a:ea typeface="+mn-ea"/>
        <a:cs typeface="+mn-cs"/>
      </a:defRPr>
    </a:lvl8pPr>
    <a:lvl9pPr marL="4689043" algn="l" defTabSz="1172261" rtl="0" eaLnBrk="1" latinLnBrk="0" hangingPunct="1">
      <a:defRPr sz="2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史梦倩" initials="史梦倩" lastIdx="1" clrIdx="0">
    <p:extLst>
      <p:ext uri="{19B8F6BF-5375-455C-9EA6-DF929625EA0E}">
        <p15:presenceInfo xmlns:p15="http://schemas.microsoft.com/office/powerpoint/2012/main" userId="史梦倩"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868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6" autoAdjust="0"/>
    <p:restoredTop sz="94660"/>
  </p:normalViewPr>
  <p:slideViewPr>
    <p:cSldViewPr>
      <p:cViewPr varScale="1">
        <p:scale>
          <a:sx n="91" d="100"/>
          <a:sy n="91" d="100"/>
        </p:scale>
        <p:origin x="300" y="90"/>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9" d="100"/>
          <a:sy n="69" d="100"/>
        </p:scale>
        <p:origin x="241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D78078A-62A3-4330-AFA7-C6682CAC7CF6}" type="datetimeFigureOut">
              <a:rPr lang="zh-CN" altLang="en-US" smtClean="0"/>
              <a:t>2019/6/13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E7BB40A-26E1-4142-8A19-894BC448FE05}" type="slidenum">
              <a:rPr lang="zh-CN" altLang="en-US" smtClean="0"/>
              <a:t>‹#›</a:t>
            </a:fld>
            <a:endParaRPr lang="zh-CN" altLang="en-US"/>
          </a:p>
        </p:txBody>
      </p:sp>
    </p:spTree>
    <p:extLst>
      <p:ext uri="{BB962C8B-B14F-4D97-AF65-F5344CB8AC3E}">
        <p14:creationId xmlns:p14="http://schemas.microsoft.com/office/powerpoint/2010/main" val="21189815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6FA55C-4279-4EC1-8689-02EFF14BFE40}" type="datetimeFigureOut">
              <a:rPr lang="zh-CN" altLang="en-US" smtClean="0"/>
              <a:t>2019/6/13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C540DA-B99A-44B3-B213-13E533A99611}" type="slidenum">
              <a:rPr lang="zh-CN" altLang="en-US" smtClean="0"/>
              <a:t>‹#›</a:t>
            </a:fld>
            <a:endParaRPr lang="zh-CN" altLang="en-US"/>
          </a:p>
        </p:txBody>
      </p:sp>
    </p:spTree>
    <p:extLst>
      <p:ext uri="{BB962C8B-B14F-4D97-AF65-F5344CB8AC3E}">
        <p14:creationId xmlns:p14="http://schemas.microsoft.com/office/powerpoint/2010/main" val="2642441463"/>
      </p:ext>
    </p:extLst>
  </p:cSld>
  <p:clrMap bg1="lt1" tx1="dk1" bg2="lt2" tx2="dk2" accent1="accent1" accent2="accent2" accent3="accent3" accent4="accent4" accent5="accent5" accent6="accent6" hlink="hlink" folHlink="folHlink"/>
  <p:notesStyle>
    <a:lvl1pPr marL="0" algn="l" defTabSz="1172261" rtl="0" eaLnBrk="1" latinLnBrk="0" hangingPunct="1">
      <a:defRPr sz="1500" kern="1200">
        <a:solidFill>
          <a:schemeClr val="tx1"/>
        </a:solidFill>
        <a:latin typeface="+mn-lt"/>
        <a:ea typeface="+mn-ea"/>
        <a:cs typeface="+mn-cs"/>
      </a:defRPr>
    </a:lvl1pPr>
    <a:lvl2pPr marL="586130" algn="l" defTabSz="1172261" rtl="0" eaLnBrk="1" latinLnBrk="0" hangingPunct="1">
      <a:defRPr sz="1500" kern="1200">
        <a:solidFill>
          <a:schemeClr val="tx1"/>
        </a:solidFill>
        <a:latin typeface="+mn-lt"/>
        <a:ea typeface="+mn-ea"/>
        <a:cs typeface="+mn-cs"/>
      </a:defRPr>
    </a:lvl2pPr>
    <a:lvl3pPr marL="1172261" algn="l" defTabSz="1172261" rtl="0" eaLnBrk="1" latinLnBrk="0" hangingPunct="1">
      <a:defRPr sz="1500" kern="1200">
        <a:solidFill>
          <a:schemeClr val="tx1"/>
        </a:solidFill>
        <a:latin typeface="+mn-lt"/>
        <a:ea typeface="+mn-ea"/>
        <a:cs typeface="+mn-cs"/>
      </a:defRPr>
    </a:lvl3pPr>
    <a:lvl4pPr marL="1758391" algn="l" defTabSz="1172261" rtl="0" eaLnBrk="1" latinLnBrk="0" hangingPunct="1">
      <a:defRPr sz="1500" kern="1200">
        <a:solidFill>
          <a:schemeClr val="tx1"/>
        </a:solidFill>
        <a:latin typeface="+mn-lt"/>
        <a:ea typeface="+mn-ea"/>
        <a:cs typeface="+mn-cs"/>
      </a:defRPr>
    </a:lvl4pPr>
    <a:lvl5pPr marL="2344522" algn="l" defTabSz="1172261" rtl="0" eaLnBrk="1" latinLnBrk="0" hangingPunct="1">
      <a:defRPr sz="1500" kern="1200">
        <a:solidFill>
          <a:schemeClr val="tx1"/>
        </a:solidFill>
        <a:latin typeface="+mn-lt"/>
        <a:ea typeface="+mn-ea"/>
        <a:cs typeface="+mn-cs"/>
      </a:defRPr>
    </a:lvl5pPr>
    <a:lvl6pPr marL="2930652" algn="l" defTabSz="1172261" rtl="0" eaLnBrk="1" latinLnBrk="0" hangingPunct="1">
      <a:defRPr sz="1500" kern="1200">
        <a:solidFill>
          <a:schemeClr val="tx1"/>
        </a:solidFill>
        <a:latin typeface="+mn-lt"/>
        <a:ea typeface="+mn-ea"/>
        <a:cs typeface="+mn-cs"/>
      </a:defRPr>
    </a:lvl6pPr>
    <a:lvl7pPr marL="3516782" algn="l" defTabSz="1172261" rtl="0" eaLnBrk="1" latinLnBrk="0" hangingPunct="1">
      <a:defRPr sz="1500" kern="1200">
        <a:solidFill>
          <a:schemeClr val="tx1"/>
        </a:solidFill>
        <a:latin typeface="+mn-lt"/>
        <a:ea typeface="+mn-ea"/>
        <a:cs typeface="+mn-cs"/>
      </a:defRPr>
    </a:lvl7pPr>
    <a:lvl8pPr marL="4102913" algn="l" defTabSz="1172261" rtl="0" eaLnBrk="1" latinLnBrk="0" hangingPunct="1">
      <a:defRPr sz="1500" kern="1200">
        <a:solidFill>
          <a:schemeClr val="tx1"/>
        </a:solidFill>
        <a:latin typeface="+mn-lt"/>
        <a:ea typeface="+mn-ea"/>
        <a:cs typeface="+mn-cs"/>
      </a:defRPr>
    </a:lvl8pPr>
    <a:lvl9pPr marL="4689043" algn="l" defTabSz="1172261"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a:t>
            </a:fld>
            <a:endParaRPr lang="zh-CN" altLang="en-US"/>
          </a:p>
        </p:txBody>
      </p:sp>
    </p:spTree>
    <p:extLst>
      <p:ext uri="{BB962C8B-B14F-4D97-AF65-F5344CB8AC3E}">
        <p14:creationId xmlns:p14="http://schemas.microsoft.com/office/powerpoint/2010/main" val="36622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11</a:t>
            </a:fld>
            <a:endParaRPr lang="zh-CN" altLang="en-US"/>
          </a:p>
        </p:txBody>
      </p:sp>
    </p:spTree>
    <p:extLst>
      <p:ext uri="{BB962C8B-B14F-4D97-AF65-F5344CB8AC3E}">
        <p14:creationId xmlns:p14="http://schemas.microsoft.com/office/powerpoint/2010/main" val="311624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12</a:t>
            </a:fld>
            <a:endParaRPr lang="zh-CN" altLang="en-US"/>
          </a:p>
        </p:txBody>
      </p:sp>
    </p:spTree>
    <p:extLst>
      <p:ext uri="{BB962C8B-B14F-4D97-AF65-F5344CB8AC3E}">
        <p14:creationId xmlns:p14="http://schemas.microsoft.com/office/powerpoint/2010/main" val="4242241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13</a:t>
            </a:fld>
            <a:endParaRPr lang="zh-CN" altLang="en-US"/>
          </a:p>
        </p:txBody>
      </p:sp>
    </p:spTree>
    <p:extLst>
      <p:ext uri="{BB962C8B-B14F-4D97-AF65-F5344CB8AC3E}">
        <p14:creationId xmlns:p14="http://schemas.microsoft.com/office/powerpoint/2010/main" val="2332664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14</a:t>
            </a:fld>
            <a:endParaRPr lang="zh-CN" altLang="en-US"/>
          </a:p>
        </p:txBody>
      </p:sp>
    </p:spTree>
    <p:extLst>
      <p:ext uri="{BB962C8B-B14F-4D97-AF65-F5344CB8AC3E}">
        <p14:creationId xmlns:p14="http://schemas.microsoft.com/office/powerpoint/2010/main" val="144439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15</a:t>
            </a:fld>
            <a:endParaRPr lang="zh-CN" altLang="en-US"/>
          </a:p>
        </p:txBody>
      </p:sp>
    </p:spTree>
    <p:extLst>
      <p:ext uri="{BB962C8B-B14F-4D97-AF65-F5344CB8AC3E}">
        <p14:creationId xmlns:p14="http://schemas.microsoft.com/office/powerpoint/2010/main" val="2533533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16</a:t>
            </a:fld>
            <a:endParaRPr lang="zh-CN" altLang="en-US"/>
          </a:p>
        </p:txBody>
      </p:sp>
    </p:spTree>
    <p:extLst>
      <p:ext uri="{BB962C8B-B14F-4D97-AF65-F5344CB8AC3E}">
        <p14:creationId xmlns:p14="http://schemas.microsoft.com/office/powerpoint/2010/main" val="3643448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17</a:t>
            </a:fld>
            <a:endParaRPr lang="zh-CN" altLang="en-US"/>
          </a:p>
        </p:txBody>
      </p:sp>
    </p:spTree>
    <p:extLst>
      <p:ext uri="{BB962C8B-B14F-4D97-AF65-F5344CB8AC3E}">
        <p14:creationId xmlns:p14="http://schemas.microsoft.com/office/powerpoint/2010/main" val="1362713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26</a:t>
            </a:fld>
            <a:endParaRPr lang="zh-CN" altLang="en-US"/>
          </a:p>
        </p:txBody>
      </p:sp>
    </p:spTree>
    <p:extLst>
      <p:ext uri="{BB962C8B-B14F-4D97-AF65-F5344CB8AC3E}">
        <p14:creationId xmlns:p14="http://schemas.microsoft.com/office/powerpoint/2010/main" val="1625649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27</a:t>
            </a:fld>
            <a:endParaRPr lang="zh-CN" altLang="en-US"/>
          </a:p>
        </p:txBody>
      </p:sp>
    </p:spTree>
    <p:extLst>
      <p:ext uri="{BB962C8B-B14F-4D97-AF65-F5344CB8AC3E}">
        <p14:creationId xmlns:p14="http://schemas.microsoft.com/office/powerpoint/2010/main" val="1928556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28</a:t>
            </a:fld>
            <a:endParaRPr lang="zh-CN" altLang="en-US"/>
          </a:p>
        </p:txBody>
      </p:sp>
    </p:spTree>
    <p:extLst>
      <p:ext uri="{BB962C8B-B14F-4D97-AF65-F5344CB8AC3E}">
        <p14:creationId xmlns:p14="http://schemas.microsoft.com/office/powerpoint/2010/main" val="1971096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a:t>
            </a:fld>
            <a:endParaRPr lang="zh-CN" altLang="en-US"/>
          </a:p>
        </p:txBody>
      </p:sp>
    </p:spTree>
    <p:extLst>
      <p:ext uri="{BB962C8B-B14F-4D97-AF65-F5344CB8AC3E}">
        <p14:creationId xmlns:p14="http://schemas.microsoft.com/office/powerpoint/2010/main" val="3865495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29</a:t>
            </a:fld>
            <a:endParaRPr lang="zh-CN" altLang="en-US"/>
          </a:p>
        </p:txBody>
      </p:sp>
    </p:spTree>
    <p:extLst>
      <p:ext uri="{BB962C8B-B14F-4D97-AF65-F5344CB8AC3E}">
        <p14:creationId xmlns:p14="http://schemas.microsoft.com/office/powerpoint/2010/main" val="1120655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30</a:t>
            </a:fld>
            <a:endParaRPr lang="zh-CN" altLang="en-US"/>
          </a:p>
        </p:txBody>
      </p:sp>
    </p:spTree>
    <p:extLst>
      <p:ext uri="{BB962C8B-B14F-4D97-AF65-F5344CB8AC3E}">
        <p14:creationId xmlns:p14="http://schemas.microsoft.com/office/powerpoint/2010/main" val="3496682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31</a:t>
            </a:fld>
            <a:endParaRPr lang="zh-CN" altLang="en-US"/>
          </a:p>
        </p:txBody>
      </p:sp>
    </p:spTree>
    <p:extLst>
      <p:ext uri="{BB962C8B-B14F-4D97-AF65-F5344CB8AC3E}">
        <p14:creationId xmlns:p14="http://schemas.microsoft.com/office/powerpoint/2010/main" val="32068469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32</a:t>
            </a:fld>
            <a:endParaRPr lang="zh-CN" altLang="en-US"/>
          </a:p>
        </p:txBody>
      </p:sp>
    </p:spTree>
    <p:extLst>
      <p:ext uri="{BB962C8B-B14F-4D97-AF65-F5344CB8AC3E}">
        <p14:creationId xmlns:p14="http://schemas.microsoft.com/office/powerpoint/2010/main" val="101186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33</a:t>
            </a:fld>
            <a:endParaRPr lang="zh-CN" altLang="en-US"/>
          </a:p>
        </p:txBody>
      </p:sp>
    </p:spTree>
    <p:extLst>
      <p:ext uri="{BB962C8B-B14F-4D97-AF65-F5344CB8AC3E}">
        <p14:creationId xmlns:p14="http://schemas.microsoft.com/office/powerpoint/2010/main" val="1971687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34</a:t>
            </a:fld>
            <a:endParaRPr lang="zh-CN" altLang="en-US"/>
          </a:p>
        </p:txBody>
      </p:sp>
    </p:spTree>
    <p:extLst>
      <p:ext uri="{BB962C8B-B14F-4D97-AF65-F5344CB8AC3E}">
        <p14:creationId xmlns:p14="http://schemas.microsoft.com/office/powerpoint/2010/main" val="1598987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35</a:t>
            </a:fld>
            <a:endParaRPr lang="zh-CN" altLang="en-US"/>
          </a:p>
        </p:txBody>
      </p:sp>
    </p:spTree>
    <p:extLst>
      <p:ext uri="{BB962C8B-B14F-4D97-AF65-F5344CB8AC3E}">
        <p14:creationId xmlns:p14="http://schemas.microsoft.com/office/powerpoint/2010/main" val="30786576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36</a:t>
            </a:fld>
            <a:endParaRPr lang="zh-CN" altLang="en-US"/>
          </a:p>
        </p:txBody>
      </p:sp>
    </p:spTree>
    <p:extLst>
      <p:ext uri="{BB962C8B-B14F-4D97-AF65-F5344CB8AC3E}">
        <p14:creationId xmlns:p14="http://schemas.microsoft.com/office/powerpoint/2010/main" val="2567581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37</a:t>
            </a:fld>
            <a:endParaRPr lang="zh-CN" altLang="en-US"/>
          </a:p>
        </p:txBody>
      </p:sp>
    </p:spTree>
    <p:extLst>
      <p:ext uri="{BB962C8B-B14F-4D97-AF65-F5344CB8AC3E}">
        <p14:creationId xmlns:p14="http://schemas.microsoft.com/office/powerpoint/2010/main" val="4286598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38</a:t>
            </a:fld>
            <a:endParaRPr lang="zh-CN" altLang="en-US"/>
          </a:p>
        </p:txBody>
      </p:sp>
    </p:spTree>
    <p:extLst>
      <p:ext uri="{BB962C8B-B14F-4D97-AF65-F5344CB8AC3E}">
        <p14:creationId xmlns:p14="http://schemas.microsoft.com/office/powerpoint/2010/main" val="1255898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a:t>
            </a:fld>
            <a:endParaRPr lang="zh-CN" altLang="en-US"/>
          </a:p>
        </p:txBody>
      </p:sp>
    </p:spTree>
    <p:extLst>
      <p:ext uri="{BB962C8B-B14F-4D97-AF65-F5344CB8AC3E}">
        <p14:creationId xmlns:p14="http://schemas.microsoft.com/office/powerpoint/2010/main" val="41857134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39</a:t>
            </a:fld>
            <a:endParaRPr lang="zh-CN" altLang="en-US"/>
          </a:p>
        </p:txBody>
      </p:sp>
    </p:spTree>
    <p:extLst>
      <p:ext uri="{BB962C8B-B14F-4D97-AF65-F5344CB8AC3E}">
        <p14:creationId xmlns:p14="http://schemas.microsoft.com/office/powerpoint/2010/main" val="38165232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40</a:t>
            </a:fld>
            <a:endParaRPr lang="zh-CN" altLang="en-US"/>
          </a:p>
        </p:txBody>
      </p:sp>
    </p:spTree>
    <p:extLst>
      <p:ext uri="{BB962C8B-B14F-4D97-AF65-F5344CB8AC3E}">
        <p14:creationId xmlns:p14="http://schemas.microsoft.com/office/powerpoint/2010/main" val="56242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41</a:t>
            </a:fld>
            <a:endParaRPr lang="zh-CN" altLang="en-US"/>
          </a:p>
        </p:txBody>
      </p:sp>
    </p:spTree>
    <p:extLst>
      <p:ext uri="{BB962C8B-B14F-4D97-AF65-F5344CB8AC3E}">
        <p14:creationId xmlns:p14="http://schemas.microsoft.com/office/powerpoint/2010/main" val="2071932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43</a:t>
            </a:fld>
            <a:endParaRPr lang="zh-CN" altLang="en-US"/>
          </a:p>
        </p:txBody>
      </p:sp>
    </p:spTree>
    <p:extLst>
      <p:ext uri="{BB962C8B-B14F-4D97-AF65-F5344CB8AC3E}">
        <p14:creationId xmlns:p14="http://schemas.microsoft.com/office/powerpoint/2010/main" val="2921633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44</a:t>
            </a:fld>
            <a:endParaRPr lang="zh-CN" altLang="en-US"/>
          </a:p>
        </p:txBody>
      </p:sp>
    </p:spTree>
    <p:extLst>
      <p:ext uri="{BB962C8B-B14F-4D97-AF65-F5344CB8AC3E}">
        <p14:creationId xmlns:p14="http://schemas.microsoft.com/office/powerpoint/2010/main" val="19956890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45</a:t>
            </a:fld>
            <a:endParaRPr lang="zh-CN" altLang="en-US"/>
          </a:p>
        </p:txBody>
      </p:sp>
    </p:spTree>
    <p:extLst>
      <p:ext uri="{BB962C8B-B14F-4D97-AF65-F5344CB8AC3E}">
        <p14:creationId xmlns:p14="http://schemas.microsoft.com/office/powerpoint/2010/main" val="4096222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46</a:t>
            </a:fld>
            <a:endParaRPr lang="zh-CN" altLang="en-US"/>
          </a:p>
        </p:txBody>
      </p:sp>
    </p:spTree>
    <p:extLst>
      <p:ext uri="{BB962C8B-B14F-4D97-AF65-F5344CB8AC3E}">
        <p14:creationId xmlns:p14="http://schemas.microsoft.com/office/powerpoint/2010/main" val="3886783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48</a:t>
            </a:fld>
            <a:endParaRPr lang="zh-CN" altLang="en-US"/>
          </a:p>
        </p:txBody>
      </p:sp>
    </p:spTree>
    <p:extLst>
      <p:ext uri="{BB962C8B-B14F-4D97-AF65-F5344CB8AC3E}">
        <p14:creationId xmlns:p14="http://schemas.microsoft.com/office/powerpoint/2010/main" val="26037112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49</a:t>
            </a:fld>
            <a:endParaRPr lang="zh-CN" altLang="en-US"/>
          </a:p>
        </p:txBody>
      </p:sp>
    </p:spTree>
    <p:extLst>
      <p:ext uri="{BB962C8B-B14F-4D97-AF65-F5344CB8AC3E}">
        <p14:creationId xmlns:p14="http://schemas.microsoft.com/office/powerpoint/2010/main" val="1914542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5</a:t>
            </a:fld>
            <a:endParaRPr lang="zh-CN" altLang="en-US"/>
          </a:p>
        </p:txBody>
      </p:sp>
    </p:spTree>
    <p:extLst>
      <p:ext uri="{BB962C8B-B14F-4D97-AF65-F5344CB8AC3E}">
        <p14:creationId xmlns:p14="http://schemas.microsoft.com/office/powerpoint/2010/main" val="3203797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6</a:t>
            </a:fld>
            <a:endParaRPr lang="zh-CN" altLang="en-US"/>
          </a:p>
        </p:txBody>
      </p:sp>
    </p:spTree>
    <p:extLst>
      <p:ext uri="{BB962C8B-B14F-4D97-AF65-F5344CB8AC3E}">
        <p14:creationId xmlns:p14="http://schemas.microsoft.com/office/powerpoint/2010/main" val="2321491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7</a:t>
            </a:fld>
            <a:endParaRPr lang="zh-CN" altLang="en-US"/>
          </a:p>
        </p:txBody>
      </p:sp>
    </p:spTree>
    <p:extLst>
      <p:ext uri="{BB962C8B-B14F-4D97-AF65-F5344CB8AC3E}">
        <p14:creationId xmlns:p14="http://schemas.microsoft.com/office/powerpoint/2010/main" val="1914364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8</a:t>
            </a:fld>
            <a:endParaRPr lang="zh-CN" altLang="en-US"/>
          </a:p>
        </p:txBody>
      </p:sp>
    </p:spTree>
    <p:extLst>
      <p:ext uri="{BB962C8B-B14F-4D97-AF65-F5344CB8AC3E}">
        <p14:creationId xmlns:p14="http://schemas.microsoft.com/office/powerpoint/2010/main" val="3502096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9</a:t>
            </a:fld>
            <a:endParaRPr lang="zh-CN" altLang="en-US"/>
          </a:p>
        </p:txBody>
      </p:sp>
    </p:spTree>
    <p:extLst>
      <p:ext uri="{BB962C8B-B14F-4D97-AF65-F5344CB8AC3E}">
        <p14:creationId xmlns:p14="http://schemas.microsoft.com/office/powerpoint/2010/main" val="2986583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C540DA-B99A-44B3-B213-13E533A99611}" type="slidenum">
              <a:rPr lang="zh-CN" altLang="en-US" smtClean="0"/>
              <a:t>10</a:t>
            </a:fld>
            <a:endParaRPr lang="zh-CN" altLang="en-US"/>
          </a:p>
        </p:txBody>
      </p:sp>
    </p:spTree>
    <p:extLst>
      <p:ext uri="{BB962C8B-B14F-4D97-AF65-F5344CB8AC3E}">
        <p14:creationId xmlns:p14="http://schemas.microsoft.com/office/powerpoint/2010/main" val="900060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2" y="2130920"/>
            <a:ext cx="10361851" cy="147036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586130" indent="0" algn="ctr">
              <a:buNone/>
              <a:defRPr>
                <a:solidFill>
                  <a:schemeClr val="tx1">
                    <a:tint val="75000"/>
                  </a:schemeClr>
                </a:solidFill>
              </a:defRPr>
            </a:lvl2pPr>
            <a:lvl3pPr marL="1172261" indent="0" algn="ctr">
              <a:buNone/>
              <a:defRPr>
                <a:solidFill>
                  <a:schemeClr val="tx1">
                    <a:tint val="75000"/>
                  </a:schemeClr>
                </a:solidFill>
              </a:defRPr>
            </a:lvl3pPr>
            <a:lvl4pPr marL="1758391" indent="0" algn="ctr">
              <a:buNone/>
              <a:defRPr>
                <a:solidFill>
                  <a:schemeClr val="tx1">
                    <a:tint val="75000"/>
                  </a:schemeClr>
                </a:solidFill>
              </a:defRPr>
            </a:lvl4pPr>
            <a:lvl5pPr marL="2344522" indent="0" algn="ctr">
              <a:buNone/>
              <a:defRPr>
                <a:solidFill>
                  <a:schemeClr val="tx1">
                    <a:tint val="75000"/>
                  </a:schemeClr>
                </a:solidFill>
              </a:defRPr>
            </a:lvl5pPr>
            <a:lvl6pPr marL="2930652" indent="0" algn="ctr">
              <a:buNone/>
              <a:defRPr>
                <a:solidFill>
                  <a:schemeClr val="tx1">
                    <a:tint val="75000"/>
                  </a:schemeClr>
                </a:solidFill>
              </a:defRPr>
            </a:lvl6pPr>
            <a:lvl7pPr marL="3516782" indent="0" algn="ctr">
              <a:buNone/>
              <a:defRPr>
                <a:solidFill>
                  <a:schemeClr val="tx1">
                    <a:tint val="75000"/>
                  </a:schemeClr>
                </a:solidFill>
              </a:defRPr>
            </a:lvl7pPr>
            <a:lvl8pPr marL="4102913" indent="0" algn="ctr">
              <a:buNone/>
              <a:defRPr>
                <a:solidFill>
                  <a:schemeClr val="tx1">
                    <a:tint val="75000"/>
                  </a:schemeClr>
                </a:solidFill>
              </a:defRPr>
            </a:lvl8pPr>
            <a:lvl9pPr marL="4689043"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4497F18-7C69-4B37-9C37-9D8835299F7C}" type="datetime1">
              <a:rPr lang="zh-CN" altLang="en-US" smtClean="0"/>
              <a:t>2019/6/13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045D29-0844-47BE-B887-5B3819BF7A98}" type="datetime1">
              <a:rPr lang="zh-CN" altLang="en-US" smtClean="0"/>
              <a:t>2019/6/13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2"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3F9C15-6821-4DF7-B8DE-5D307072D225}" type="datetime1">
              <a:rPr lang="zh-CN" altLang="en-US" smtClean="0"/>
              <a:t>2019/6/13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3"/>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2"/>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EDC06AF-6B74-4527-AAE4-F1E1FE5607E4}"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9860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C04F2D-57AE-4C03-86E5-9C97DF5DD841}"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18243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10134"/>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D174F6-510A-4CA2-96CD-B760C17C8BEF}"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2027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51B6B9-A0B5-4A0A-A7F6-1792E592BB26}"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702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210"/>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619" y="1778850"/>
            <a:ext cx="4872940" cy="8241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619" y="2665996"/>
            <a:ext cx="4872940" cy="3525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124" y="1778850"/>
            <a:ext cx="4896938" cy="8241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124" y="2665996"/>
            <a:ext cx="4896938" cy="3525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9D730C7-351E-415F-B8C2-C717BE1D5CE8}"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22415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13EF4D7-D04F-4050-9D97-2A4757E98FBA}"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8881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D25F45-ADF0-4833-A6D1-E938FAF64036}"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06672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6"/>
            <a:ext cx="4164807"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457307"/>
            <a:ext cx="6171397" cy="540510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6"/>
            <a:ext cx="4164807" cy="3812471"/>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54749D-C82B-4B9C-8218-22D1F27FD382}"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812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05B857-DBE7-435A-88C7-3C32FEE051FD}" type="datetime1">
              <a:rPr lang="zh-CN" altLang="en-US" smtClean="0"/>
              <a:t>2019/6/13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A51953-161F-48B1-8DC5-CC9B122E03FF}"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96605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091" y="365209"/>
            <a:ext cx="10514231" cy="58131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1D3B22B-CA18-450F-ADD6-DC28A8965A11}"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6607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7922"/>
            <a:ext cx="10361851" cy="1362391"/>
          </a:xfrm>
        </p:spPr>
        <p:txBody>
          <a:bodyPr anchor="t"/>
          <a:lstStyle>
            <a:lvl1pPr algn="l">
              <a:defRPr sz="51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0" y="2907386"/>
            <a:ext cx="10361851" cy="1500535"/>
          </a:xfrm>
        </p:spPr>
        <p:txBody>
          <a:bodyPr anchor="b"/>
          <a:lstStyle>
            <a:lvl1pPr marL="0" indent="0">
              <a:buNone/>
              <a:defRPr sz="2600">
                <a:solidFill>
                  <a:schemeClr val="tx1">
                    <a:tint val="75000"/>
                  </a:schemeClr>
                </a:solidFill>
              </a:defRPr>
            </a:lvl1pPr>
            <a:lvl2pPr marL="586130" indent="0">
              <a:buNone/>
              <a:defRPr sz="2300">
                <a:solidFill>
                  <a:schemeClr val="tx1">
                    <a:tint val="75000"/>
                  </a:schemeClr>
                </a:solidFill>
              </a:defRPr>
            </a:lvl2pPr>
            <a:lvl3pPr marL="1172261" indent="0">
              <a:buNone/>
              <a:defRPr sz="2100">
                <a:solidFill>
                  <a:schemeClr val="tx1">
                    <a:tint val="75000"/>
                  </a:schemeClr>
                </a:solidFill>
              </a:defRPr>
            </a:lvl3pPr>
            <a:lvl4pPr marL="1758391" indent="0">
              <a:buNone/>
              <a:defRPr sz="1800">
                <a:solidFill>
                  <a:schemeClr val="tx1">
                    <a:tint val="75000"/>
                  </a:schemeClr>
                </a:solidFill>
              </a:defRPr>
            </a:lvl4pPr>
            <a:lvl5pPr marL="2344522" indent="0">
              <a:buNone/>
              <a:defRPr sz="1800">
                <a:solidFill>
                  <a:schemeClr val="tx1">
                    <a:tint val="75000"/>
                  </a:schemeClr>
                </a:solidFill>
              </a:defRPr>
            </a:lvl5pPr>
            <a:lvl6pPr marL="2930652" indent="0">
              <a:buNone/>
              <a:defRPr sz="1800">
                <a:solidFill>
                  <a:schemeClr val="tx1">
                    <a:tint val="75000"/>
                  </a:schemeClr>
                </a:solidFill>
              </a:defRPr>
            </a:lvl6pPr>
            <a:lvl7pPr marL="3516782" indent="0">
              <a:buNone/>
              <a:defRPr sz="1800">
                <a:solidFill>
                  <a:schemeClr val="tx1">
                    <a:tint val="75000"/>
                  </a:schemeClr>
                </a:solidFill>
              </a:defRPr>
            </a:lvl7pPr>
            <a:lvl8pPr marL="4102913" indent="0">
              <a:buNone/>
              <a:defRPr sz="1800">
                <a:solidFill>
                  <a:schemeClr val="tx1">
                    <a:tint val="75000"/>
                  </a:schemeClr>
                </a:solidFill>
              </a:defRPr>
            </a:lvl8pPr>
            <a:lvl9pPr marL="4689043" indent="0">
              <a:buNone/>
              <a:defRPr sz="18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29BCEC8-D0C4-43FB-9EA3-39D03A0E7BC2}" type="datetime1">
              <a:rPr lang="zh-CN" altLang="en-US" smtClean="0"/>
              <a:t>2019/6/13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2" y="1600572"/>
            <a:ext cx="5384099" cy="4527011"/>
          </a:xfrm>
        </p:spPr>
        <p:txBody>
          <a:bodyPr/>
          <a:lstStyle>
            <a:lvl1pPr>
              <a:defRPr sz="3600"/>
            </a:lvl1pPr>
            <a:lvl2pPr>
              <a:defRPr sz="31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572"/>
            <a:ext cx="5384099" cy="4527011"/>
          </a:xfrm>
        </p:spPr>
        <p:txBody>
          <a:bodyPr/>
          <a:lstStyle>
            <a:lvl1pPr>
              <a:defRPr sz="3600"/>
            </a:lvl1pPr>
            <a:lvl2pPr>
              <a:defRPr sz="31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3E79E0E-3A63-46A9-B800-CBC05B33CD4C}" type="datetime1">
              <a:rPr lang="zh-CN" altLang="en-US" smtClean="0"/>
              <a:t>2019/6/13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3100" b="1"/>
            </a:lvl1pPr>
            <a:lvl2pPr marL="586130" indent="0">
              <a:buNone/>
              <a:defRPr sz="2600" b="1"/>
            </a:lvl2pPr>
            <a:lvl3pPr marL="1172261" indent="0">
              <a:buNone/>
              <a:defRPr sz="2300" b="1"/>
            </a:lvl3pPr>
            <a:lvl4pPr marL="1758391" indent="0">
              <a:buNone/>
              <a:defRPr sz="2100" b="1"/>
            </a:lvl4pPr>
            <a:lvl5pPr marL="2344522" indent="0">
              <a:buNone/>
              <a:defRPr sz="2100" b="1"/>
            </a:lvl5pPr>
            <a:lvl6pPr marL="2930652" indent="0">
              <a:buNone/>
              <a:defRPr sz="2100" b="1"/>
            </a:lvl6pPr>
            <a:lvl7pPr marL="3516782" indent="0">
              <a:buNone/>
              <a:defRPr sz="2100" b="1"/>
            </a:lvl7pPr>
            <a:lvl8pPr marL="4102913" indent="0">
              <a:buNone/>
              <a:defRPr sz="2100" b="1"/>
            </a:lvl8pPr>
            <a:lvl9pPr marL="4689043"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80"/>
            <a:ext cx="5386216" cy="3952203"/>
          </a:xfrm>
        </p:spPr>
        <p:txBody>
          <a:bodyPr/>
          <a:lstStyle>
            <a:lvl1pPr>
              <a:defRPr sz="3100"/>
            </a:lvl1pPr>
            <a:lvl2pPr>
              <a:defRPr sz="26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2" y="1535469"/>
            <a:ext cx="5388332" cy="639910"/>
          </a:xfrm>
        </p:spPr>
        <p:txBody>
          <a:bodyPr anchor="b"/>
          <a:lstStyle>
            <a:lvl1pPr marL="0" indent="0">
              <a:buNone/>
              <a:defRPr sz="3100" b="1"/>
            </a:lvl1pPr>
            <a:lvl2pPr marL="586130" indent="0">
              <a:buNone/>
              <a:defRPr sz="2600" b="1"/>
            </a:lvl2pPr>
            <a:lvl3pPr marL="1172261" indent="0">
              <a:buNone/>
              <a:defRPr sz="2300" b="1"/>
            </a:lvl3pPr>
            <a:lvl4pPr marL="1758391" indent="0">
              <a:buNone/>
              <a:defRPr sz="2100" b="1"/>
            </a:lvl4pPr>
            <a:lvl5pPr marL="2344522" indent="0">
              <a:buNone/>
              <a:defRPr sz="2100" b="1"/>
            </a:lvl5pPr>
            <a:lvl6pPr marL="2930652" indent="0">
              <a:buNone/>
              <a:defRPr sz="2100" b="1"/>
            </a:lvl6pPr>
            <a:lvl7pPr marL="3516782" indent="0">
              <a:buNone/>
              <a:defRPr sz="2100" b="1"/>
            </a:lvl7pPr>
            <a:lvl8pPr marL="4102913" indent="0">
              <a:buNone/>
              <a:defRPr sz="2100" b="1"/>
            </a:lvl8pPr>
            <a:lvl9pPr marL="4689043"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2562" y="2175380"/>
            <a:ext cx="5388332" cy="3952203"/>
          </a:xfrm>
        </p:spPr>
        <p:txBody>
          <a:bodyPr/>
          <a:lstStyle>
            <a:lvl1pPr>
              <a:defRPr sz="3100"/>
            </a:lvl1pPr>
            <a:lvl2pPr>
              <a:defRPr sz="26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7B49D05-0C6E-465A-A724-3BC766EAEFEF}" type="datetime1">
              <a:rPr lang="zh-CN" altLang="en-US" smtClean="0"/>
              <a:t>2019/6/13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07FACD6-62F5-4694-9D29-C271C485A09A}" type="datetime1">
              <a:rPr lang="zh-CN" altLang="en-US" smtClean="0"/>
              <a:t>2019/6/13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2C72F8-1047-4DA4-B000-5300279FA695}" type="datetime1">
              <a:rPr lang="zh-CN" altLang="en-US" smtClean="0"/>
              <a:t>2019/6/13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114"/>
            <a:ext cx="4010562" cy="1162319"/>
          </a:xfrm>
        </p:spPr>
        <p:txBody>
          <a:bodyPr anchor="b"/>
          <a:lstStyle>
            <a:lvl1pPr algn="l">
              <a:defRPr sz="2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5"/>
            <a:ext cx="6814779" cy="5854468"/>
          </a:xfrm>
        </p:spPr>
        <p:txBody>
          <a:bodyPr/>
          <a:lstStyle>
            <a:lvl1pPr>
              <a:defRPr sz="4100"/>
            </a:lvl1pPr>
            <a:lvl2pPr>
              <a:defRPr sz="3600"/>
            </a:lvl2pPr>
            <a:lvl3pPr>
              <a:defRPr sz="31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434"/>
            <a:ext cx="4010562" cy="4692149"/>
          </a:xfrm>
        </p:spPr>
        <p:txBody>
          <a:bodyPr/>
          <a:lstStyle>
            <a:lvl1pPr marL="0" indent="0">
              <a:buNone/>
              <a:defRPr sz="1800"/>
            </a:lvl1pPr>
            <a:lvl2pPr marL="586130" indent="0">
              <a:buNone/>
              <a:defRPr sz="1500"/>
            </a:lvl2pPr>
            <a:lvl3pPr marL="1172261" indent="0">
              <a:buNone/>
              <a:defRPr sz="1300"/>
            </a:lvl3pPr>
            <a:lvl4pPr marL="1758391" indent="0">
              <a:buNone/>
              <a:defRPr sz="1200"/>
            </a:lvl4pPr>
            <a:lvl5pPr marL="2344522" indent="0">
              <a:buNone/>
              <a:defRPr sz="1200"/>
            </a:lvl5pPr>
            <a:lvl6pPr marL="2930652" indent="0">
              <a:buNone/>
              <a:defRPr sz="1200"/>
            </a:lvl6pPr>
            <a:lvl7pPr marL="3516782" indent="0">
              <a:buNone/>
              <a:defRPr sz="1200"/>
            </a:lvl7pPr>
            <a:lvl8pPr marL="4102913" indent="0">
              <a:buNone/>
              <a:defRPr sz="1200"/>
            </a:lvl8pPr>
            <a:lvl9pPr marL="4689043"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7692E1-77C5-41DA-87F4-DCECE0865E53}" type="datetime1">
              <a:rPr lang="zh-CN" altLang="en-US" smtClean="0"/>
              <a:t>2019/6/13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1"/>
            <a:ext cx="7314248" cy="566870"/>
          </a:xfrm>
        </p:spPr>
        <p:txBody>
          <a:bodyPr anchor="b"/>
          <a:lstStyle>
            <a:lvl1pPr algn="l">
              <a:defRPr sz="2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8"/>
            <a:ext cx="7314248" cy="4115753"/>
          </a:xfrm>
        </p:spPr>
        <p:txBody>
          <a:bodyPr/>
          <a:lstStyle>
            <a:lvl1pPr marL="0" indent="0">
              <a:buNone/>
              <a:defRPr sz="4100"/>
            </a:lvl1pPr>
            <a:lvl2pPr marL="586130" indent="0">
              <a:buNone/>
              <a:defRPr sz="3600"/>
            </a:lvl2pPr>
            <a:lvl3pPr marL="1172261" indent="0">
              <a:buNone/>
              <a:defRPr sz="3100"/>
            </a:lvl3pPr>
            <a:lvl4pPr marL="1758391" indent="0">
              <a:buNone/>
              <a:defRPr sz="2600"/>
            </a:lvl4pPr>
            <a:lvl5pPr marL="2344522" indent="0">
              <a:buNone/>
              <a:defRPr sz="2600"/>
            </a:lvl5pPr>
            <a:lvl6pPr marL="2930652" indent="0">
              <a:buNone/>
              <a:defRPr sz="2600"/>
            </a:lvl6pPr>
            <a:lvl7pPr marL="3516782" indent="0">
              <a:buNone/>
              <a:defRPr sz="2600"/>
            </a:lvl7pPr>
            <a:lvl8pPr marL="4102913" indent="0">
              <a:buNone/>
              <a:defRPr sz="2600"/>
            </a:lvl8pPr>
            <a:lvl9pPr marL="4689043" indent="0">
              <a:buNone/>
              <a:defRPr sz="26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800"/>
            </a:lvl1pPr>
            <a:lvl2pPr marL="586130" indent="0">
              <a:buNone/>
              <a:defRPr sz="1500"/>
            </a:lvl2pPr>
            <a:lvl3pPr marL="1172261" indent="0">
              <a:buNone/>
              <a:defRPr sz="1300"/>
            </a:lvl3pPr>
            <a:lvl4pPr marL="1758391" indent="0">
              <a:buNone/>
              <a:defRPr sz="1200"/>
            </a:lvl4pPr>
            <a:lvl5pPr marL="2344522" indent="0">
              <a:buNone/>
              <a:defRPr sz="1200"/>
            </a:lvl5pPr>
            <a:lvl6pPr marL="2930652" indent="0">
              <a:buNone/>
              <a:defRPr sz="1200"/>
            </a:lvl6pPr>
            <a:lvl7pPr marL="3516782" indent="0">
              <a:buNone/>
              <a:defRPr sz="1200"/>
            </a:lvl7pPr>
            <a:lvl8pPr marL="4102913" indent="0">
              <a:buNone/>
              <a:defRPr sz="1200"/>
            </a:lvl8pPr>
            <a:lvl9pPr marL="4689043"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58A78C7-9630-4422-89A2-9AF32E62A03D}" type="datetime1">
              <a:rPr lang="zh-CN" altLang="en-US" smtClean="0"/>
              <a:t>2019/6/13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17226" tIns="58613" rIns="117226" bIns="58613"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2"/>
            <a:ext cx="10971372" cy="4527011"/>
          </a:xfrm>
          <a:prstGeom prst="rect">
            <a:avLst/>
          </a:prstGeom>
        </p:spPr>
        <p:txBody>
          <a:bodyPr vert="horz" lIns="117226" tIns="58613" rIns="117226" bIns="58613"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7823"/>
            <a:ext cx="2844430" cy="365210"/>
          </a:xfrm>
          <a:prstGeom prst="rect">
            <a:avLst/>
          </a:prstGeom>
        </p:spPr>
        <p:txBody>
          <a:bodyPr vert="horz" lIns="117226" tIns="58613" rIns="117226" bIns="58613" rtlCol="0" anchor="ctr"/>
          <a:lstStyle>
            <a:lvl1pPr algn="l">
              <a:defRPr sz="1500">
                <a:solidFill>
                  <a:schemeClr val="tx1">
                    <a:tint val="75000"/>
                  </a:schemeClr>
                </a:solidFill>
              </a:defRPr>
            </a:lvl1pPr>
          </a:lstStyle>
          <a:p>
            <a:fld id="{DB513846-DEAE-45A1-A30B-27B2EDAC6988}" type="datetime1">
              <a:rPr lang="zh-CN" altLang="en-US" smtClean="0"/>
              <a:t>2019/6/13</a:t>
            </a:fld>
            <a:endParaRPr lang="zh-CN" altLang="en-US"/>
          </a:p>
        </p:txBody>
      </p:sp>
      <p:sp>
        <p:nvSpPr>
          <p:cNvPr id="5" name="页脚占位符 4"/>
          <p:cNvSpPr>
            <a:spLocks noGrp="1"/>
          </p:cNvSpPr>
          <p:nvPr>
            <p:ph type="ftr" sz="quarter" idx="3"/>
          </p:nvPr>
        </p:nvSpPr>
        <p:spPr>
          <a:xfrm>
            <a:off x="4165059" y="6357823"/>
            <a:ext cx="3860297" cy="365210"/>
          </a:xfrm>
          <a:prstGeom prst="rect">
            <a:avLst/>
          </a:prstGeom>
        </p:spPr>
        <p:txBody>
          <a:bodyPr vert="horz" lIns="117226" tIns="58613" rIns="117226" bIns="58613" rtlCol="0" anchor="ctr"/>
          <a:lstStyle>
            <a:lvl1pPr algn="ctr">
              <a:defRPr sz="15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3"/>
            <a:ext cx="2844430" cy="365210"/>
          </a:xfrm>
          <a:prstGeom prst="rect">
            <a:avLst/>
          </a:prstGeom>
        </p:spPr>
        <p:txBody>
          <a:bodyPr vert="horz" lIns="117226" tIns="58613" rIns="117226" bIns="58613" rtlCol="0" anchor="ctr"/>
          <a:lstStyle>
            <a:lvl1pPr algn="r">
              <a:defRPr sz="15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1172261" rtl="0" eaLnBrk="1" latinLnBrk="0" hangingPunct="1">
        <a:spcBef>
          <a:spcPct val="0"/>
        </a:spcBef>
        <a:buNone/>
        <a:defRPr sz="5600" kern="1200">
          <a:solidFill>
            <a:schemeClr val="tx1"/>
          </a:solidFill>
          <a:latin typeface="+mj-lt"/>
          <a:ea typeface="+mj-ea"/>
          <a:cs typeface="+mj-cs"/>
        </a:defRPr>
      </a:lvl1pPr>
    </p:titleStyle>
    <p:bodyStyle>
      <a:lvl1pPr marL="439598" indent="-439598" algn="l" defTabSz="1172261" rtl="0" eaLnBrk="1" latinLnBrk="0" hangingPunct="1">
        <a:spcBef>
          <a:spcPct val="20000"/>
        </a:spcBef>
        <a:buFont typeface="Arial" pitchFamily="34" charset="0"/>
        <a:buChar char="•"/>
        <a:defRPr sz="4100" kern="1200">
          <a:solidFill>
            <a:schemeClr val="tx1"/>
          </a:solidFill>
          <a:latin typeface="+mn-lt"/>
          <a:ea typeface="+mn-ea"/>
          <a:cs typeface="+mn-cs"/>
        </a:defRPr>
      </a:lvl1pPr>
      <a:lvl2pPr marL="952462" indent="-366332" algn="l" defTabSz="1172261" rtl="0" eaLnBrk="1" latinLnBrk="0" hangingPunct="1">
        <a:spcBef>
          <a:spcPct val="20000"/>
        </a:spcBef>
        <a:buFont typeface="Arial" pitchFamily="34" charset="0"/>
        <a:buChar char="–"/>
        <a:defRPr sz="3600" kern="1200">
          <a:solidFill>
            <a:schemeClr val="tx1"/>
          </a:solidFill>
          <a:latin typeface="+mn-lt"/>
          <a:ea typeface="+mn-ea"/>
          <a:cs typeface="+mn-cs"/>
        </a:defRPr>
      </a:lvl2pPr>
      <a:lvl3pPr marL="1465326" indent="-293065" algn="l" defTabSz="1172261" rtl="0" eaLnBrk="1" latinLnBrk="0" hangingPunct="1">
        <a:spcBef>
          <a:spcPct val="20000"/>
        </a:spcBef>
        <a:buFont typeface="Arial" pitchFamily="34" charset="0"/>
        <a:buChar char="•"/>
        <a:defRPr sz="3100" kern="1200">
          <a:solidFill>
            <a:schemeClr val="tx1"/>
          </a:solidFill>
          <a:latin typeface="+mn-lt"/>
          <a:ea typeface="+mn-ea"/>
          <a:cs typeface="+mn-cs"/>
        </a:defRPr>
      </a:lvl3pPr>
      <a:lvl4pPr marL="2051456"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4pPr>
      <a:lvl5pPr marL="2637587"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5pPr>
      <a:lvl6pPr marL="3223717"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809848"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395978"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982108" indent="-293065" algn="l" defTabSz="1172261"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zh-CN"/>
      </a:defPPr>
      <a:lvl1pPr marL="0" algn="l" defTabSz="1172261" rtl="0" eaLnBrk="1" latinLnBrk="0" hangingPunct="1">
        <a:defRPr sz="2300" kern="1200">
          <a:solidFill>
            <a:schemeClr val="tx1"/>
          </a:solidFill>
          <a:latin typeface="+mn-lt"/>
          <a:ea typeface="+mn-ea"/>
          <a:cs typeface="+mn-cs"/>
        </a:defRPr>
      </a:lvl1pPr>
      <a:lvl2pPr marL="586130" algn="l" defTabSz="1172261" rtl="0" eaLnBrk="1" latinLnBrk="0" hangingPunct="1">
        <a:defRPr sz="2300" kern="1200">
          <a:solidFill>
            <a:schemeClr val="tx1"/>
          </a:solidFill>
          <a:latin typeface="+mn-lt"/>
          <a:ea typeface="+mn-ea"/>
          <a:cs typeface="+mn-cs"/>
        </a:defRPr>
      </a:lvl2pPr>
      <a:lvl3pPr marL="1172261" algn="l" defTabSz="1172261" rtl="0" eaLnBrk="1" latinLnBrk="0" hangingPunct="1">
        <a:defRPr sz="2300" kern="1200">
          <a:solidFill>
            <a:schemeClr val="tx1"/>
          </a:solidFill>
          <a:latin typeface="+mn-lt"/>
          <a:ea typeface="+mn-ea"/>
          <a:cs typeface="+mn-cs"/>
        </a:defRPr>
      </a:lvl3pPr>
      <a:lvl4pPr marL="1758391" algn="l" defTabSz="1172261" rtl="0" eaLnBrk="1" latinLnBrk="0" hangingPunct="1">
        <a:defRPr sz="2300" kern="1200">
          <a:solidFill>
            <a:schemeClr val="tx1"/>
          </a:solidFill>
          <a:latin typeface="+mn-lt"/>
          <a:ea typeface="+mn-ea"/>
          <a:cs typeface="+mn-cs"/>
        </a:defRPr>
      </a:lvl4pPr>
      <a:lvl5pPr marL="2344522" algn="l" defTabSz="1172261" rtl="0" eaLnBrk="1" latinLnBrk="0" hangingPunct="1">
        <a:defRPr sz="2300" kern="1200">
          <a:solidFill>
            <a:schemeClr val="tx1"/>
          </a:solidFill>
          <a:latin typeface="+mn-lt"/>
          <a:ea typeface="+mn-ea"/>
          <a:cs typeface="+mn-cs"/>
        </a:defRPr>
      </a:lvl5pPr>
      <a:lvl6pPr marL="2930652" algn="l" defTabSz="1172261" rtl="0" eaLnBrk="1" latinLnBrk="0" hangingPunct="1">
        <a:defRPr sz="2300" kern="1200">
          <a:solidFill>
            <a:schemeClr val="tx1"/>
          </a:solidFill>
          <a:latin typeface="+mn-lt"/>
          <a:ea typeface="+mn-ea"/>
          <a:cs typeface="+mn-cs"/>
        </a:defRPr>
      </a:lvl6pPr>
      <a:lvl7pPr marL="3516782" algn="l" defTabSz="1172261" rtl="0" eaLnBrk="1" latinLnBrk="0" hangingPunct="1">
        <a:defRPr sz="2300" kern="1200">
          <a:solidFill>
            <a:schemeClr val="tx1"/>
          </a:solidFill>
          <a:latin typeface="+mn-lt"/>
          <a:ea typeface="+mn-ea"/>
          <a:cs typeface="+mn-cs"/>
        </a:defRPr>
      </a:lvl7pPr>
      <a:lvl8pPr marL="4102913" algn="l" defTabSz="1172261" rtl="0" eaLnBrk="1" latinLnBrk="0" hangingPunct="1">
        <a:defRPr sz="2300" kern="1200">
          <a:solidFill>
            <a:schemeClr val="tx1"/>
          </a:solidFill>
          <a:latin typeface="+mn-lt"/>
          <a:ea typeface="+mn-ea"/>
          <a:cs typeface="+mn-cs"/>
        </a:defRPr>
      </a:lvl8pPr>
      <a:lvl9pPr marL="4689043" algn="l" defTabSz="1172261" rtl="0" eaLnBrk="1" latinLnBrk="0" hangingPunct="1">
        <a:defRPr sz="2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D5ED9874-3984-4632-AFEE-FA31BF6CC275}" type="datetime1">
              <a:rPr lang="zh-CN" altLang="en-US" smtClean="0">
                <a:solidFill>
                  <a:prstClr val="black">
                    <a:tint val="75000"/>
                  </a:prstClr>
                </a:solidFill>
              </a:rPr>
              <a:t>2019/6/13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7D9BB5D0-35E4-459D-AEF3-FE4D7C45CC19}"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1388526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jpeg"/><Relationship Id="rId3" Type="http://schemas.openxmlformats.org/officeDocument/2006/relationships/image" Target="../media/image9.jpeg"/><Relationship Id="rId21" Type="http://schemas.openxmlformats.org/officeDocument/2006/relationships/image" Target="../media/image27.jpe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jpeg"/><Relationship Id="rId2" Type="http://schemas.openxmlformats.org/officeDocument/2006/relationships/notesSlide" Target="../notesSlides/notesSlide10.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jpe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jpeg"/><Relationship Id="rId3" Type="http://schemas.openxmlformats.org/officeDocument/2006/relationships/image" Target="../media/image9.jpeg"/><Relationship Id="rId21" Type="http://schemas.openxmlformats.org/officeDocument/2006/relationships/image" Target="../media/image27.jpe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jpeg"/><Relationship Id="rId2" Type="http://schemas.openxmlformats.org/officeDocument/2006/relationships/notesSlide" Target="../notesSlides/notesSlide16.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19" Type="http://schemas.openxmlformats.org/officeDocument/2006/relationships/image" Target="../media/image25.jpe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080" y="2772418"/>
            <a:ext cx="12180254" cy="1067047"/>
          </a:xfrm>
        </p:spPr>
        <p:txBody>
          <a:bodyPr>
            <a:normAutofit/>
          </a:bodyPr>
          <a:lstStyle/>
          <a:p>
            <a:r>
              <a:rPr lang="zh-CN" altLang="en-US" sz="4800" dirty="0">
                <a:solidFill>
                  <a:schemeClr val="bg1"/>
                </a:solidFill>
                <a:latin typeface="思源黑体 CN Bold" panose="020B0800000000000000" pitchFamily="34" charset="-122"/>
                <a:ea typeface="思源黑体 CN Bold" panose="020B0800000000000000" pitchFamily="34" charset="-122"/>
              </a:rPr>
              <a:t>公司市场开发体系建设的思路与举措</a:t>
            </a:r>
          </a:p>
        </p:txBody>
      </p:sp>
      <p:sp>
        <p:nvSpPr>
          <p:cNvPr id="3" name="副标题 2"/>
          <p:cNvSpPr>
            <a:spLocks noGrp="1"/>
          </p:cNvSpPr>
          <p:nvPr>
            <p:ph type="subTitle" idx="1"/>
          </p:nvPr>
        </p:nvSpPr>
        <p:spPr>
          <a:xfrm>
            <a:off x="5080" y="5544834"/>
            <a:ext cx="12180254" cy="539240"/>
          </a:xfrm>
        </p:spPr>
        <p:txBody>
          <a:bodyPr/>
          <a:lstStyle/>
          <a:p>
            <a:r>
              <a:rPr lang="zh-CN" altLang="en-US" dirty="0" smtClean="0">
                <a:solidFill>
                  <a:schemeClr val="bg1"/>
                </a:solidFill>
                <a:latin typeface="思源黑体 CN Medium" panose="020B0600000000000000" charset="-122"/>
                <a:ea typeface="思源黑体 CN Medium" panose="020B0600000000000000" charset="-122"/>
              </a:rPr>
              <a:t>中国葛洲坝集团股份有限公司市场开发部</a:t>
            </a:r>
            <a:endParaRPr lang="zh-CN" altLang="en-US" dirty="0">
              <a:solidFill>
                <a:schemeClr val="bg1"/>
              </a:solidFill>
              <a:latin typeface="思源黑体 CN Medium" panose="020B0600000000000000" charset="-122"/>
              <a:ea typeface="思源黑体 CN Medium" panose="020B0600000000000000" charset="-122"/>
            </a:endParaRPr>
          </a:p>
        </p:txBody>
      </p:sp>
      <p:sp>
        <p:nvSpPr>
          <p:cNvPr id="5" name="文本框 4"/>
          <p:cNvSpPr txBox="1"/>
          <p:nvPr/>
        </p:nvSpPr>
        <p:spPr>
          <a:xfrm>
            <a:off x="4390454" y="5996969"/>
            <a:ext cx="3409506" cy="338632"/>
          </a:xfrm>
          <a:prstGeom prst="rect">
            <a:avLst/>
          </a:prstGeom>
          <a:noFill/>
        </p:spPr>
        <p:txBody>
          <a:bodyPr wrap="square" rtlCol="0">
            <a:spAutoFit/>
          </a:bodyPr>
          <a:lstStyle/>
          <a:p>
            <a:pPr algn="ctr" defTabSz="914400"/>
            <a:r>
              <a:rPr lang="en-US" altLang="zh-CN" sz="1600" dirty="0" smtClean="0">
                <a:solidFill>
                  <a:prstClr val="white"/>
                </a:solidFill>
                <a:latin typeface="思源黑体 CN Medium" panose="020B0600000000000000" charset="-122"/>
                <a:ea typeface="思源黑体 CN Medium" panose="020B0600000000000000" charset="-122"/>
              </a:rPr>
              <a:t>2019</a:t>
            </a:r>
            <a:r>
              <a:rPr lang="zh-CN" altLang="en-US" sz="1600" dirty="0" smtClean="0">
                <a:solidFill>
                  <a:prstClr val="white"/>
                </a:solidFill>
                <a:latin typeface="思源黑体 CN Medium" panose="020B0600000000000000" charset="-122"/>
                <a:ea typeface="思源黑体 CN Medium" panose="020B0600000000000000" charset="-122"/>
              </a:rPr>
              <a:t>年</a:t>
            </a:r>
            <a:r>
              <a:rPr lang="en-US" altLang="zh-CN" sz="1600" dirty="0">
                <a:solidFill>
                  <a:prstClr val="white"/>
                </a:solidFill>
                <a:latin typeface="思源黑体 CN Medium" panose="020B0600000000000000" charset="-122"/>
                <a:ea typeface="思源黑体 CN Medium" panose="020B0600000000000000" charset="-122"/>
              </a:rPr>
              <a:t>6</a:t>
            </a:r>
            <a:r>
              <a:rPr lang="zh-CN" altLang="en-US" sz="1600" dirty="0" smtClean="0">
                <a:solidFill>
                  <a:prstClr val="white"/>
                </a:solidFill>
                <a:latin typeface="思源黑体 CN Medium" panose="020B0600000000000000" charset="-122"/>
                <a:ea typeface="思源黑体 CN Medium" panose="020B0600000000000000" charset="-122"/>
              </a:rPr>
              <a:t>月</a:t>
            </a:r>
            <a:r>
              <a:rPr lang="en-US" altLang="zh-CN" sz="1600" dirty="0">
                <a:solidFill>
                  <a:prstClr val="white"/>
                </a:solidFill>
                <a:latin typeface="思源黑体 CN Medium" panose="020B0600000000000000" charset="-122"/>
                <a:ea typeface="思源黑体 CN Medium" panose="020B0600000000000000" charset="-122"/>
              </a:rPr>
              <a:t> </a:t>
            </a:r>
            <a:r>
              <a:rPr lang="zh-CN" altLang="en-US" sz="1600" dirty="0" smtClean="0">
                <a:solidFill>
                  <a:prstClr val="white"/>
                </a:solidFill>
                <a:latin typeface="思源黑体 CN Medium" panose="020B0600000000000000" charset="-122"/>
                <a:ea typeface="思源黑体 CN Medium" panose="020B0600000000000000" charset="-122"/>
              </a:rPr>
              <a:t>宜昌</a:t>
            </a:r>
            <a:endParaRPr lang="zh-CN" altLang="en-US" sz="1600" dirty="0">
              <a:solidFill>
                <a:prstClr val="white"/>
              </a:solidFill>
              <a:latin typeface="思源黑体 CN Medium" panose="020B0600000000000000" charset="-122"/>
              <a:ea typeface="思源黑体 CN Medium" panose="020B0600000000000000" charset="-122"/>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1</a:t>
            </a:fld>
            <a:endParaRPr lang="zh-CN" altLang="en-US">
              <a:solidFill>
                <a:prstClr val="black">
                  <a:tint val="75000"/>
                </a:prstClr>
              </a:solidFill>
            </a:endParaRPr>
          </a:p>
        </p:txBody>
      </p:sp>
    </p:spTree>
    <p:extLst>
      <p:ext uri="{BB962C8B-B14F-4D97-AF65-F5344CB8AC3E}">
        <p14:creationId xmlns:p14="http://schemas.microsoft.com/office/powerpoint/2010/main" val="1112082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335993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smtClean="0">
                <a:solidFill>
                  <a:srgbClr val="0070C0"/>
                </a:solidFill>
                <a:latin typeface="微软雅黑" pitchFamily="34" charset="-122"/>
                <a:ea typeface="微软雅黑" pitchFamily="34" charset="-122"/>
              </a:rPr>
              <a:t>建筑行业发展趋势</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5" name="组合 4"/>
          <p:cNvGrpSpPr/>
          <p:nvPr/>
        </p:nvGrpSpPr>
        <p:grpSpPr>
          <a:xfrm>
            <a:off x="1490609" y="1485581"/>
            <a:ext cx="8650053" cy="1293058"/>
            <a:chOff x="1118102" y="1417342"/>
            <a:chExt cx="6488385" cy="1077299"/>
          </a:xfrm>
        </p:grpSpPr>
        <p:sp>
          <p:nvSpPr>
            <p:cNvPr id="6" name="任意多边形 5"/>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7" name="矩形 6"/>
            <p:cNvSpPr/>
            <p:nvPr/>
          </p:nvSpPr>
          <p:spPr>
            <a:xfrm>
              <a:off x="2033387" y="1417672"/>
              <a:ext cx="5573100" cy="1076969"/>
            </a:xfrm>
            <a:prstGeom prst="rect">
              <a:avLst/>
            </a:prstGeom>
          </p:spPr>
          <p:txBody>
            <a:bodyPr wrap="square">
              <a:spAutoFit/>
            </a:bodyPr>
            <a:lstStyle/>
            <a:p>
              <a:pPr algn="just">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把低碳施工理念融入到企业发展中，加强技术研发和创新，注重新技术、新材料、新设备、新工艺的推广和应用，是建筑企业未来市场竞争的重要筹码。</a:t>
              </a:r>
              <a:endParaRPr lang="zh-CN" altLang="en-US" sz="2000" kern="0" dirty="0" smtClean="0">
                <a:solidFill>
                  <a:schemeClr val="tx1">
                    <a:lumMod val="85000"/>
                    <a:lumOff val="15000"/>
                  </a:schemeClr>
                </a:solidFill>
                <a:latin typeface="微软雅黑" pitchFamily="34" charset="-122"/>
                <a:ea typeface="微软雅黑" pitchFamily="34" charset="-122"/>
              </a:endParaRPr>
            </a:p>
          </p:txBody>
        </p:sp>
      </p:grpSp>
      <p:sp>
        <p:nvSpPr>
          <p:cNvPr id="14" name="矩形 4"/>
          <p:cNvSpPr/>
          <p:nvPr/>
        </p:nvSpPr>
        <p:spPr>
          <a:xfrm rot="5400000">
            <a:off x="635232" y="1682478"/>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15" name="任意多边形 14"/>
          <p:cNvSpPr/>
          <p:nvPr/>
        </p:nvSpPr>
        <p:spPr>
          <a:xfrm>
            <a:off x="832134" y="1683377"/>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施工</a:t>
            </a:r>
            <a:r>
              <a:rPr lang="zh-CN" altLang="en-US" sz="2000" b="1" dirty="0" smtClean="0">
                <a:solidFill>
                  <a:schemeClr val="bg1"/>
                </a:solidFill>
                <a:latin typeface="微软雅黑" pitchFamily="34" charset="-122"/>
                <a:ea typeface="微软雅黑" pitchFamily="34" charset="-122"/>
              </a:rPr>
              <a:t>理念</a:t>
            </a:r>
            <a:endParaRPr lang="en-US" altLang="zh-CN" sz="2000" b="1" dirty="0" smtClean="0">
              <a:solidFill>
                <a:schemeClr val="bg1"/>
              </a:solidFill>
              <a:latin typeface="微软雅黑" pitchFamily="34" charset="-122"/>
              <a:ea typeface="微软雅黑" pitchFamily="34" charset="-122"/>
            </a:endParaRPr>
          </a:p>
          <a:p>
            <a:pPr algn="ctr">
              <a:defRPr/>
            </a:pPr>
            <a:r>
              <a:rPr lang="zh-CN" altLang="en-US" sz="2000" b="1" dirty="0" smtClean="0">
                <a:solidFill>
                  <a:schemeClr val="bg1"/>
                </a:solidFill>
                <a:latin typeface="微软雅黑" pitchFamily="34" charset="-122"/>
                <a:ea typeface="微软雅黑" pitchFamily="34" charset="-122"/>
              </a:rPr>
              <a:t>趋向</a:t>
            </a:r>
            <a:r>
              <a:rPr lang="zh-CN" altLang="en-US" sz="2000" b="1" dirty="0">
                <a:solidFill>
                  <a:schemeClr val="bg1"/>
                </a:solidFill>
                <a:latin typeface="微软雅黑" pitchFamily="34" charset="-122"/>
                <a:ea typeface="微软雅黑" pitchFamily="34" charset="-122"/>
              </a:rPr>
              <a:t>低碳化</a:t>
            </a:r>
          </a:p>
        </p:txBody>
      </p:sp>
      <p:grpSp>
        <p:nvGrpSpPr>
          <p:cNvPr id="20" name="组合 19"/>
          <p:cNvGrpSpPr/>
          <p:nvPr/>
        </p:nvGrpSpPr>
        <p:grpSpPr>
          <a:xfrm>
            <a:off x="2125673" y="3084596"/>
            <a:ext cx="8650053" cy="1254073"/>
            <a:chOff x="1118102" y="1417342"/>
            <a:chExt cx="6488385" cy="1044819"/>
          </a:xfrm>
        </p:grpSpPr>
        <p:sp>
          <p:nvSpPr>
            <p:cNvPr id="21" name="任意多边形 20"/>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22" name="矩形 21"/>
            <p:cNvSpPr/>
            <p:nvPr/>
          </p:nvSpPr>
          <p:spPr>
            <a:xfrm>
              <a:off x="2033387" y="1417672"/>
              <a:ext cx="5573100" cy="1044489"/>
            </a:xfrm>
            <a:prstGeom prst="rect">
              <a:avLst/>
            </a:prstGeom>
          </p:spPr>
          <p:txBody>
            <a:bodyPr wrap="square">
              <a:spAutoFit/>
            </a:bodyPr>
            <a:lstStyle/>
            <a:p>
              <a:pPr algn="just">
                <a:lnSpc>
                  <a:spcPct val="130000"/>
                </a:lnSpc>
                <a:defRPr/>
              </a:pPr>
              <a:r>
                <a:rPr lang="zh-CN" altLang="en-US" sz="2000" kern="0" dirty="0" smtClean="0">
                  <a:solidFill>
                    <a:schemeClr val="tx1">
                      <a:lumMod val="85000"/>
                      <a:lumOff val="15000"/>
                    </a:schemeClr>
                  </a:solidFill>
                  <a:latin typeface="微软雅黑" pitchFamily="34" charset="-122"/>
                  <a:ea typeface="微软雅黑" pitchFamily="34" charset="-122"/>
                </a:rPr>
                <a:t>现代建筑业应走</a:t>
              </a:r>
              <a:r>
                <a:rPr lang="zh-CN" altLang="en-US" sz="2000" kern="0" dirty="0">
                  <a:solidFill>
                    <a:schemeClr val="tx1">
                      <a:lumMod val="85000"/>
                      <a:lumOff val="15000"/>
                    </a:schemeClr>
                  </a:solidFill>
                  <a:latin typeface="微软雅黑" pitchFamily="34" charset="-122"/>
                  <a:ea typeface="微软雅黑" pitchFamily="34" charset="-122"/>
                </a:rPr>
                <a:t>“建筑设计标准化、构件部品生产工厂化、建造施工装配化和生产经营信息化”的新型建筑工业化之</a:t>
              </a:r>
              <a:r>
                <a:rPr lang="zh-CN" altLang="en-US" sz="2000" kern="0" dirty="0" smtClean="0">
                  <a:solidFill>
                    <a:schemeClr val="tx1">
                      <a:lumMod val="85000"/>
                      <a:lumOff val="15000"/>
                    </a:schemeClr>
                  </a:solidFill>
                  <a:latin typeface="微软雅黑" pitchFamily="34" charset="-122"/>
                  <a:ea typeface="微软雅黑" pitchFamily="34" charset="-122"/>
                </a:rPr>
                <a:t>路，取代传统粗放型的发展方式。</a:t>
              </a:r>
            </a:p>
          </p:txBody>
        </p:sp>
      </p:grpSp>
      <p:sp>
        <p:nvSpPr>
          <p:cNvPr id="23" name="矩形 4"/>
          <p:cNvSpPr/>
          <p:nvPr/>
        </p:nvSpPr>
        <p:spPr>
          <a:xfrm rot="5400000">
            <a:off x="1270296" y="3281493"/>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24" name="任意多边形 23"/>
          <p:cNvSpPr/>
          <p:nvPr/>
        </p:nvSpPr>
        <p:spPr>
          <a:xfrm>
            <a:off x="1467198" y="3282392"/>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smtClean="0">
                <a:solidFill>
                  <a:schemeClr val="bg1"/>
                </a:solidFill>
                <a:latin typeface="微软雅黑" pitchFamily="34" charset="-122"/>
                <a:ea typeface="微软雅黑" pitchFamily="34" charset="-122"/>
              </a:rPr>
              <a:t>生产方式</a:t>
            </a:r>
            <a:endParaRPr lang="en-US" altLang="zh-CN" sz="2000" b="1" dirty="0" smtClean="0">
              <a:solidFill>
                <a:schemeClr val="bg1"/>
              </a:solidFill>
              <a:latin typeface="微软雅黑" pitchFamily="34" charset="-122"/>
              <a:ea typeface="微软雅黑" pitchFamily="34" charset="-122"/>
            </a:endParaRPr>
          </a:p>
          <a:p>
            <a:pPr algn="ctr">
              <a:defRPr/>
            </a:pPr>
            <a:r>
              <a:rPr lang="zh-CN" altLang="en-US" sz="2000" b="1" dirty="0" smtClean="0">
                <a:solidFill>
                  <a:schemeClr val="bg1"/>
                </a:solidFill>
                <a:latin typeface="微软雅黑" pitchFamily="34" charset="-122"/>
                <a:ea typeface="微软雅黑" pitchFamily="34" charset="-122"/>
              </a:rPr>
              <a:t>趋向</a:t>
            </a:r>
            <a:r>
              <a:rPr lang="zh-CN" altLang="en-US" sz="2000" b="1" dirty="0">
                <a:solidFill>
                  <a:schemeClr val="bg1"/>
                </a:solidFill>
                <a:latin typeface="微软雅黑" pitchFamily="34" charset="-122"/>
                <a:ea typeface="微软雅黑" pitchFamily="34" charset="-122"/>
              </a:rPr>
              <a:t>工业化</a:t>
            </a:r>
          </a:p>
        </p:txBody>
      </p:sp>
      <p:grpSp>
        <p:nvGrpSpPr>
          <p:cNvPr id="25" name="组合 24"/>
          <p:cNvGrpSpPr/>
          <p:nvPr/>
        </p:nvGrpSpPr>
        <p:grpSpPr>
          <a:xfrm>
            <a:off x="2773745" y="4740780"/>
            <a:ext cx="8650053" cy="1227921"/>
            <a:chOff x="1118102" y="1417342"/>
            <a:chExt cx="6488385" cy="1023031"/>
          </a:xfrm>
        </p:grpSpPr>
        <p:sp>
          <p:nvSpPr>
            <p:cNvPr id="26" name="任意多边形 25"/>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27" name="矩形 26"/>
            <p:cNvSpPr/>
            <p:nvPr/>
          </p:nvSpPr>
          <p:spPr>
            <a:xfrm>
              <a:off x="2033387" y="1533735"/>
              <a:ext cx="5573100" cy="711141"/>
            </a:xfrm>
            <a:prstGeom prst="rect">
              <a:avLst/>
            </a:prstGeom>
          </p:spPr>
          <p:txBody>
            <a:bodyPr wrap="square">
              <a:spAutoFit/>
            </a:bodyPr>
            <a:lstStyle/>
            <a:p>
              <a:pPr algn="just">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行业市场备案准入、信用管理统一信息平台，企业资质、业绩、人员配套统一数据库，建筑业企业基础管理需要更规范。</a:t>
              </a:r>
              <a:endParaRPr lang="zh-CN" altLang="en-US" sz="2000" kern="0" dirty="0" smtClean="0">
                <a:solidFill>
                  <a:schemeClr val="tx1">
                    <a:lumMod val="85000"/>
                    <a:lumOff val="15000"/>
                  </a:schemeClr>
                </a:solidFill>
                <a:latin typeface="微软雅黑" pitchFamily="34" charset="-122"/>
                <a:ea typeface="微软雅黑" pitchFamily="34" charset="-122"/>
              </a:endParaRPr>
            </a:p>
          </p:txBody>
        </p:sp>
      </p:grpSp>
      <p:sp>
        <p:nvSpPr>
          <p:cNvPr id="28" name="矩形 4"/>
          <p:cNvSpPr/>
          <p:nvPr/>
        </p:nvSpPr>
        <p:spPr>
          <a:xfrm rot="5400000">
            <a:off x="1918368" y="4937677"/>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29" name="任意多边形 28"/>
          <p:cNvSpPr/>
          <p:nvPr/>
        </p:nvSpPr>
        <p:spPr>
          <a:xfrm>
            <a:off x="2115270" y="4938576"/>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行业</a:t>
            </a:r>
            <a:r>
              <a:rPr lang="zh-CN" altLang="en-US" sz="2000" b="1" dirty="0" smtClean="0">
                <a:solidFill>
                  <a:schemeClr val="bg1"/>
                </a:solidFill>
                <a:latin typeface="微软雅黑" pitchFamily="34" charset="-122"/>
                <a:ea typeface="微软雅黑" pitchFamily="34" charset="-122"/>
              </a:rPr>
              <a:t>管理</a:t>
            </a:r>
            <a:endParaRPr lang="en-US" altLang="zh-CN" sz="2000" b="1" dirty="0" smtClean="0">
              <a:solidFill>
                <a:schemeClr val="bg1"/>
              </a:solidFill>
              <a:latin typeface="微软雅黑" pitchFamily="34" charset="-122"/>
              <a:ea typeface="微软雅黑" pitchFamily="34" charset="-122"/>
            </a:endParaRPr>
          </a:p>
          <a:p>
            <a:pPr algn="ctr">
              <a:defRPr/>
            </a:pPr>
            <a:r>
              <a:rPr lang="zh-CN" altLang="en-US" sz="2000" b="1" dirty="0" smtClean="0">
                <a:solidFill>
                  <a:schemeClr val="bg1"/>
                </a:solidFill>
                <a:latin typeface="微软雅黑" pitchFamily="34" charset="-122"/>
                <a:ea typeface="微软雅黑" pitchFamily="34" charset="-122"/>
              </a:rPr>
              <a:t>信息化</a:t>
            </a:r>
            <a:endParaRPr lang="zh-CN" altLang="en-US" sz="2000" b="1" dirty="0">
              <a:solidFill>
                <a:schemeClr val="bg1"/>
              </a:solidFill>
              <a:latin typeface="微软雅黑" pitchFamily="34" charset="-122"/>
              <a:ea typeface="微软雅黑" pitchFamily="34" charset="-122"/>
            </a:endParaRP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35056637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right)">
                                      <p:cBhvr>
                                        <p:cTn id="42" dur="500"/>
                                        <p:tgtEl>
                                          <p:spTgt spid="29"/>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23" grpId="0" animBg="1"/>
      <p:bldP spid="24" grpId="0" animBg="1"/>
      <p:bldP spid="28"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515663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3772" r="19428"/>
          <a:stretch/>
        </p:blipFill>
        <p:spPr>
          <a:xfrm>
            <a:off x="6115635" y="1909362"/>
            <a:ext cx="1055863" cy="950620"/>
          </a:xfrm>
          <a:prstGeom prst="rect">
            <a:avLst/>
          </a:prstGeom>
        </p:spPr>
      </p:pic>
      <p:cxnSp>
        <p:nvCxnSpPr>
          <p:cNvPr id="29" name="直接连接符 28"/>
          <p:cNvCxnSpPr/>
          <p:nvPr/>
        </p:nvCxnSpPr>
        <p:spPr>
          <a:xfrm>
            <a:off x="671913" y="4121231"/>
            <a:ext cx="1084658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7"/>
          <p:cNvSpPr txBox="1">
            <a:spLocks noChangeArrowheads="1"/>
          </p:cNvSpPr>
          <p:nvPr/>
        </p:nvSpPr>
        <p:spPr bwMode="auto">
          <a:xfrm>
            <a:off x="527314" y="4380521"/>
            <a:ext cx="10991188" cy="190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a:r>
              <a:rPr lang="en-US" altLang="zh-CN" sz="2100" b="1" dirty="0">
                <a:solidFill>
                  <a:schemeClr val="tx1">
                    <a:lumMod val="85000"/>
                    <a:lumOff val="15000"/>
                  </a:schemeClr>
                </a:solidFill>
                <a:latin typeface="微软雅黑" pitchFamily="34" charset="-122"/>
              </a:rPr>
              <a:t>《</a:t>
            </a:r>
            <a:r>
              <a:rPr lang="zh-CN" altLang="en-US" sz="2100" b="1" dirty="0">
                <a:solidFill>
                  <a:schemeClr val="tx1">
                    <a:lumMod val="85000"/>
                    <a:lumOff val="15000"/>
                  </a:schemeClr>
                </a:solidFill>
                <a:latin typeface="微软雅黑" pitchFamily="34" charset="-122"/>
              </a:rPr>
              <a:t>关于推进政府和社会资本合作规范发展的实施意见</a:t>
            </a:r>
            <a:r>
              <a:rPr lang="en-US" altLang="zh-CN" sz="2100" b="1" dirty="0">
                <a:solidFill>
                  <a:schemeClr val="tx1">
                    <a:lumMod val="85000"/>
                    <a:lumOff val="15000"/>
                  </a:schemeClr>
                </a:solidFill>
                <a:latin typeface="微软雅黑" pitchFamily="34" charset="-122"/>
              </a:rPr>
              <a:t>》</a:t>
            </a:r>
            <a:r>
              <a:rPr lang="zh-CN" altLang="en-US" sz="2100" b="1" dirty="0">
                <a:solidFill>
                  <a:schemeClr val="tx1">
                    <a:lumMod val="85000"/>
                    <a:lumOff val="15000"/>
                  </a:schemeClr>
                </a:solidFill>
                <a:latin typeface="微软雅黑" pitchFamily="34" charset="-122"/>
              </a:rPr>
              <a:t>（财金</a:t>
            </a:r>
            <a:r>
              <a:rPr lang="en-US" altLang="zh-CN" sz="2100" b="1" dirty="0">
                <a:solidFill>
                  <a:schemeClr val="tx1">
                    <a:lumMod val="85000"/>
                    <a:lumOff val="15000"/>
                  </a:schemeClr>
                </a:solidFill>
                <a:latin typeface="微软雅黑" pitchFamily="34" charset="-122"/>
              </a:rPr>
              <a:t>〔2019〕10</a:t>
            </a:r>
            <a:r>
              <a:rPr lang="zh-CN" altLang="en-US" sz="2100" b="1" dirty="0" smtClean="0">
                <a:solidFill>
                  <a:schemeClr val="tx1">
                    <a:lumMod val="85000"/>
                    <a:lumOff val="15000"/>
                  </a:schemeClr>
                </a:solidFill>
                <a:latin typeface="微软雅黑" pitchFamily="34" charset="-122"/>
              </a:rPr>
              <a:t>号）</a:t>
            </a:r>
            <a:endParaRPr lang="en-US" altLang="zh-CN" sz="2100" b="1" dirty="0" smtClean="0">
              <a:solidFill>
                <a:schemeClr val="tx1">
                  <a:lumMod val="85000"/>
                  <a:lumOff val="15000"/>
                </a:schemeClr>
              </a:solidFill>
              <a:latin typeface="微软雅黑" pitchFamily="34" charset="-122"/>
            </a:endParaRPr>
          </a:p>
          <a:p>
            <a:pPr algn="just"/>
            <a:endParaRPr lang="en-US" altLang="zh-CN" sz="1800" dirty="0" smtClean="0">
              <a:latin typeface="微软雅黑" panose="020B0503020204020204" pitchFamily="34" charset="-122"/>
            </a:endParaRPr>
          </a:p>
          <a:p>
            <a:pPr algn="just"/>
            <a:r>
              <a:rPr lang="en-US" altLang="zh-CN" sz="1800" dirty="0" smtClean="0">
                <a:latin typeface="微软雅黑" panose="020B0503020204020204" pitchFamily="34" charset="-122"/>
              </a:rPr>
              <a:t>      2019</a:t>
            </a:r>
            <a:r>
              <a:rPr lang="zh-CN" altLang="zh-CN" sz="1800" dirty="0" smtClean="0">
                <a:latin typeface="微软雅黑" panose="020B0503020204020204" pitchFamily="34" charset="-122"/>
              </a:rPr>
              <a:t>年</a:t>
            </a:r>
            <a:r>
              <a:rPr lang="en-US" altLang="zh-CN" sz="1800" dirty="0" smtClean="0">
                <a:latin typeface="微软雅黑" panose="020B0503020204020204" pitchFamily="34" charset="-122"/>
              </a:rPr>
              <a:t>3</a:t>
            </a:r>
            <a:r>
              <a:rPr lang="zh-CN" altLang="zh-CN" sz="1800" dirty="0" smtClean="0">
                <a:latin typeface="微软雅黑" panose="020B0503020204020204" pitchFamily="34" charset="-122"/>
              </a:rPr>
              <a:t>月</a:t>
            </a:r>
            <a:r>
              <a:rPr lang="en-US" altLang="zh-CN" sz="1800" dirty="0" smtClean="0">
                <a:latin typeface="微软雅黑" panose="020B0503020204020204" pitchFamily="34" charset="-122"/>
              </a:rPr>
              <a:t>7</a:t>
            </a:r>
            <a:r>
              <a:rPr lang="zh-CN" altLang="zh-CN" sz="1800" dirty="0" smtClean="0">
                <a:latin typeface="微软雅黑" panose="020B0503020204020204" pitchFamily="34" charset="-122"/>
              </a:rPr>
              <a:t>日，财政部下发</a:t>
            </a:r>
            <a:r>
              <a:rPr lang="en-US" altLang="zh-CN" sz="1800" dirty="0" smtClean="0">
                <a:latin typeface="微软雅黑" panose="020B0503020204020204" pitchFamily="34" charset="-122"/>
              </a:rPr>
              <a:t>10</a:t>
            </a:r>
            <a:r>
              <a:rPr lang="zh-CN" altLang="zh-CN" sz="1800" dirty="0" smtClean="0">
                <a:latin typeface="微软雅黑" panose="020B0503020204020204" pitchFamily="34" charset="-122"/>
              </a:rPr>
              <a:t>号文，在对前期多个</a:t>
            </a:r>
            <a:r>
              <a:rPr lang="en-US" altLang="zh-CN" sz="1800" dirty="0" smtClean="0">
                <a:latin typeface="微软雅黑" panose="020B0503020204020204" pitchFamily="34" charset="-122"/>
              </a:rPr>
              <a:t>PPP</a:t>
            </a:r>
            <a:r>
              <a:rPr lang="zh-CN" altLang="zh-CN" sz="1800" dirty="0" smtClean="0">
                <a:latin typeface="微软雅黑" panose="020B0503020204020204" pitchFamily="34" charset="-122"/>
              </a:rPr>
              <a:t>规范发展文件进行总结和调整的基础上，结合几年来</a:t>
            </a:r>
            <a:r>
              <a:rPr lang="en-US" altLang="zh-CN" sz="1800" dirty="0" smtClean="0">
                <a:latin typeface="微软雅黑" panose="020B0503020204020204" pitchFamily="34" charset="-122"/>
              </a:rPr>
              <a:t>PPP</a:t>
            </a:r>
            <a:r>
              <a:rPr lang="zh-CN" altLang="zh-CN" sz="1800" dirty="0" smtClean="0">
                <a:latin typeface="微软雅黑" panose="020B0503020204020204" pitchFamily="34" charset="-122"/>
              </a:rPr>
              <a:t>推进过程中出现的问题，采取正负面清单相结合的方式，细化了规范的</a:t>
            </a:r>
            <a:r>
              <a:rPr lang="en-US" altLang="zh-CN" sz="1800" dirty="0" smtClean="0">
                <a:latin typeface="微软雅黑" panose="020B0503020204020204" pitchFamily="34" charset="-122"/>
              </a:rPr>
              <a:t>PPP</a:t>
            </a:r>
            <a:r>
              <a:rPr lang="zh-CN" altLang="zh-CN" sz="1800" dirty="0" smtClean="0">
                <a:latin typeface="微软雅黑" panose="020B0503020204020204" pitchFamily="34" charset="-122"/>
              </a:rPr>
              <a:t>项目应具备的条件以及不规范的</a:t>
            </a:r>
            <a:r>
              <a:rPr lang="en-US" altLang="zh-CN" sz="1800" dirty="0" smtClean="0">
                <a:latin typeface="微软雅黑" panose="020B0503020204020204" pitchFamily="34" charset="-122"/>
              </a:rPr>
              <a:t>PPP</a:t>
            </a:r>
            <a:r>
              <a:rPr lang="zh-CN" altLang="zh-CN" sz="1800" dirty="0" smtClean="0">
                <a:latin typeface="微软雅黑" panose="020B0503020204020204" pitchFamily="34" charset="-122"/>
              </a:rPr>
              <a:t>项目的具体表现形式，推动</a:t>
            </a:r>
            <a:r>
              <a:rPr lang="en-US" altLang="zh-CN" sz="1800" dirty="0" smtClean="0">
                <a:latin typeface="微软雅黑" panose="020B0503020204020204" pitchFamily="34" charset="-122"/>
              </a:rPr>
              <a:t>PPP</a:t>
            </a:r>
            <a:r>
              <a:rPr lang="zh-CN" altLang="zh-CN" sz="1800" dirty="0" smtClean="0">
                <a:latin typeface="微软雅黑" panose="020B0503020204020204" pitchFamily="34" charset="-122"/>
              </a:rPr>
              <a:t>在</a:t>
            </a:r>
            <a:r>
              <a:rPr lang="en-US" altLang="zh-CN" sz="1800" dirty="0" smtClean="0">
                <a:latin typeface="微软雅黑" panose="020B0503020204020204" pitchFamily="34" charset="-122"/>
              </a:rPr>
              <a:t>“</a:t>
            </a:r>
            <a:r>
              <a:rPr lang="zh-CN" altLang="zh-CN" sz="1800" dirty="0" smtClean="0">
                <a:latin typeface="微软雅黑" panose="020B0503020204020204" pitchFamily="34" charset="-122"/>
              </a:rPr>
              <a:t>有效防控隐性债务风险</a:t>
            </a:r>
            <a:r>
              <a:rPr lang="en-US" altLang="zh-CN" sz="1800" dirty="0" smtClean="0">
                <a:latin typeface="微软雅黑" panose="020B0503020204020204" pitchFamily="34" charset="-122"/>
              </a:rPr>
              <a:t>”</a:t>
            </a:r>
            <a:r>
              <a:rPr lang="zh-CN" altLang="zh-CN" sz="1800" dirty="0" smtClean="0">
                <a:latin typeface="微软雅黑" panose="020B0503020204020204" pitchFamily="34" charset="-122"/>
              </a:rPr>
              <a:t>这一大前提下规范发展。</a:t>
            </a:r>
            <a:endParaRPr lang="zh-CN" altLang="zh-CN" sz="1800" dirty="0">
              <a:latin typeface="微软雅黑" panose="020B0503020204020204" pitchFamily="34" charset="-122"/>
            </a:endParaRPr>
          </a:p>
        </p:txBody>
      </p:sp>
      <p:pic>
        <p:nvPicPr>
          <p:cNvPr id="31" name="图片 30"/>
          <p:cNvPicPr>
            <a:picLocks/>
          </p:cNvPicPr>
          <p:nvPr/>
        </p:nvPicPr>
        <p:blipFill rotWithShape="1">
          <a:blip r:embed="rId4">
            <a:extLst>
              <a:ext uri="{28A0092B-C50C-407E-A947-70E740481C1C}">
                <a14:useLocalDpi xmlns:a14="http://schemas.microsoft.com/office/drawing/2010/main" val="0"/>
              </a:ext>
            </a:extLst>
          </a:blip>
          <a:srcRect l="13237" t="486" r="27196" b="-486"/>
          <a:stretch/>
        </p:blipFill>
        <p:spPr>
          <a:xfrm>
            <a:off x="1728038" y="1917626"/>
            <a:ext cx="1054800" cy="950400"/>
          </a:xfrm>
          <a:prstGeom prst="rect">
            <a:avLst/>
          </a:prstGeom>
        </p:spPr>
      </p:pic>
      <p:pic>
        <p:nvPicPr>
          <p:cNvPr id="32" name="图片 31"/>
          <p:cNvPicPr>
            <a:picLocks/>
          </p:cNvPicPr>
          <p:nvPr/>
        </p:nvPicPr>
        <p:blipFill rotWithShape="1">
          <a:blip r:embed="rId5">
            <a:extLst>
              <a:ext uri="{28A0092B-C50C-407E-A947-70E740481C1C}">
                <a14:useLocalDpi xmlns:a14="http://schemas.microsoft.com/office/drawing/2010/main" val="0"/>
              </a:ext>
            </a:extLst>
          </a:blip>
          <a:srcRect l="14701" r="27938"/>
          <a:stretch/>
        </p:blipFill>
        <p:spPr>
          <a:xfrm>
            <a:off x="634775" y="1909582"/>
            <a:ext cx="1054800" cy="950400"/>
          </a:xfrm>
          <a:prstGeom prst="rect">
            <a:avLst/>
          </a:prstGeom>
        </p:spPr>
      </p:pic>
      <p:pic>
        <p:nvPicPr>
          <p:cNvPr id="33" name="图片 32"/>
          <p:cNvPicPr>
            <a:picLocks/>
          </p:cNvPicPr>
          <p:nvPr/>
        </p:nvPicPr>
        <p:blipFill rotWithShape="1">
          <a:blip r:embed="rId6">
            <a:extLst>
              <a:ext uri="{28A0092B-C50C-407E-A947-70E740481C1C}">
                <a14:useLocalDpi xmlns:a14="http://schemas.microsoft.com/office/drawing/2010/main" val="0"/>
              </a:ext>
            </a:extLst>
          </a:blip>
          <a:srcRect l="14701" r="27938"/>
          <a:stretch/>
        </p:blipFill>
        <p:spPr>
          <a:xfrm>
            <a:off x="2820768" y="1909582"/>
            <a:ext cx="1054800" cy="950400"/>
          </a:xfrm>
          <a:prstGeom prst="rect">
            <a:avLst/>
          </a:prstGeom>
        </p:spPr>
      </p:pic>
      <p:pic>
        <p:nvPicPr>
          <p:cNvPr id="34" name="图片 33"/>
          <p:cNvPicPr>
            <a:picLocks/>
          </p:cNvPicPr>
          <p:nvPr/>
        </p:nvPicPr>
        <p:blipFill rotWithShape="1">
          <a:blip r:embed="rId7">
            <a:extLst>
              <a:ext uri="{28A0092B-C50C-407E-A947-70E740481C1C}">
                <a14:useLocalDpi xmlns:a14="http://schemas.microsoft.com/office/drawing/2010/main" val="0"/>
              </a:ext>
            </a:extLst>
          </a:blip>
          <a:srcRect l="3670" r="27938"/>
          <a:stretch/>
        </p:blipFill>
        <p:spPr>
          <a:xfrm>
            <a:off x="3923260" y="1909362"/>
            <a:ext cx="1054800" cy="950400"/>
          </a:xfrm>
          <a:prstGeom prst="rect">
            <a:avLst/>
          </a:prstGeom>
        </p:spPr>
      </p:pic>
      <p:pic>
        <p:nvPicPr>
          <p:cNvPr id="35" name="图片 34"/>
          <p:cNvPicPr>
            <a:picLocks/>
          </p:cNvPicPr>
          <p:nvPr/>
        </p:nvPicPr>
        <p:blipFill rotWithShape="1">
          <a:blip r:embed="rId8">
            <a:extLst>
              <a:ext uri="{28A0092B-C50C-407E-A947-70E740481C1C}">
                <a14:useLocalDpi xmlns:a14="http://schemas.microsoft.com/office/drawing/2010/main" val="0"/>
              </a:ext>
            </a:extLst>
          </a:blip>
          <a:srcRect l="5876" r="27938"/>
          <a:stretch/>
        </p:blipFill>
        <p:spPr>
          <a:xfrm>
            <a:off x="5013143" y="1909362"/>
            <a:ext cx="1054800" cy="950400"/>
          </a:xfrm>
          <a:prstGeom prst="rect">
            <a:avLst/>
          </a:prstGeom>
        </p:spPr>
      </p:pic>
      <p:pic>
        <p:nvPicPr>
          <p:cNvPr id="36" name="图片 35"/>
          <p:cNvPicPr>
            <a:picLocks/>
          </p:cNvPicPr>
          <p:nvPr/>
        </p:nvPicPr>
        <p:blipFill rotWithShape="1">
          <a:blip r:embed="rId9">
            <a:extLst>
              <a:ext uri="{28A0092B-C50C-407E-A947-70E740481C1C}">
                <a14:useLocalDpi xmlns:a14="http://schemas.microsoft.com/office/drawing/2010/main" val="0"/>
              </a:ext>
            </a:extLst>
          </a:blip>
          <a:srcRect r="27938"/>
          <a:stretch/>
        </p:blipFill>
        <p:spPr>
          <a:xfrm>
            <a:off x="7205575" y="1915101"/>
            <a:ext cx="1054800" cy="950400"/>
          </a:xfrm>
          <a:prstGeom prst="rect">
            <a:avLst/>
          </a:prstGeom>
        </p:spPr>
      </p:pic>
      <p:pic>
        <p:nvPicPr>
          <p:cNvPr id="37" name="图片 36"/>
          <p:cNvPicPr>
            <a:picLocks/>
          </p:cNvPicPr>
          <p:nvPr/>
        </p:nvPicPr>
        <p:blipFill rotWithShape="1">
          <a:blip r:embed="rId10">
            <a:extLst>
              <a:ext uri="{28A0092B-C50C-407E-A947-70E740481C1C}">
                <a14:useLocalDpi xmlns:a14="http://schemas.microsoft.com/office/drawing/2010/main" val="0"/>
              </a:ext>
            </a:extLst>
          </a:blip>
          <a:srcRect l="3670" r="30144"/>
          <a:stretch/>
        </p:blipFill>
        <p:spPr>
          <a:xfrm>
            <a:off x="8308010" y="1911512"/>
            <a:ext cx="1054800" cy="950400"/>
          </a:xfrm>
          <a:prstGeom prst="rect">
            <a:avLst/>
          </a:prstGeom>
        </p:spPr>
      </p:pic>
      <p:pic>
        <p:nvPicPr>
          <p:cNvPr id="38" name="图片 37"/>
          <p:cNvPicPr>
            <a:picLocks/>
          </p:cNvPicPr>
          <p:nvPr/>
        </p:nvPicPr>
        <p:blipFill rotWithShape="1">
          <a:blip r:embed="rId11">
            <a:extLst>
              <a:ext uri="{28A0092B-C50C-407E-A947-70E740481C1C}">
                <a14:useLocalDpi xmlns:a14="http://schemas.microsoft.com/office/drawing/2010/main" val="0"/>
              </a:ext>
            </a:extLst>
          </a:blip>
          <a:srcRect r="30144"/>
          <a:stretch/>
        </p:blipFill>
        <p:spPr>
          <a:xfrm>
            <a:off x="9396887" y="1903527"/>
            <a:ext cx="1054800" cy="950400"/>
          </a:xfrm>
          <a:prstGeom prst="rect">
            <a:avLst/>
          </a:prstGeom>
        </p:spPr>
      </p:pic>
      <p:pic>
        <p:nvPicPr>
          <p:cNvPr id="39" name="图片 38"/>
          <p:cNvPicPr>
            <a:picLocks/>
          </p:cNvPicPr>
          <p:nvPr/>
        </p:nvPicPr>
        <p:blipFill rotWithShape="1">
          <a:blip r:embed="rId12">
            <a:extLst>
              <a:ext uri="{28A0092B-C50C-407E-A947-70E740481C1C}">
                <a14:useLocalDpi xmlns:a14="http://schemas.microsoft.com/office/drawing/2010/main" val="0"/>
              </a:ext>
            </a:extLst>
          </a:blip>
          <a:srcRect l="3670" r="27938"/>
          <a:stretch/>
        </p:blipFill>
        <p:spPr>
          <a:xfrm>
            <a:off x="10485764" y="1911512"/>
            <a:ext cx="1054800" cy="950400"/>
          </a:xfrm>
          <a:prstGeom prst="rect">
            <a:avLst/>
          </a:prstGeom>
        </p:spPr>
      </p:pic>
      <p:pic>
        <p:nvPicPr>
          <p:cNvPr id="40" name="图片 39"/>
          <p:cNvPicPr>
            <a:picLocks/>
          </p:cNvPicPr>
          <p:nvPr/>
        </p:nvPicPr>
        <p:blipFill rotWithShape="1">
          <a:blip r:embed="rId13">
            <a:extLst>
              <a:ext uri="{28A0092B-C50C-407E-A947-70E740481C1C}">
                <a14:useLocalDpi xmlns:a14="http://schemas.microsoft.com/office/drawing/2010/main" val="0"/>
              </a:ext>
            </a:extLst>
          </a:blip>
          <a:srcRect r="37092"/>
          <a:stretch/>
        </p:blipFill>
        <p:spPr>
          <a:xfrm>
            <a:off x="1721980" y="2894594"/>
            <a:ext cx="1054800" cy="950400"/>
          </a:xfrm>
          <a:prstGeom prst="rect">
            <a:avLst/>
          </a:prstGeom>
        </p:spPr>
      </p:pic>
      <p:pic>
        <p:nvPicPr>
          <p:cNvPr id="41" name="图片 40"/>
          <p:cNvPicPr>
            <a:picLocks/>
          </p:cNvPicPr>
          <p:nvPr/>
        </p:nvPicPr>
        <p:blipFill rotWithShape="1">
          <a:blip r:embed="rId14">
            <a:extLst>
              <a:ext uri="{28A0092B-C50C-407E-A947-70E740481C1C}">
                <a14:useLocalDpi xmlns:a14="http://schemas.microsoft.com/office/drawing/2010/main" val="0"/>
              </a:ext>
            </a:extLst>
          </a:blip>
          <a:srcRect l="6618" r="27195"/>
          <a:stretch/>
        </p:blipFill>
        <p:spPr>
          <a:xfrm>
            <a:off x="629089" y="2885762"/>
            <a:ext cx="1054800" cy="950400"/>
          </a:xfrm>
          <a:prstGeom prst="rect">
            <a:avLst/>
          </a:prstGeom>
        </p:spPr>
      </p:pic>
      <p:pic>
        <p:nvPicPr>
          <p:cNvPr id="42" name="图片 41"/>
          <p:cNvPicPr>
            <a:picLocks/>
          </p:cNvPicPr>
          <p:nvPr/>
        </p:nvPicPr>
        <p:blipFill rotWithShape="1">
          <a:blip r:embed="rId15">
            <a:extLst>
              <a:ext uri="{28A0092B-C50C-407E-A947-70E740481C1C}">
                <a14:useLocalDpi xmlns:a14="http://schemas.microsoft.com/office/drawing/2010/main" val="0"/>
              </a:ext>
            </a:extLst>
          </a:blip>
          <a:srcRect l="10288" r="27938"/>
          <a:stretch/>
        </p:blipFill>
        <p:spPr>
          <a:xfrm>
            <a:off x="2820768" y="2894594"/>
            <a:ext cx="1054800" cy="950400"/>
          </a:xfrm>
          <a:prstGeom prst="rect">
            <a:avLst/>
          </a:prstGeom>
        </p:spPr>
      </p:pic>
      <p:pic>
        <p:nvPicPr>
          <p:cNvPr id="43" name="图片 42"/>
          <p:cNvPicPr>
            <a:picLocks/>
          </p:cNvPicPr>
          <p:nvPr/>
        </p:nvPicPr>
        <p:blipFill rotWithShape="1">
          <a:blip r:embed="rId16">
            <a:extLst>
              <a:ext uri="{28A0092B-C50C-407E-A947-70E740481C1C}">
                <a14:useLocalDpi xmlns:a14="http://schemas.microsoft.com/office/drawing/2010/main" val="0"/>
              </a:ext>
            </a:extLst>
          </a:blip>
          <a:srcRect l="12495" r="27938"/>
          <a:stretch/>
        </p:blipFill>
        <p:spPr>
          <a:xfrm>
            <a:off x="3923260" y="2894594"/>
            <a:ext cx="1054800" cy="950400"/>
          </a:xfrm>
          <a:prstGeom prst="rect">
            <a:avLst/>
          </a:prstGeom>
        </p:spPr>
      </p:pic>
      <p:pic>
        <p:nvPicPr>
          <p:cNvPr id="44" name="图片 43"/>
          <p:cNvPicPr>
            <a:picLocks/>
          </p:cNvPicPr>
          <p:nvPr/>
        </p:nvPicPr>
        <p:blipFill rotWithShape="1">
          <a:blip r:embed="rId17" cstate="print">
            <a:extLst>
              <a:ext uri="{28A0092B-C50C-407E-A947-70E740481C1C}">
                <a14:useLocalDpi xmlns:a14="http://schemas.microsoft.com/office/drawing/2010/main" val="0"/>
              </a:ext>
            </a:extLst>
          </a:blip>
          <a:srcRect r="26292"/>
          <a:stretch/>
        </p:blipFill>
        <p:spPr>
          <a:xfrm>
            <a:off x="5004309" y="2879977"/>
            <a:ext cx="1054800" cy="950400"/>
          </a:xfrm>
          <a:prstGeom prst="rect">
            <a:avLst/>
          </a:prstGeom>
        </p:spPr>
      </p:pic>
      <p:pic>
        <p:nvPicPr>
          <p:cNvPr id="45" name="图片 4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116165" y="2879977"/>
            <a:ext cx="1054800" cy="950400"/>
          </a:xfrm>
          <a:prstGeom prst="rect">
            <a:avLst/>
          </a:prstGeom>
        </p:spPr>
      </p:pic>
      <p:pic>
        <p:nvPicPr>
          <p:cNvPr id="46" name="图片 45"/>
          <p:cNvPicPr>
            <a:picLocks/>
          </p:cNvPicPr>
          <p:nvPr/>
        </p:nvPicPr>
        <p:blipFill rotWithShape="1">
          <a:blip r:embed="rId19" cstate="print">
            <a:extLst>
              <a:ext uri="{28A0092B-C50C-407E-A947-70E740481C1C}">
                <a14:useLocalDpi xmlns:a14="http://schemas.microsoft.com/office/drawing/2010/main" val="0"/>
              </a:ext>
            </a:extLst>
          </a:blip>
          <a:srcRect l="8752" r="23727"/>
          <a:stretch/>
        </p:blipFill>
        <p:spPr>
          <a:xfrm>
            <a:off x="7195414" y="2879977"/>
            <a:ext cx="1054800" cy="950400"/>
          </a:xfrm>
          <a:prstGeom prst="rect">
            <a:avLst/>
          </a:prstGeom>
        </p:spPr>
      </p:pic>
      <p:pic>
        <p:nvPicPr>
          <p:cNvPr id="47" name="图片 46"/>
          <p:cNvPicPr>
            <a:picLocks/>
          </p:cNvPicPr>
          <p:nvPr/>
        </p:nvPicPr>
        <p:blipFill rotWithShape="1">
          <a:blip r:embed="rId20">
            <a:extLst>
              <a:ext uri="{28A0092B-C50C-407E-A947-70E740481C1C}">
                <a14:useLocalDpi xmlns:a14="http://schemas.microsoft.com/office/drawing/2010/main" val="0"/>
              </a:ext>
            </a:extLst>
          </a:blip>
          <a:srcRect r="30144"/>
          <a:stretch/>
        </p:blipFill>
        <p:spPr>
          <a:xfrm>
            <a:off x="8304282" y="2879977"/>
            <a:ext cx="1054800" cy="950400"/>
          </a:xfrm>
          <a:prstGeom prst="rect">
            <a:avLst/>
          </a:prstGeom>
        </p:spPr>
      </p:pic>
      <p:pic>
        <p:nvPicPr>
          <p:cNvPr id="48" name="图片 47"/>
          <p:cNvPicPr>
            <a:picLocks/>
          </p:cNvPicPr>
          <p:nvPr/>
        </p:nvPicPr>
        <p:blipFill rotWithShape="1">
          <a:blip r:embed="rId21" cstate="print">
            <a:extLst>
              <a:ext uri="{28A0092B-C50C-407E-A947-70E740481C1C}">
                <a14:useLocalDpi xmlns:a14="http://schemas.microsoft.com/office/drawing/2010/main" val="0"/>
              </a:ext>
            </a:extLst>
          </a:blip>
          <a:srcRect l="10634" t="20607" r="15358"/>
          <a:stretch/>
        </p:blipFill>
        <p:spPr>
          <a:xfrm>
            <a:off x="10493679" y="2886727"/>
            <a:ext cx="1054800" cy="950400"/>
          </a:xfrm>
          <a:prstGeom prst="rect">
            <a:avLst/>
          </a:prstGeom>
        </p:spPr>
      </p:pic>
      <p:pic>
        <p:nvPicPr>
          <p:cNvPr id="49" name="图片 48"/>
          <p:cNvPicPr>
            <a:picLocks/>
          </p:cNvPicPr>
          <p:nvPr/>
        </p:nvPicPr>
        <p:blipFill rotWithShape="1">
          <a:blip r:embed="rId22" cstate="print">
            <a:extLst>
              <a:ext uri="{28A0092B-C50C-407E-A947-70E740481C1C}">
                <a14:useLocalDpi xmlns:a14="http://schemas.microsoft.com/office/drawing/2010/main" val="0"/>
              </a:ext>
            </a:extLst>
          </a:blip>
          <a:srcRect r="31100"/>
          <a:stretch/>
        </p:blipFill>
        <p:spPr>
          <a:xfrm>
            <a:off x="9396887" y="2879977"/>
            <a:ext cx="1054800" cy="950400"/>
          </a:xfrm>
          <a:prstGeom prst="rect">
            <a:avLst/>
          </a:prstGeom>
        </p:spPr>
      </p:pic>
      <p:sp>
        <p:nvSpPr>
          <p:cNvPr id="5" name="灯片编号占位符 4"/>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10739519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4"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par>
                                <p:cTn id="18" presetID="2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2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par>
                                <p:cTn id="24" presetID="22" presetClass="entr" presetSubtype="4"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down)">
                                      <p:cBhvr>
                                        <p:cTn id="26" dur="500"/>
                                        <p:tgtEl>
                                          <p:spTgt spid="33"/>
                                        </p:tgtEl>
                                      </p:cBhvr>
                                    </p:animEffect>
                                  </p:childTnLst>
                                </p:cTn>
                              </p:par>
                              <p:par>
                                <p:cTn id="27" presetID="22" presetClass="entr" presetSubtype="4"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par>
                                <p:cTn id="30" presetID="22" presetClass="entr" presetSubtype="4"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down)">
                                      <p:cBhvr>
                                        <p:cTn id="35" dur="500"/>
                                        <p:tgtEl>
                                          <p:spTgt spid="36"/>
                                        </p:tgtEl>
                                      </p:cBhvr>
                                    </p:animEffect>
                                  </p:childTnLst>
                                </p:cTn>
                              </p:par>
                              <p:par>
                                <p:cTn id="36" presetID="22" presetClass="entr" presetSubtype="4"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down)">
                                      <p:cBhvr>
                                        <p:cTn id="41" dur="500"/>
                                        <p:tgtEl>
                                          <p:spTgt spid="38"/>
                                        </p:tgtEl>
                                      </p:cBhvr>
                                    </p:animEffect>
                                  </p:childTnLst>
                                </p:cTn>
                              </p:par>
                              <p:par>
                                <p:cTn id="42" presetID="22" presetClass="entr" presetSubtype="4"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22" presetClass="entr" presetSubtype="4"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4"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par>
                                <p:cTn id="51" presetID="22" presetClass="entr" presetSubtype="4"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par>
                                <p:cTn id="54" presetID="22" presetClass="entr" presetSubtype="4"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down)">
                                      <p:cBhvr>
                                        <p:cTn id="56" dur="500"/>
                                        <p:tgtEl>
                                          <p:spTgt spid="43"/>
                                        </p:tgtEl>
                                      </p:cBhvr>
                                    </p:animEffect>
                                  </p:childTnLst>
                                </p:cTn>
                              </p:par>
                              <p:par>
                                <p:cTn id="57" presetID="22" presetClass="entr" presetSubtype="4"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down)">
                                      <p:cBhvr>
                                        <p:cTn id="59" dur="500"/>
                                        <p:tgtEl>
                                          <p:spTgt spid="44"/>
                                        </p:tgtEl>
                                      </p:cBhvr>
                                    </p:animEffect>
                                  </p:childTnLst>
                                </p:cTn>
                              </p:par>
                              <p:par>
                                <p:cTn id="60" presetID="22" presetClass="entr" presetSubtype="4" fill="hold"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down)">
                                      <p:cBhvr>
                                        <p:cTn id="62" dur="500"/>
                                        <p:tgtEl>
                                          <p:spTgt spid="45"/>
                                        </p:tgtEl>
                                      </p:cBhvr>
                                    </p:animEffect>
                                  </p:childTnLst>
                                </p:cTn>
                              </p:par>
                              <p:par>
                                <p:cTn id="63" presetID="22" presetClass="entr" presetSubtype="4"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down)">
                                      <p:cBhvr>
                                        <p:cTn id="65" dur="500"/>
                                        <p:tgtEl>
                                          <p:spTgt spid="46"/>
                                        </p:tgtEl>
                                      </p:cBhvr>
                                    </p:animEffect>
                                  </p:childTnLst>
                                </p:cTn>
                              </p:par>
                              <p:par>
                                <p:cTn id="66" presetID="22" presetClass="entr" presetSubtype="4" fill="hold" nodeType="with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down)">
                                      <p:cBhvr>
                                        <p:cTn id="68" dur="500"/>
                                        <p:tgtEl>
                                          <p:spTgt spid="47"/>
                                        </p:tgtEl>
                                      </p:cBhvr>
                                    </p:animEffect>
                                  </p:childTnLst>
                                </p:cTn>
                              </p:par>
                              <p:par>
                                <p:cTn id="69" presetID="22" presetClass="entr" presetSubtype="4"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par>
                                <p:cTn id="72" presetID="22" presetClass="entr" presetSubtype="4"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down)">
                                      <p:cBhvr>
                                        <p:cTn id="74" dur="500"/>
                                        <p:tgtEl>
                                          <p:spTgt spid="49"/>
                                        </p:tgtEl>
                                      </p:cBhvr>
                                    </p:animEffect>
                                  </p:childTnLst>
                                </p:cTn>
                              </p:par>
                            </p:childTnLst>
                          </p:cTn>
                        </p:par>
                        <p:par>
                          <p:cTn id="75" fill="hold">
                            <p:stCondLst>
                              <p:cond delay="1000"/>
                            </p:stCondLst>
                            <p:childTnLst>
                              <p:par>
                                <p:cTn id="76" presetID="22" presetClass="entr" presetSubtype="2"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right)">
                                      <p:cBhvr>
                                        <p:cTn id="78" dur="1000"/>
                                        <p:tgtEl>
                                          <p:spTgt spid="29"/>
                                        </p:tgtEl>
                                      </p:cBhvr>
                                    </p:animEffect>
                                  </p:childTnLst>
                                </p:cTn>
                              </p:par>
                            </p:childTnLst>
                          </p:cTn>
                        </p:par>
                        <p:par>
                          <p:cTn id="79" fill="hold">
                            <p:stCondLst>
                              <p:cond delay="2000"/>
                            </p:stCondLst>
                            <p:childTnLst>
                              <p:par>
                                <p:cTn id="80" presetID="16" presetClass="entr" presetSubtype="21"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barn(inVertical)">
                                      <p:cBhvr>
                                        <p:cTn id="8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142699"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4" name="圆角矩形 13"/>
          <p:cNvSpPr/>
          <p:nvPr/>
        </p:nvSpPr>
        <p:spPr bwMode="auto">
          <a:xfrm rot="2640000" flipH="1">
            <a:off x="1381828" y="2032384"/>
            <a:ext cx="3992316" cy="3591590"/>
          </a:xfrm>
          <a:prstGeom prst="roundRect">
            <a:avLst>
              <a:gd name="adj" fmla="val 50000"/>
            </a:avLst>
          </a:prstGeom>
          <a:noFill/>
          <a:ln w="104775" cap="flat" cmpd="sng" algn="ctr">
            <a:solidFill>
              <a:srgbClr val="0070C0"/>
            </a:solidFill>
            <a:prstDash val="solid"/>
            <a:miter lim="800000"/>
          </a:ln>
          <a:effectLst/>
        </p:spPr>
        <p:txBody>
          <a:bodyPr lIns="129213" tIns="64608" rIns="129213" bIns="64608" anchor="ctr"/>
          <a:lstStyle/>
          <a:p>
            <a:pPr algn="ctr">
              <a:lnSpc>
                <a:spcPct val="130000"/>
              </a:lnSpc>
              <a:defRPr/>
            </a:pPr>
            <a:endParaRPr lang="zh-CN" altLang="en-US" kern="0" dirty="0">
              <a:solidFill>
                <a:srgbClr val="99CB38">
                  <a:lumMod val="75000"/>
                </a:srgbClr>
              </a:solidFill>
              <a:latin typeface="Calibri" panose="020F0502020204030204"/>
              <a:ea typeface="微软雅黑" panose="020B0503020204020204" pitchFamily="34" charset="-122"/>
            </a:endParaRPr>
          </a:p>
        </p:txBody>
      </p:sp>
      <p:sp>
        <p:nvSpPr>
          <p:cNvPr id="15" name="椭圆 1"/>
          <p:cNvSpPr/>
          <p:nvPr/>
        </p:nvSpPr>
        <p:spPr>
          <a:xfrm rot="2640000" flipH="1">
            <a:off x="1669823" y="1889542"/>
            <a:ext cx="4442948" cy="3566230"/>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bg1">
              <a:lumMod val="75000"/>
            </a:schemeClr>
          </a:solidFill>
          <a:ln w="12700"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6" name="椭圆 15"/>
          <p:cNvSpPr/>
          <p:nvPr/>
        </p:nvSpPr>
        <p:spPr>
          <a:xfrm rot="2640000" flipH="1">
            <a:off x="3790456" y="1465502"/>
            <a:ext cx="457674"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7" name="椭圆 16"/>
          <p:cNvSpPr/>
          <p:nvPr/>
        </p:nvSpPr>
        <p:spPr>
          <a:xfrm rot="2640000" flipH="1">
            <a:off x="5560617" y="3358943"/>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8" name="椭圆 17"/>
          <p:cNvSpPr/>
          <p:nvPr/>
        </p:nvSpPr>
        <p:spPr>
          <a:xfrm rot="2640000" flipH="1">
            <a:off x="5547220" y="4482356"/>
            <a:ext cx="457674"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9" name="椭圆 18"/>
          <p:cNvSpPr/>
          <p:nvPr/>
        </p:nvSpPr>
        <p:spPr>
          <a:xfrm rot="2640000" flipH="1">
            <a:off x="4808190" y="5403801"/>
            <a:ext cx="464713"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0" name="圆角矩形 19"/>
          <p:cNvSpPr/>
          <p:nvPr/>
        </p:nvSpPr>
        <p:spPr bwMode="auto">
          <a:xfrm rot="2640000" flipH="1">
            <a:off x="430420" y="2979935"/>
            <a:ext cx="1802527" cy="1626200"/>
          </a:xfrm>
          <a:prstGeom prst="roundRect">
            <a:avLst>
              <a:gd name="adj" fmla="val 50000"/>
            </a:avLst>
          </a:prstGeom>
          <a:noFill/>
          <a:ln w="95250" cap="flat" cmpd="sng" algn="ctr">
            <a:solidFill>
              <a:srgbClr val="0070C0"/>
            </a:solidFill>
            <a:prstDash val="solid"/>
            <a:miter lim="800000"/>
          </a:ln>
          <a:effectLst/>
        </p:spPr>
        <p:txBody>
          <a:bodyPr lIns="129213" tIns="64608" rIns="129213" bIns="64608" anchor="ctr"/>
          <a:lstStyle/>
          <a:p>
            <a:pPr algn="ctr">
              <a:defRPr/>
            </a:pPr>
            <a:endParaRPr lang="zh-CN" altLang="en-US" sz="1700" kern="0" dirty="0">
              <a:solidFill>
                <a:prstClr val="white"/>
              </a:solidFill>
              <a:latin typeface="Calibri" panose="020F0502020204030204"/>
              <a:ea typeface="微软雅黑" panose="020B0503020204020204" pitchFamily="34" charset="-122"/>
            </a:endParaRPr>
          </a:p>
        </p:txBody>
      </p:sp>
      <p:sp>
        <p:nvSpPr>
          <p:cNvPr id="21" name="矩形 20"/>
          <p:cNvSpPr/>
          <p:nvPr/>
        </p:nvSpPr>
        <p:spPr>
          <a:xfrm>
            <a:off x="2269841" y="3256935"/>
            <a:ext cx="2398253" cy="1538760"/>
          </a:xfrm>
          <a:prstGeom prst="rect">
            <a:avLst/>
          </a:prstGeom>
        </p:spPr>
        <p:txBody>
          <a:bodyPr wrap="square" lIns="117226" tIns="58613" rIns="117226" bIns="58613">
            <a:spAutoFit/>
          </a:bodyPr>
          <a:lstStyle/>
          <a:p>
            <a:pPr algn="ctr">
              <a:lnSpc>
                <a:spcPct val="130000"/>
              </a:lnSpc>
              <a:defRPr/>
            </a:pPr>
            <a:r>
              <a:rPr lang="zh-CN" altLang="en-US" sz="2600" b="1" kern="0" dirty="0">
                <a:solidFill>
                  <a:srgbClr val="0070C0"/>
                </a:solidFill>
                <a:ea typeface="微软雅黑" panose="020B0503020204020204" pitchFamily="34" charset="-122"/>
              </a:rPr>
              <a:t>正面</a:t>
            </a:r>
            <a:r>
              <a:rPr lang="zh-CN" altLang="en-US" sz="2600" b="1" kern="0" dirty="0" smtClean="0">
                <a:solidFill>
                  <a:srgbClr val="0070C0"/>
                </a:solidFill>
                <a:ea typeface="微软雅黑" panose="020B0503020204020204" pitchFamily="34" charset="-122"/>
              </a:rPr>
              <a:t>清单</a:t>
            </a:r>
            <a:endParaRPr lang="en-US" altLang="zh-CN" sz="2600" b="1" kern="0" dirty="0" smtClean="0">
              <a:solidFill>
                <a:srgbClr val="0070C0"/>
              </a:solidFill>
              <a:ea typeface="微软雅黑" panose="020B0503020204020204" pitchFamily="34" charset="-122"/>
            </a:endParaRPr>
          </a:p>
          <a:p>
            <a:pPr algn="ctr">
              <a:lnSpc>
                <a:spcPct val="130000"/>
              </a:lnSpc>
              <a:defRPr/>
            </a:pPr>
            <a:r>
              <a:rPr lang="zh-CN" altLang="en-US" sz="1500" b="1" kern="0" dirty="0" smtClean="0">
                <a:solidFill>
                  <a:srgbClr val="0070C0"/>
                </a:solidFill>
                <a:latin typeface="微软雅黑" panose="020B0503020204020204" pitchFamily="34" charset="-122"/>
                <a:ea typeface="微软雅黑" panose="020B0503020204020204" pitchFamily="34" charset="-122"/>
              </a:rPr>
              <a:t>明确</a:t>
            </a:r>
            <a:r>
              <a:rPr lang="zh-CN" altLang="en-US" sz="1500" b="1" kern="0" dirty="0">
                <a:solidFill>
                  <a:srgbClr val="0070C0"/>
                </a:solidFill>
                <a:latin typeface="微软雅黑" panose="020B0503020204020204" pitchFamily="34" charset="-122"/>
                <a:ea typeface="微软雅黑" panose="020B0503020204020204" pitchFamily="34" charset="-122"/>
              </a:rPr>
              <a:t>规范的</a:t>
            </a:r>
            <a:r>
              <a:rPr lang="en-US" altLang="zh-CN" sz="1500" b="1" kern="0" dirty="0">
                <a:solidFill>
                  <a:srgbClr val="0070C0"/>
                </a:solidFill>
                <a:latin typeface="微软雅黑" panose="020B0503020204020204" pitchFamily="34" charset="-122"/>
                <a:ea typeface="微软雅黑" panose="020B0503020204020204" pitchFamily="34" charset="-122"/>
              </a:rPr>
              <a:t>PPP</a:t>
            </a:r>
            <a:r>
              <a:rPr lang="zh-CN" altLang="en-US" sz="1500" b="1" kern="0" dirty="0">
                <a:solidFill>
                  <a:srgbClr val="0070C0"/>
                </a:solidFill>
                <a:latin typeface="微软雅黑" panose="020B0503020204020204" pitchFamily="34" charset="-122"/>
                <a:ea typeface="微软雅黑" panose="020B0503020204020204" pitchFamily="34" charset="-122"/>
              </a:rPr>
              <a:t>项目应当满足的条件，稳定市场预期，优化</a:t>
            </a:r>
            <a:r>
              <a:rPr lang="en-US" altLang="zh-CN" sz="1500" b="1" kern="0" dirty="0">
                <a:solidFill>
                  <a:srgbClr val="0070C0"/>
                </a:solidFill>
                <a:latin typeface="微软雅黑" panose="020B0503020204020204" pitchFamily="34" charset="-122"/>
                <a:ea typeface="微软雅黑" panose="020B0503020204020204" pitchFamily="34" charset="-122"/>
              </a:rPr>
              <a:t>PPP</a:t>
            </a:r>
            <a:r>
              <a:rPr lang="zh-CN" altLang="en-US" sz="1500" b="1" kern="0" dirty="0">
                <a:solidFill>
                  <a:srgbClr val="0070C0"/>
                </a:solidFill>
                <a:latin typeface="微软雅黑" panose="020B0503020204020204" pitchFamily="34" charset="-122"/>
                <a:ea typeface="微软雅黑" panose="020B0503020204020204" pitchFamily="34" charset="-122"/>
              </a:rPr>
              <a:t>发展环境</a:t>
            </a:r>
          </a:p>
        </p:txBody>
      </p:sp>
      <p:sp>
        <p:nvSpPr>
          <p:cNvPr id="22" name="TextBox 27"/>
          <p:cNvSpPr txBox="1"/>
          <p:nvPr/>
        </p:nvSpPr>
        <p:spPr>
          <a:xfrm>
            <a:off x="4642592" y="1385836"/>
            <a:ext cx="6879894" cy="675806"/>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1.</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厘</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清规范的</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与隐性债务的界限，明确规范的</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项目的中长期财政支出，不会形成政府隐形</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债务。</a:t>
            </a:r>
            <a:endParaRPr lang="en-US" altLang="zh-CN" sz="1600" b="1" kern="0" dirty="0">
              <a:solidFill>
                <a:sysClr val="window" lastClr="FFFFFF">
                  <a:lumMod val="50000"/>
                </a:sysClr>
              </a:solidFill>
              <a:latin typeface="微软雅黑" pitchFamily="34" charset="-122"/>
              <a:ea typeface="微软雅黑" pitchFamily="34" charset="-122"/>
            </a:endParaRPr>
          </a:p>
        </p:txBody>
      </p:sp>
      <p:sp>
        <p:nvSpPr>
          <p:cNvPr id="23" name="TextBox 27"/>
          <p:cNvSpPr txBox="1"/>
          <p:nvPr/>
        </p:nvSpPr>
        <p:spPr>
          <a:xfrm>
            <a:off x="5833403" y="2392192"/>
            <a:ext cx="5689083"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2.</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加大</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融资支持</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，鼓励</a:t>
            </a:r>
            <a:r>
              <a:rPr lang="zh-CN" altLang="en-US"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政府采取</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注入资本金、运营补贴等方式支持规范的</a:t>
            </a:r>
            <a:r>
              <a:rPr lang="en-US" altLang="zh-CN" sz="1600"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项目；鼓励保险资金、中国</a:t>
            </a:r>
            <a:r>
              <a:rPr lang="en-US" altLang="zh-CN" sz="1600"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基金对</a:t>
            </a:r>
            <a:r>
              <a:rPr lang="en-US" altLang="zh-CN" sz="1600"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项目进行股权</a:t>
            </a:r>
            <a:r>
              <a:rPr lang="zh-CN" altLang="en-US"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投资。</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4" name="TextBox 27"/>
          <p:cNvSpPr txBox="1"/>
          <p:nvPr/>
        </p:nvSpPr>
        <p:spPr>
          <a:xfrm>
            <a:off x="6383238" y="4293890"/>
            <a:ext cx="5089607"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4.</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聚焦</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重点领域，优先支持基础设施补短板以及健康、养老、文化、体育、旅游</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等领域</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有一定收益的公益性项目。</a:t>
            </a:r>
            <a:endParaRPr lang="en-US" altLang="zh-CN" sz="1600" b="1" kern="0" dirty="0">
              <a:solidFill>
                <a:sysClr val="window" lastClr="FFFFFF">
                  <a:lumMod val="50000"/>
                </a:sysClr>
              </a:solidFill>
              <a:latin typeface="微软雅黑" pitchFamily="34" charset="-122"/>
              <a:ea typeface="微软雅黑" pitchFamily="34" charset="-122"/>
            </a:endParaRPr>
          </a:p>
        </p:txBody>
      </p:sp>
      <p:sp>
        <p:nvSpPr>
          <p:cNvPr id="25" name="TextBox 27"/>
          <p:cNvSpPr txBox="1"/>
          <p:nvPr/>
        </p:nvSpPr>
        <p:spPr>
          <a:xfrm>
            <a:off x="5426897" y="5374010"/>
            <a:ext cx="6095590" cy="675806"/>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5.</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加强</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分类指导</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，对在建项目、尚未开工的项目、进入采购阶段的项目、重大储备项目均提出规范要求。</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6" name="椭圆 25"/>
          <p:cNvSpPr/>
          <p:nvPr/>
        </p:nvSpPr>
        <p:spPr>
          <a:xfrm rot="2640000" flipH="1">
            <a:off x="4924836" y="2190876"/>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7" name="TextBox 27"/>
          <p:cNvSpPr txBox="1"/>
          <p:nvPr/>
        </p:nvSpPr>
        <p:spPr>
          <a:xfrm>
            <a:off x="6383238" y="3256288"/>
            <a:ext cx="5091752"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3.</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鼓励</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外资和民营企业平等参与</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项目。</a:t>
            </a:r>
            <a:endParaRPr lang="en-US" altLang="zh-CN" sz="1600" b="1" kern="0" dirty="0">
              <a:solidFill>
                <a:sysClr val="window" lastClr="FFFFFF">
                  <a:lumMod val="50000"/>
                </a:sysClr>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20452723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000"/>
                            </p:stCondLst>
                            <p:childTnLst>
                              <p:par>
                                <p:cTn id="29" presetID="16" presetClass="entr" presetSubtype="4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outHorizontal)">
                                      <p:cBhvr>
                                        <p:cTn id="31" dur="500"/>
                                        <p:tgtEl>
                                          <p:spTgt spid="15"/>
                                        </p:tgtEl>
                                      </p:cBhvr>
                                    </p:animEffect>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3000"/>
                            </p:stCondLst>
                            <p:childTnLst>
                              <p:par>
                                <p:cTn id="40" presetID="1"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3500"/>
                            </p:stCondLst>
                            <p:childTnLst>
                              <p:par>
                                <p:cTn id="47" presetID="1"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000"/>
                            </p:stCondLst>
                            <p:childTnLst>
                              <p:par>
                                <p:cTn id="54" presetID="1"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4500"/>
                            </p:stCondLst>
                            <p:childTnLst>
                              <p:par>
                                <p:cTn id="61" presetID="1"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142699"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4" name="圆角矩形 13"/>
          <p:cNvSpPr/>
          <p:nvPr/>
        </p:nvSpPr>
        <p:spPr bwMode="auto">
          <a:xfrm rot="2640000" flipH="1">
            <a:off x="1381828" y="2032384"/>
            <a:ext cx="3992316" cy="3591590"/>
          </a:xfrm>
          <a:prstGeom prst="roundRect">
            <a:avLst>
              <a:gd name="adj" fmla="val 50000"/>
            </a:avLst>
          </a:prstGeom>
          <a:noFill/>
          <a:ln w="104775" cap="flat" cmpd="sng" algn="ctr">
            <a:solidFill>
              <a:srgbClr val="0070C0"/>
            </a:solidFill>
            <a:prstDash val="solid"/>
            <a:miter lim="800000"/>
          </a:ln>
          <a:effectLst/>
        </p:spPr>
        <p:txBody>
          <a:bodyPr lIns="129213" tIns="64608" rIns="129213" bIns="64608" anchor="ctr"/>
          <a:lstStyle/>
          <a:p>
            <a:pPr algn="ctr">
              <a:lnSpc>
                <a:spcPct val="130000"/>
              </a:lnSpc>
              <a:defRPr/>
            </a:pPr>
            <a:endParaRPr lang="zh-CN" altLang="en-US" kern="0" dirty="0">
              <a:solidFill>
                <a:srgbClr val="99CB38">
                  <a:lumMod val="75000"/>
                </a:srgbClr>
              </a:solidFill>
              <a:latin typeface="Calibri" panose="020F0502020204030204"/>
              <a:ea typeface="微软雅黑" panose="020B0503020204020204" pitchFamily="34" charset="-122"/>
            </a:endParaRPr>
          </a:p>
        </p:txBody>
      </p:sp>
      <p:sp>
        <p:nvSpPr>
          <p:cNvPr id="15" name="椭圆 1"/>
          <p:cNvSpPr/>
          <p:nvPr/>
        </p:nvSpPr>
        <p:spPr>
          <a:xfrm rot="2640000" flipH="1">
            <a:off x="1669823" y="1889542"/>
            <a:ext cx="4442948" cy="3566230"/>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bg1">
              <a:lumMod val="75000"/>
            </a:schemeClr>
          </a:solidFill>
          <a:ln w="12700"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6" name="椭圆 15"/>
          <p:cNvSpPr/>
          <p:nvPr/>
        </p:nvSpPr>
        <p:spPr>
          <a:xfrm rot="2640000" flipH="1">
            <a:off x="3790456" y="1465502"/>
            <a:ext cx="457674"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7" name="椭圆 16"/>
          <p:cNvSpPr/>
          <p:nvPr/>
        </p:nvSpPr>
        <p:spPr>
          <a:xfrm rot="2640000" flipH="1">
            <a:off x="5560617" y="3358943"/>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8" name="椭圆 17"/>
          <p:cNvSpPr/>
          <p:nvPr/>
        </p:nvSpPr>
        <p:spPr>
          <a:xfrm rot="2640000" flipH="1">
            <a:off x="5547220" y="4482356"/>
            <a:ext cx="457674"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9" name="椭圆 18"/>
          <p:cNvSpPr/>
          <p:nvPr/>
        </p:nvSpPr>
        <p:spPr>
          <a:xfrm rot="2640000" flipH="1">
            <a:off x="4808190" y="5403801"/>
            <a:ext cx="464713" cy="424777"/>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0" name="圆角矩形 19"/>
          <p:cNvSpPr/>
          <p:nvPr/>
        </p:nvSpPr>
        <p:spPr bwMode="auto">
          <a:xfrm rot="2640000" flipH="1">
            <a:off x="430420" y="2979935"/>
            <a:ext cx="1802527" cy="1626200"/>
          </a:xfrm>
          <a:prstGeom prst="roundRect">
            <a:avLst>
              <a:gd name="adj" fmla="val 50000"/>
            </a:avLst>
          </a:prstGeom>
          <a:noFill/>
          <a:ln w="95250" cap="flat" cmpd="sng" algn="ctr">
            <a:solidFill>
              <a:srgbClr val="0070C0"/>
            </a:solidFill>
            <a:prstDash val="solid"/>
            <a:miter lim="800000"/>
          </a:ln>
          <a:effectLst/>
        </p:spPr>
        <p:txBody>
          <a:bodyPr lIns="129213" tIns="64608" rIns="129213" bIns="64608" anchor="ctr"/>
          <a:lstStyle/>
          <a:p>
            <a:pPr algn="ctr">
              <a:defRPr/>
            </a:pPr>
            <a:endParaRPr lang="zh-CN" altLang="en-US" sz="1700" kern="0" dirty="0">
              <a:solidFill>
                <a:prstClr val="white"/>
              </a:solidFill>
              <a:latin typeface="Calibri" panose="020F0502020204030204"/>
              <a:ea typeface="微软雅黑" panose="020B0503020204020204" pitchFamily="34" charset="-122"/>
            </a:endParaRPr>
          </a:p>
        </p:txBody>
      </p:sp>
      <p:sp>
        <p:nvSpPr>
          <p:cNvPr id="21" name="矩形 20"/>
          <p:cNvSpPr/>
          <p:nvPr/>
        </p:nvSpPr>
        <p:spPr>
          <a:xfrm>
            <a:off x="2269841" y="3256935"/>
            <a:ext cx="2398253" cy="1538760"/>
          </a:xfrm>
          <a:prstGeom prst="rect">
            <a:avLst/>
          </a:prstGeom>
        </p:spPr>
        <p:txBody>
          <a:bodyPr wrap="square" lIns="117226" tIns="58613" rIns="117226" bIns="58613">
            <a:spAutoFit/>
          </a:bodyPr>
          <a:lstStyle/>
          <a:p>
            <a:pPr algn="ctr">
              <a:lnSpc>
                <a:spcPct val="130000"/>
              </a:lnSpc>
              <a:defRPr/>
            </a:pPr>
            <a:r>
              <a:rPr lang="zh-CN" altLang="en-US" sz="2600" b="1" kern="0" dirty="0" smtClean="0">
                <a:solidFill>
                  <a:srgbClr val="686868"/>
                </a:solidFill>
                <a:ea typeface="微软雅黑" panose="020B0503020204020204" pitchFamily="34" charset="-122"/>
              </a:rPr>
              <a:t>负面清单</a:t>
            </a:r>
            <a:endParaRPr lang="en-US" altLang="zh-CN" sz="2600" b="1" kern="0" dirty="0" smtClean="0">
              <a:solidFill>
                <a:srgbClr val="686868"/>
              </a:solidFill>
              <a:ea typeface="微软雅黑" panose="020B0503020204020204" pitchFamily="34" charset="-122"/>
            </a:endParaRPr>
          </a:p>
          <a:p>
            <a:pPr algn="ctr">
              <a:lnSpc>
                <a:spcPct val="130000"/>
              </a:lnSpc>
              <a:defRPr/>
            </a:pPr>
            <a:r>
              <a:rPr lang="zh-CN" altLang="en-US" sz="1500" b="1" kern="0" dirty="0">
                <a:solidFill>
                  <a:srgbClr val="686868"/>
                </a:solidFill>
                <a:latin typeface="微软雅黑" panose="020B0503020204020204" pitchFamily="34" charset="-122"/>
                <a:ea typeface="微软雅黑" panose="020B0503020204020204" pitchFamily="34" charset="-122"/>
              </a:rPr>
              <a:t>细化监管标准，问责</a:t>
            </a:r>
            <a:r>
              <a:rPr lang="en-US" altLang="zh-CN" sz="1500" b="1" kern="0" dirty="0">
                <a:solidFill>
                  <a:srgbClr val="686868"/>
                </a:solidFill>
                <a:latin typeface="微软雅黑" panose="020B0503020204020204" pitchFamily="34" charset="-122"/>
                <a:ea typeface="微软雅黑" panose="020B0503020204020204" pitchFamily="34" charset="-122"/>
              </a:rPr>
              <a:t>PPP</a:t>
            </a:r>
            <a:r>
              <a:rPr lang="zh-CN" altLang="en-US" sz="1500" b="1" kern="0" dirty="0">
                <a:solidFill>
                  <a:srgbClr val="686868"/>
                </a:solidFill>
                <a:latin typeface="微软雅黑" panose="020B0503020204020204" pitchFamily="34" charset="-122"/>
                <a:ea typeface="微软雅黑" panose="020B0503020204020204" pitchFamily="34" charset="-122"/>
              </a:rPr>
              <a:t>违法违规乱象，严守风险底线</a:t>
            </a:r>
          </a:p>
        </p:txBody>
      </p:sp>
      <p:sp>
        <p:nvSpPr>
          <p:cNvPr id="22" name="TextBox 27"/>
          <p:cNvSpPr txBox="1"/>
          <p:nvPr/>
        </p:nvSpPr>
        <p:spPr>
          <a:xfrm>
            <a:off x="4642592" y="1385836"/>
            <a:ext cx="6879894" cy="675806"/>
          </a:xfrm>
          <a:prstGeom prst="rect">
            <a:avLst/>
          </a:prstGeom>
          <a:noFill/>
        </p:spPr>
        <p:txBody>
          <a:bodyPr lIns="129213" tIns="64608" rIns="129213" bIns="64608" anchor="ctr"/>
          <a:lstStyle/>
          <a:p>
            <a:pPr algn="just">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1.</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重申政府兜底的</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项目属于地方政府隐性债务，明确指出政府出资代表为项目担保同属政府兜底行为。</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3" name="TextBox 27"/>
          <p:cNvSpPr txBox="1"/>
          <p:nvPr/>
        </p:nvSpPr>
        <p:spPr>
          <a:xfrm>
            <a:off x="5833403" y="2392192"/>
            <a:ext cx="5689083"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2.</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明确新上政府付费项目的四条标准，对政府付费项目提出更高的</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“审慎要求”。</a:t>
            </a:r>
            <a:r>
              <a:rPr lang="zh-CN" altLang="en-US"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（超</a:t>
            </a:r>
            <a:r>
              <a:rPr lang="en-US" altLang="zh-CN"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5%</a:t>
            </a:r>
            <a:r>
              <a:rPr lang="zh-CN" altLang="en-US"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支出红线不得新上、实质重于</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形式、付费比例低于</a:t>
            </a:r>
            <a:r>
              <a:rPr lang="en-US" altLang="zh-CN" sz="1600" kern="0" dirty="0">
                <a:solidFill>
                  <a:sysClr val="windowText" lastClr="000000">
                    <a:lumMod val="65000"/>
                    <a:lumOff val="35000"/>
                  </a:sysClr>
                </a:solidFill>
                <a:latin typeface="微软雅黑" pitchFamily="34" charset="-122"/>
                <a:ea typeface="微软雅黑" pitchFamily="34" charset="-122"/>
                <a:cs typeface="Arial" pitchFamily="34" charset="0"/>
              </a:rPr>
              <a:t>10%</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的包装类可行性缺口补贴</a:t>
            </a:r>
            <a:r>
              <a:rPr lang="zh-CN" altLang="en-US" sz="1600" kern="0" dirty="0" smtClean="0">
                <a:solidFill>
                  <a:sysClr val="windowText" lastClr="000000">
                    <a:lumMod val="65000"/>
                    <a:lumOff val="35000"/>
                  </a:sysClr>
                </a:solidFill>
                <a:latin typeface="微软雅黑" pitchFamily="34" charset="-122"/>
                <a:ea typeface="微软雅黑" pitchFamily="34" charset="-122"/>
                <a:cs typeface="Arial" pitchFamily="34" charset="0"/>
              </a:rPr>
              <a:t>项目属政府付费项目；必须采取竞争性采购）</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4" name="TextBox 27"/>
          <p:cNvSpPr txBox="1"/>
          <p:nvPr/>
        </p:nvSpPr>
        <p:spPr>
          <a:xfrm>
            <a:off x="6383238" y="4696448"/>
            <a:ext cx="5089607"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4.</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重申项目库“能进能出”的动态调整机制</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，不以入库为项目合规“背书”，不以入库作为商业银行贷款条件。</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5" name="TextBox 27"/>
          <p:cNvSpPr txBox="1"/>
          <p:nvPr/>
        </p:nvSpPr>
        <p:spPr>
          <a:xfrm>
            <a:off x="5426897" y="5490292"/>
            <a:ext cx="6095590" cy="675806"/>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5.</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建立</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项目支出责任预警机制。</a:t>
            </a:r>
            <a:endParaRPr lang="en-US" altLang="zh-CN" sz="1600" b="1" kern="0" dirty="0">
              <a:solidFill>
                <a:sysClr val="window" lastClr="FFFFFF">
                  <a:lumMod val="50000"/>
                </a:sysClr>
              </a:solidFill>
              <a:latin typeface="微软雅黑" pitchFamily="34" charset="-122"/>
              <a:ea typeface="微软雅黑" pitchFamily="34" charset="-122"/>
            </a:endParaRPr>
          </a:p>
        </p:txBody>
      </p:sp>
      <p:sp>
        <p:nvSpPr>
          <p:cNvPr id="26" name="椭圆 25"/>
          <p:cNvSpPr/>
          <p:nvPr/>
        </p:nvSpPr>
        <p:spPr>
          <a:xfrm rot="2640000" flipH="1">
            <a:off x="4924836" y="2190876"/>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7" name="TextBox 27"/>
          <p:cNvSpPr txBox="1"/>
          <p:nvPr/>
        </p:nvSpPr>
        <p:spPr>
          <a:xfrm>
            <a:off x="6383238" y="3616328"/>
            <a:ext cx="5091752"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3.</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明确新签约项目不得从政府性基金预算、国有资本经营预算安排</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项目运营补贴</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支出</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a:t>
            </a: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财政支出仅限定在一般公共预算的范围内</a:t>
            </a:r>
            <a:r>
              <a:rPr lang="zh-CN" altLang="en-US"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a:t>
            </a:r>
            <a:endParaRPr lang="en-US" altLang="zh-CN" sz="1600" b="1" kern="0" dirty="0">
              <a:solidFill>
                <a:sysClr val="window" lastClr="FFFFFF">
                  <a:lumMod val="50000"/>
                </a:sysClr>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6850064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000"/>
                            </p:stCondLst>
                            <p:childTnLst>
                              <p:par>
                                <p:cTn id="29" presetID="16" presetClass="entr" presetSubtype="4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outHorizontal)">
                                      <p:cBhvr>
                                        <p:cTn id="31" dur="500"/>
                                        <p:tgtEl>
                                          <p:spTgt spid="15"/>
                                        </p:tgtEl>
                                      </p:cBhvr>
                                    </p:animEffect>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childTnLst>
                          </p:cTn>
                        </p:par>
                        <p:par>
                          <p:cTn id="39" fill="hold">
                            <p:stCondLst>
                              <p:cond delay="3000"/>
                            </p:stCondLst>
                            <p:childTnLst>
                              <p:par>
                                <p:cTn id="40" presetID="1"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3500"/>
                            </p:stCondLst>
                            <p:childTnLst>
                              <p:par>
                                <p:cTn id="47" presetID="1"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000"/>
                            </p:stCondLst>
                            <p:childTnLst>
                              <p:par>
                                <p:cTn id="54" presetID="1"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4500"/>
                            </p:stCondLst>
                            <p:childTnLst>
                              <p:par>
                                <p:cTn id="61" presetID="1"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animBg="1"/>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142699"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4" name="圆角矩形 13"/>
          <p:cNvSpPr/>
          <p:nvPr/>
        </p:nvSpPr>
        <p:spPr bwMode="auto">
          <a:xfrm rot="2640000" flipH="1">
            <a:off x="1381828" y="2032384"/>
            <a:ext cx="3992316" cy="3591590"/>
          </a:xfrm>
          <a:prstGeom prst="roundRect">
            <a:avLst>
              <a:gd name="adj" fmla="val 50000"/>
            </a:avLst>
          </a:prstGeom>
          <a:noFill/>
          <a:ln w="104775" cap="flat" cmpd="sng" algn="ctr">
            <a:solidFill>
              <a:srgbClr val="0070C0"/>
            </a:solidFill>
            <a:prstDash val="solid"/>
            <a:miter lim="800000"/>
          </a:ln>
          <a:effectLst/>
        </p:spPr>
        <p:txBody>
          <a:bodyPr lIns="129213" tIns="64608" rIns="129213" bIns="64608" anchor="ctr"/>
          <a:lstStyle/>
          <a:p>
            <a:pPr algn="ctr">
              <a:lnSpc>
                <a:spcPct val="130000"/>
              </a:lnSpc>
              <a:defRPr/>
            </a:pPr>
            <a:endParaRPr lang="zh-CN" altLang="en-US" kern="0" dirty="0">
              <a:solidFill>
                <a:srgbClr val="99CB38">
                  <a:lumMod val="75000"/>
                </a:srgbClr>
              </a:solidFill>
              <a:latin typeface="Calibri" panose="020F0502020204030204"/>
              <a:ea typeface="微软雅黑" panose="020B0503020204020204" pitchFamily="34" charset="-122"/>
            </a:endParaRPr>
          </a:p>
        </p:txBody>
      </p:sp>
      <p:sp>
        <p:nvSpPr>
          <p:cNvPr id="15" name="椭圆 1"/>
          <p:cNvSpPr/>
          <p:nvPr/>
        </p:nvSpPr>
        <p:spPr>
          <a:xfrm rot="2640000" flipH="1">
            <a:off x="1669823" y="1889542"/>
            <a:ext cx="4442948" cy="3566230"/>
          </a:xfrm>
          <a:custGeom>
            <a:avLst/>
            <a:gdLst/>
            <a:ahLst/>
            <a:cxnLst/>
            <a:rect l="l" t="t" r="r" b="b"/>
            <a:pathLst>
              <a:path w="2947419" h="2628439">
                <a:moveTo>
                  <a:pt x="1548172" y="0"/>
                </a:moveTo>
                <a:cubicBezTo>
                  <a:pt x="2167148" y="0"/>
                  <a:pt x="2701282" y="363248"/>
                  <a:pt x="2947419" y="888960"/>
                </a:cubicBezTo>
                <a:cubicBezTo>
                  <a:pt x="2681009" y="444425"/>
                  <a:pt x="2194232" y="147830"/>
                  <a:pt x="1638182" y="147830"/>
                </a:cubicBezTo>
                <a:cubicBezTo>
                  <a:pt x="793092" y="147830"/>
                  <a:pt x="108012" y="832910"/>
                  <a:pt x="108012" y="1678000"/>
                </a:cubicBezTo>
                <a:cubicBezTo>
                  <a:pt x="108012" y="2037461"/>
                  <a:pt x="231960" y="2367971"/>
                  <a:pt x="440311" y="2628439"/>
                </a:cubicBezTo>
                <a:cubicBezTo>
                  <a:pt x="167640" y="2350006"/>
                  <a:pt x="0" y="1968666"/>
                  <a:pt x="0" y="1548172"/>
                </a:cubicBezTo>
                <a:cubicBezTo>
                  <a:pt x="0" y="693140"/>
                  <a:pt x="693140" y="0"/>
                  <a:pt x="1548172" y="0"/>
                </a:cubicBezTo>
                <a:close/>
              </a:path>
            </a:pathLst>
          </a:custGeom>
          <a:solidFill>
            <a:schemeClr val="bg1">
              <a:lumMod val="75000"/>
            </a:schemeClr>
          </a:solidFill>
          <a:ln w="12700"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17" name="椭圆 16"/>
          <p:cNvSpPr/>
          <p:nvPr/>
        </p:nvSpPr>
        <p:spPr>
          <a:xfrm rot="2640000" flipH="1">
            <a:off x="5683238" y="4077172"/>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0" name="圆角矩形 19"/>
          <p:cNvSpPr/>
          <p:nvPr/>
        </p:nvSpPr>
        <p:spPr bwMode="auto">
          <a:xfrm rot="2640000" flipH="1">
            <a:off x="430420" y="2979935"/>
            <a:ext cx="1802527" cy="1626200"/>
          </a:xfrm>
          <a:prstGeom prst="roundRect">
            <a:avLst>
              <a:gd name="adj" fmla="val 50000"/>
            </a:avLst>
          </a:prstGeom>
          <a:noFill/>
          <a:ln w="95250" cap="flat" cmpd="sng" algn="ctr">
            <a:solidFill>
              <a:srgbClr val="0070C0"/>
            </a:solidFill>
            <a:prstDash val="solid"/>
            <a:miter lim="800000"/>
          </a:ln>
          <a:effectLst/>
        </p:spPr>
        <p:txBody>
          <a:bodyPr lIns="129213" tIns="64608" rIns="129213" bIns="64608" anchor="ctr"/>
          <a:lstStyle/>
          <a:p>
            <a:pPr algn="ctr">
              <a:defRPr/>
            </a:pPr>
            <a:endParaRPr lang="zh-CN" altLang="en-US" sz="1700" kern="0" dirty="0">
              <a:solidFill>
                <a:prstClr val="white"/>
              </a:solidFill>
              <a:latin typeface="Calibri" panose="020F0502020204030204"/>
              <a:ea typeface="微软雅黑" panose="020B0503020204020204" pitchFamily="34" charset="-122"/>
            </a:endParaRPr>
          </a:p>
        </p:txBody>
      </p:sp>
      <p:sp>
        <p:nvSpPr>
          <p:cNvPr id="21" name="矩形 20"/>
          <p:cNvSpPr/>
          <p:nvPr/>
        </p:nvSpPr>
        <p:spPr>
          <a:xfrm>
            <a:off x="2269841" y="3256935"/>
            <a:ext cx="2398253" cy="1538760"/>
          </a:xfrm>
          <a:prstGeom prst="rect">
            <a:avLst/>
          </a:prstGeom>
        </p:spPr>
        <p:txBody>
          <a:bodyPr wrap="square" lIns="117226" tIns="58613" rIns="117226" bIns="58613">
            <a:spAutoFit/>
          </a:bodyPr>
          <a:lstStyle/>
          <a:p>
            <a:pPr algn="ctr">
              <a:lnSpc>
                <a:spcPct val="130000"/>
              </a:lnSpc>
              <a:defRPr/>
            </a:pPr>
            <a:r>
              <a:rPr lang="zh-CN" altLang="en-US" sz="2600" b="1" kern="0" dirty="0" smtClean="0">
                <a:solidFill>
                  <a:srgbClr val="686868"/>
                </a:solidFill>
                <a:ea typeface="微软雅黑" panose="020B0503020204020204" pitchFamily="34" charset="-122"/>
              </a:rPr>
              <a:t>负面清单</a:t>
            </a:r>
            <a:endParaRPr lang="en-US" altLang="zh-CN" sz="2600" b="1" kern="0" dirty="0" smtClean="0">
              <a:solidFill>
                <a:srgbClr val="686868"/>
              </a:solidFill>
              <a:ea typeface="微软雅黑" panose="020B0503020204020204" pitchFamily="34" charset="-122"/>
            </a:endParaRPr>
          </a:p>
          <a:p>
            <a:pPr algn="ctr">
              <a:lnSpc>
                <a:spcPct val="130000"/>
              </a:lnSpc>
              <a:defRPr/>
            </a:pPr>
            <a:r>
              <a:rPr lang="zh-CN" altLang="en-US" sz="1500" b="1" kern="0" dirty="0">
                <a:solidFill>
                  <a:srgbClr val="686868"/>
                </a:solidFill>
                <a:latin typeface="微软雅黑" panose="020B0503020204020204" pitchFamily="34" charset="-122"/>
                <a:ea typeface="微软雅黑" panose="020B0503020204020204" pitchFamily="34" charset="-122"/>
              </a:rPr>
              <a:t>细化监管标准，问责</a:t>
            </a:r>
            <a:r>
              <a:rPr lang="en-US" altLang="zh-CN" sz="1500" b="1" kern="0" dirty="0">
                <a:solidFill>
                  <a:srgbClr val="686868"/>
                </a:solidFill>
                <a:latin typeface="微软雅黑" panose="020B0503020204020204" pitchFamily="34" charset="-122"/>
                <a:ea typeface="微软雅黑" panose="020B0503020204020204" pitchFamily="34" charset="-122"/>
              </a:rPr>
              <a:t>PPP</a:t>
            </a:r>
            <a:r>
              <a:rPr lang="zh-CN" altLang="en-US" sz="1500" b="1" kern="0" dirty="0">
                <a:solidFill>
                  <a:srgbClr val="686868"/>
                </a:solidFill>
                <a:latin typeface="微软雅黑" panose="020B0503020204020204" pitchFamily="34" charset="-122"/>
                <a:ea typeface="微软雅黑" panose="020B0503020204020204" pitchFamily="34" charset="-122"/>
              </a:rPr>
              <a:t>违法违规乱象，严守风险底线</a:t>
            </a:r>
          </a:p>
        </p:txBody>
      </p:sp>
      <p:sp>
        <p:nvSpPr>
          <p:cNvPr id="23" name="TextBox 27"/>
          <p:cNvSpPr txBox="1"/>
          <p:nvPr/>
        </p:nvSpPr>
        <p:spPr>
          <a:xfrm>
            <a:off x="5833403" y="2320184"/>
            <a:ext cx="5689083"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6.</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明确政府支出事项不得与项目产出绩效脱钩，要求建立完全与项目产出绩效相挂钩的付费机制，不得通过降低考核标准等方式，提前锁定、固化政府支出责任。</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26" name="椭圆 25"/>
          <p:cNvSpPr/>
          <p:nvPr/>
        </p:nvSpPr>
        <p:spPr>
          <a:xfrm rot="2640000" flipH="1">
            <a:off x="5222670" y="2397134"/>
            <a:ext cx="454156" cy="427948"/>
          </a:xfrm>
          <a:prstGeom prst="ellipse">
            <a:avLst/>
          </a:prstGeom>
          <a:solidFill>
            <a:srgbClr val="0070C0"/>
          </a:solidFill>
          <a:ln w="28575" cap="flat" cmpd="sng" algn="ctr">
            <a:solidFill>
              <a:sysClr val="window" lastClr="FFFFFF"/>
            </a:solidFill>
            <a:prstDash val="solid"/>
            <a:miter lim="800000"/>
          </a:ln>
          <a:effectLst/>
        </p:spPr>
        <p:txBody>
          <a:bodyPr lIns="129213" tIns="64608" rIns="129213" bIns="64608" anchor="ctr"/>
          <a:lstStyle/>
          <a:p>
            <a:pPr algn="ctr">
              <a:defRPr/>
            </a:pPr>
            <a:endParaRPr lang="zh-CN" altLang="en-US" sz="1900" kern="0" dirty="0">
              <a:solidFill>
                <a:prstClr val="white"/>
              </a:solidFill>
              <a:latin typeface="Calibri" panose="020F0502020204030204"/>
              <a:ea typeface="微软雅黑" panose="020B0503020204020204" pitchFamily="34" charset="-122"/>
            </a:endParaRPr>
          </a:p>
        </p:txBody>
      </p:sp>
      <p:sp>
        <p:nvSpPr>
          <p:cNvPr id="27" name="TextBox 27"/>
          <p:cNvSpPr txBox="1"/>
          <p:nvPr/>
        </p:nvSpPr>
        <p:spPr>
          <a:xfrm>
            <a:off x="6383238" y="4048376"/>
            <a:ext cx="5091752" cy="677562"/>
          </a:xfrm>
          <a:prstGeom prst="rect">
            <a:avLst/>
          </a:prstGeom>
          <a:noFill/>
        </p:spPr>
        <p:txBody>
          <a:bodyPr lIns="129213" tIns="64608" rIns="129213" bIns="64608" anchor="ctr"/>
          <a:lstStyle/>
          <a:p>
            <a:pPr algn="just">
              <a:lnSpc>
                <a:spcPct val="130000"/>
              </a:lnSpc>
              <a:defRPr/>
            </a:pPr>
            <a:r>
              <a:rPr lang="en-US" altLang="zh-CN" sz="1600" b="1" kern="0" dirty="0" smtClean="0">
                <a:solidFill>
                  <a:sysClr val="windowText" lastClr="000000">
                    <a:lumMod val="65000"/>
                    <a:lumOff val="35000"/>
                  </a:sysClr>
                </a:solidFill>
                <a:latin typeface="微软雅黑" pitchFamily="34" charset="-122"/>
                <a:ea typeface="微软雅黑" pitchFamily="34" charset="-122"/>
                <a:cs typeface="Arial" pitchFamily="34" charset="0"/>
              </a:rPr>
              <a:t>7.</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禁止融资平台主体作为社会资本参与本级</a:t>
            </a:r>
            <a:r>
              <a:rPr lang="en-US" altLang="zh-CN" sz="1600" b="1" kern="0" dirty="0">
                <a:solidFill>
                  <a:sysClr val="windowText" lastClr="000000">
                    <a:lumMod val="65000"/>
                    <a:lumOff val="35000"/>
                  </a:sysClr>
                </a:solidFill>
                <a:latin typeface="微软雅黑" pitchFamily="34" charset="-122"/>
                <a:ea typeface="微软雅黑" pitchFamily="34" charset="-122"/>
                <a:cs typeface="Arial" pitchFamily="34" charset="0"/>
              </a:rPr>
              <a:t>PPP</a:t>
            </a:r>
            <a:r>
              <a:rPr lang="zh-CN" altLang="en-US" sz="1600" b="1" kern="0" dirty="0">
                <a:solidFill>
                  <a:sysClr val="windowText" lastClr="000000">
                    <a:lumMod val="65000"/>
                    <a:lumOff val="35000"/>
                  </a:sysClr>
                </a:solidFill>
                <a:latin typeface="微软雅黑" pitchFamily="34" charset="-122"/>
                <a:ea typeface="微软雅黑" pitchFamily="34" charset="-122"/>
                <a:cs typeface="Arial" pitchFamily="34" charset="0"/>
              </a:rPr>
              <a:t>项目。</a:t>
            </a:r>
            <a:r>
              <a:rPr lang="zh-CN" altLang="en-US" sz="1600" kern="0" dirty="0">
                <a:solidFill>
                  <a:sysClr val="windowText" lastClr="000000">
                    <a:lumMod val="65000"/>
                    <a:lumOff val="35000"/>
                  </a:sysClr>
                </a:solidFill>
                <a:latin typeface="微软雅黑" pitchFamily="34" charset="-122"/>
                <a:ea typeface="微软雅黑" pitchFamily="34" charset="-122"/>
                <a:cs typeface="Arial" pitchFamily="34" charset="0"/>
              </a:rPr>
              <a:t>（负面清单扩大至“融资平台公司参股并能对其经营活动构成实质性影响的国有企业”）</a:t>
            </a:r>
            <a:endParaRPr lang="en-US" altLang="zh-CN" sz="1600" kern="0" dirty="0">
              <a:solidFill>
                <a:sysClr val="window" lastClr="FFFFFF">
                  <a:lumMod val="50000"/>
                </a:sysClr>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19765880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000"/>
                            </p:stCondLst>
                            <p:childTnLst>
                              <p:par>
                                <p:cTn id="29" presetID="16" presetClass="entr" presetSubtype="4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outHorizontal)">
                                      <p:cBhvr>
                                        <p:cTn id="31" dur="500"/>
                                        <p:tgtEl>
                                          <p:spTgt spid="15"/>
                                        </p:tgtEl>
                                      </p:cBhvr>
                                    </p:animEffect>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3000"/>
                            </p:stCondLst>
                            <p:childTnLst>
                              <p:par>
                                <p:cTn id="40" presetID="1"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17" grpId="0" animBg="1"/>
      <p:bldP spid="20" grpId="0" animBg="1"/>
      <p:bldP spid="21" grpId="0"/>
      <p:bldP spid="23" grpId="0"/>
      <p:bldP spid="26"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25590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矩形 4"/>
          <p:cNvSpPr/>
          <p:nvPr/>
        </p:nvSpPr>
        <p:spPr>
          <a:xfrm>
            <a:off x="1" y="1701602"/>
            <a:ext cx="12190413" cy="21503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pic>
        <p:nvPicPr>
          <p:cNvPr id="6" name="图片 5"/>
          <p:cNvPicPr>
            <a:picLocks/>
          </p:cNvPicPr>
          <p:nvPr/>
        </p:nvPicPr>
        <p:blipFill>
          <a:blip r:embed="rId3" cstate="print"/>
          <a:stretch>
            <a:fillRect/>
          </a:stretch>
        </p:blipFill>
        <p:spPr>
          <a:xfrm>
            <a:off x="2111522" y="2853730"/>
            <a:ext cx="2159719" cy="1944450"/>
          </a:xfrm>
          <a:prstGeom prst="ellipse">
            <a:avLst/>
          </a:prstGeom>
          <a:ln w="28575">
            <a:noFill/>
          </a:ln>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01968" y="2853730"/>
            <a:ext cx="2159719" cy="1944450"/>
          </a:xfrm>
          <a:prstGeom prst="ellipse">
            <a:avLst/>
          </a:prstGeom>
          <a:ln w="28575">
            <a:noFill/>
          </a:ln>
        </p:spPr>
      </p:pic>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727176" y="2853730"/>
            <a:ext cx="2159719" cy="1944450"/>
          </a:xfrm>
          <a:prstGeom prst="ellipse">
            <a:avLst/>
          </a:prstGeom>
          <a:ln w="28575">
            <a:noFill/>
          </a:ln>
        </p:spPr>
      </p:pic>
      <p:sp>
        <p:nvSpPr>
          <p:cNvPr id="11" name="TextBox 10"/>
          <p:cNvSpPr txBox="1"/>
          <p:nvPr/>
        </p:nvSpPr>
        <p:spPr>
          <a:xfrm>
            <a:off x="5015083" y="2236599"/>
            <a:ext cx="2046600"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政策影响分析</a:t>
            </a:r>
          </a:p>
        </p:txBody>
      </p:sp>
      <p:sp>
        <p:nvSpPr>
          <p:cNvPr id="16" name="矩形 15"/>
          <p:cNvSpPr/>
          <p:nvPr/>
        </p:nvSpPr>
        <p:spPr>
          <a:xfrm>
            <a:off x="982638" y="4941962"/>
            <a:ext cx="10225136" cy="1457708"/>
          </a:xfrm>
          <a:prstGeom prst="rect">
            <a:avLst/>
          </a:prstGeom>
        </p:spPr>
        <p:txBody>
          <a:bodyPr wrap="square" lIns="72009" tIns="36005" rIns="72009" bIns="36005">
            <a:spAutoFit/>
          </a:bodyPr>
          <a:lstStyle/>
          <a:p>
            <a:pPr algn="just"/>
            <a:r>
              <a:rPr lang="en-US" altLang="zh-CN" sz="1800" dirty="0">
                <a:latin typeface="微软雅黑" panose="020B0503020204020204" pitchFamily="34" charset="-122"/>
                <a:ea typeface="微软雅黑" panose="020B0503020204020204" pitchFamily="34" charset="-122"/>
              </a:rPr>
              <a:t>10</a:t>
            </a:r>
            <a:r>
              <a:rPr lang="zh-CN" altLang="zh-CN" sz="1800" dirty="0">
                <a:latin typeface="微软雅黑" panose="020B0503020204020204" pitchFamily="34" charset="-122"/>
                <a:ea typeface="微软雅黑" panose="020B0503020204020204" pitchFamily="34" charset="-122"/>
              </a:rPr>
              <a:t>号文作为</a:t>
            </a:r>
            <a:r>
              <a:rPr lang="en-US" altLang="zh-CN" sz="1800" dirty="0">
                <a:latin typeface="微软雅黑" panose="020B0503020204020204" pitchFamily="34" charset="-122"/>
                <a:ea typeface="微软雅黑" panose="020B0503020204020204" pitchFamily="34" charset="-122"/>
              </a:rPr>
              <a:t>2019</a:t>
            </a:r>
            <a:r>
              <a:rPr lang="zh-CN" altLang="zh-CN" sz="1800" dirty="0">
                <a:latin typeface="微软雅黑" panose="020B0503020204020204" pitchFamily="34" charset="-122"/>
                <a:ea typeface="微软雅黑" panose="020B0503020204020204" pitchFamily="34" charset="-122"/>
              </a:rPr>
              <a:t>年度首个规范</a:t>
            </a:r>
            <a:r>
              <a:rPr lang="en-US" altLang="zh-CN" sz="1800" dirty="0">
                <a:latin typeface="微软雅黑" panose="020B0503020204020204" pitchFamily="34" charset="-122"/>
                <a:ea typeface="微软雅黑" panose="020B0503020204020204" pitchFamily="34" charset="-122"/>
              </a:rPr>
              <a:t>PPP</a:t>
            </a:r>
            <a:r>
              <a:rPr lang="zh-CN" altLang="zh-CN" sz="1800" dirty="0">
                <a:latin typeface="微软雅黑" panose="020B0503020204020204" pitchFamily="34" charset="-122"/>
                <a:ea typeface="微软雅黑" panose="020B0503020204020204" pitchFamily="34" charset="-122"/>
              </a:rPr>
              <a:t>项目操作的“重磅文件”，虽然政策精神旨在通过规范运作、防范风险来保障</a:t>
            </a:r>
            <a:r>
              <a:rPr lang="en-US" altLang="zh-CN" sz="1800" dirty="0">
                <a:latin typeface="微软雅黑" panose="020B0503020204020204" pitchFamily="34" charset="-122"/>
                <a:ea typeface="微软雅黑" panose="020B0503020204020204" pitchFamily="34" charset="-122"/>
              </a:rPr>
              <a:t>PPP</a:t>
            </a:r>
            <a:r>
              <a:rPr lang="zh-CN" altLang="zh-CN" sz="1800" dirty="0">
                <a:latin typeface="微软雅黑" panose="020B0503020204020204" pitchFamily="34" charset="-122"/>
                <a:ea typeface="微软雅黑" panose="020B0503020204020204" pitchFamily="34" charset="-122"/>
              </a:rPr>
              <a:t>的可持续健康发展，但整体对于</a:t>
            </a:r>
            <a:r>
              <a:rPr lang="en-US" altLang="zh-CN" sz="1800" dirty="0">
                <a:latin typeface="微软雅黑" panose="020B0503020204020204" pitchFamily="34" charset="-122"/>
                <a:ea typeface="微软雅黑" panose="020B0503020204020204" pitchFamily="34" charset="-122"/>
              </a:rPr>
              <a:t>PPP</a:t>
            </a:r>
            <a:r>
              <a:rPr lang="zh-CN" altLang="zh-CN" sz="1800" dirty="0">
                <a:latin typeface="微软雅黑" panose="020B0503020204020204" pitchFamily="34" charset="-122"/>
                <a:ea typeface="微软雅黑" panose="020B0503020204020204" pitchFamily="34" charset="-122"/>
              </a:rPr>
              <a:t>项目的入库、资本金出资、财政支付、项目履约等监管要求愈发严格。预计在新政实施后，</a:t>
            </a:r>
            <a:r>
              <a:rPr lang="zh-CN" altLang="zh-CN" sz="1800" b="1" dirty="0">
                <a:latin typeface="微软雅黑" panose="020B0503020204020204" pitchFamily="34" charset="-122"/>
                <a:ea typeface="微软雅黑" panose="020B0503020204020204" pitchFamily="34" charset="-122"/>
              </a:rPr>
              <a:t>新入库项目数量将不断减少，市场竞争更加激烈，政府提出的合作条件越来越苛刻，社会资本预期收益水平不断下降，项目运作难度不断加大，</a:t>
            </a:r>
            <a:r>
              <a:rPr lang="en-US" altLang="zh-CN" sz="1800" b="1" dirty="0">
                <a:latin typeface="微软雅黑" panose="020B0503020204020204" pitchFamily="34" charset="-122"/>
                <a:ea typeface="微软雅黑" panose="020B0503020204020204" pitchFamily="34" charset="-122"/>
              </a:rPr>
              <a:t>PPP</a:t>
            </a:r>
            <a:r>
              <a:rPr lang="zh-CN" altLang="zh-CN" sz="1800" b="1" dirty="0">
                <a:latin typeface="微软雅黑" panose="020B0503020204020204" pitchFamily="34" charset="-122"/>
                <a:ea typeface="微软雅黑" panose="020B0503020204020204" pitchFamily="34" charset="-122"/>
              </a:rPr>
              <a:t>项目所带来的机遇面和机遇期也呈收缩</a:t>
            </a:r>
            <a:r>
              <a:rPr lang="zh-CN" altLang="zh-CN" sz="1800" b="1" dirty="0" smtClean="0">
                <a:latin typeface="微软雅黑" panose="020B0503020204020204" pitchFamily="34" charset="-122"/>
                <a:ea typeface="微软雅黑" panose="020B0503020204020204" pitchFamily="34" charset="-122"/>
              </a:rPr>
              <a:t>态势</a:t>
            </a:r>
            <a:r>
              <a:rPr lang="zh-CN" altLang="en-US" sz="1800" b="1" dirty="0" smtClean="0">
                <a:latin typeface="微软雅黑" panose="020B0503020204020204" pitchFamily="34" charset="-122"/>
                <a:ea typeface="微软雅黑" panose="020B0503020204020204" pitchFamily="34" charset="-122"/>
              </a:rPr>
              <a:t>。</a:t>
            </a:r>
            <a:endParaRPr lang="zh-CN" altLang="zh-CN" sz="1800" b="1" dirty="0">
              <a:latin typeface="微软雅黑" panose="020B0503020204020204" pitchFamily="34" charset="-122"/>
              <a:ea typeface="微软雅黑" panose="020B0503020204020204" pitchFamily="34" charset="-122"/>
            </a:endParaRPr>
          </a:p>
        </p:txBody>
      </p:sp>
      <p:sp>
        <p:nvSpPr>
          <p:cNvPr id="21" name="灯片编号占位符 20"/>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24921274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15"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20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40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900"/>
                            </p:stCondLst>
                            <p:childTnLst>
                              <p:par>
                                <p:cTn id="39" presetID="14" presetClass="entr" presetSubtype="1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223102" y="1367202"/>
            <a:ext cx="5808208" cy="456925"/>
          </a:xfrm>
          <a:prstGeom prst="rect">
            <a:avLst/>
          </a:prstGeom>
          <a:solidFill>
            <a:srgbClr val="0070C0">
              <a:alpha val="20000"/>
            </a:srgbClr>
          </a:solidFill>
          <a:ln w="9525">
            <a:noFill/>
            <a:miter lim="800000"/>
            <a:headEnd/>
            <a:tailEnd/>
          </a:ln>
        </p:spPr>
        <p:txBody>
          <a:bodyPr wrap="square" lIns="117226" tIns="58613" rIns="117226" bIns="58613">
            <a:spAutoFit/>
          </a:bodyPr>
          <a:lstStyle/>
          <a:p>
            <a:pPr lvl="0">
              <a:defRPr/>
            </a:pPr>
            <a:r>
              <a:rPr lang="zh-CN" altLang="en-US" sz="2200" kern="0" dirty="0" smtClean="0">
                <a:latin typeface="微软雅黑" pitchFamily="34" charset="-122"/>
                <a:ea typeface="微软雅黑" pitchFamily="34" charset="-122"/>
              </a:rPr>
              <a:t>一、财政</a:t>
            </a:r>
            <a:r>
              <a:rPr lang="zh-CN" altLang="en-US" sz="2200" kern="0" dirty="0">
                <a:latin typeface="微软雅黑" pitchFamily="34" charset="-122"/>
                <a:ea typeface="微软雅黑" pitchFamily="34" charset="-122"/>
              </a:rPr>
              <a:t>支出责任红线制约新增</a:t>
            </a:r>
            <a:r>
              <a:rPr lang="en-US" altLang="zh-CN" sz="2200" kern="0" dirty="0">
                <a:latin typeface="微软雅黑" pitchFamily="34" charset="-122"/>
                <a:ea typeface="微软雅黑" pitchFamily="34" charset="-122"/>
              </a:rPr>
              <a:t>PPP</a:t>
            </a:r>
            <a:r>
              <a:rPr lang="zh-CN" altLang="en-US" sz="2200" kern="0" dirty="0">
                <a:latin typeface="微软雅黑" pitchFamily="34" charset="-122"/>
                <a:ea typeface="微软雅黑" pitchFamily="34" charset="-122"/>
              </a:rPr>
              <a:t>项目数量</a:t>
            </a:r>
          </a:p>
        </p:txBody>
      </p:sp>
      <p:sp>
        <p:nvSpPr>
          <p:cNvPr id="16" name="TextBox 15"/>
          <p:cNvSpPr txBox="1"/>
          <p:nvPr/>
        </p:nvSpPr>
        <p:spPr>
          <a:xfrm>
            <a:off x="1270670" y="1773610"/>
            <a:ext cx="9721080" cy="1338828"/>
          </a:xfrm>
          <a:prstGeom prst="rect">
            <a:avLst/>
          </a:prstGeom>
          <a:noFill/>
        </p:spPr>
        <p:txBody>
          <a:bodyPr wrap="square" rtlCol="0">
            <a:spAutoFit/>
          </a:bodyPr>
          <a:lstStyle/>
          <a:p>
            <a:pPr algn="just">
              <a:lnSpc>
                <a:spcPct val="150000"/>
              </a:lnSpc>
            </a:pPr>
            <a:r>
              <a:rPr lang="en-US" altLang="zh-CN" sz="1800" dirty="0">
                <a:latin typeface="微软雅黑" panose="020B0503020204020204" pitchFamily="34" charset="-122"/>
                <a:ea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rPr>
              <a:t>受地方财政实力和已实施</a:t>
            </a:r>
            <a:r>
              <a:rPr lang="en-US" altLang="zh-CN" sz="1800" dirty="0">
                <a:latin typeface="微软雅黑" panose="020B0503020204020204" pitchFamily="34" charset="-122"/>
                <a:ea typeface="微软雅黑" panose="020B0503020204020204" pitchFamily="34" charset="-122"/>
              </a:rPr>
              <a:t>PPP</a:t>
            </a:r>
            <a:r>
              <a:rPr lang="zh-CN" altLang="en-US" sz="1800" dirty="0">
                <a:latin typeface="微软雅黑" panose="020B0503020204020204" pitchFamily="34" charset="-122"/>
                <a:ea typeface="微软雅黑" panose="020B0503020204020204" pitchFamily="34" charset="-122"/>
              </a:rPr>
              <a:t>项目数量、</a:t>
            </a:r>
            <a:r>
              <a:rPr lang="zh-CN" altLang="en-US" sz="1800" dirty="0" smtClean="0">
                <a:latin typeface="微软雅黑" panose="020B0503020204020204" pitchFamily="34" charset="-122"/>
                <a:ea typeface="微软雅黑" panose="020B0503020204020204" pitchFamily="34" charset="-122"/>
              </a:rPr>
              <a:t>规模制约</a:t>
            </a:r>
            <a:r>
              <a:rPr lang="zh-CN" altLang="en-US" sz="1800" dirty="0">
                <a:latin typeface="微软雅黑" panose="020B0503020204020204" pitchFamily="34" charset="-122"/>
                <a:ea typeface="微软雅黑" panose="020B0503020204020204" pitchFamily="34" charset="-122"/>
              </a:rPr>
              <a:t>，未来许多政府将面临突破</a:t>
            </a:r>
            <a:r>
              <a:rPr lang="en-US" altLang="zh-CN" sz="1800" dirty="0">
                <a:latin typeface="微软雅黑" panose="020B0503020204020204" pitchFamily="34" charset="-122"/>
                <a:ea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rPr>
              <a:t>红线的风险</a:t>
            </a:r>
            <a:r>
              <a:rPr lang="zh-CN" altLang="en-US"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a:p>
            <a:pPr algn="just">
              <a:lnSpc>
                <a:spcPct val="150000"/>
              </a:lnSpc>
            </a:pP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新签约项目不得从政府性基金预算安排运营补贴，</a:t>
            </a:r>
            <a:r>
              <a:rPr lang="en-US" altLang="zh-CN" sz="1800" dirty="0">
                <a:latin typeface="微软雅黑" panose="020B0503020204020204" pitchFamily="34" charset="-122"/>
                <a:ea typeface="微软雅黑" panose="020B0503020204020204" pitchFamily="34" charset="-122"/>
              </a:rPr>
              <a:t>10%</a:t>
            </a:r>
            <a:r>
              <a:rPr lang="zh-CN" altLang="en-US" sz="1800" dirty="0">
                <a:latin typeface="微软雅黑" panose="020B0503020204020204" pitchFamily="34" charset="-122"/>
                <a:ea typeface="微软雅黑" panose="020B0503020204020204" pitchFamily="34" charset="-122"/>
              </a:rPr>
              <a:t>红线的突破途径被封堵</a:t>
            </a:r>
            <a:r>
              <a:rPr lang="zh-CN" altLang="en-US" sz="1800" dirty="0" smtClean="0">
                <a:latin typeface="微软雅黑" panose="020B0503020204020204" pitchFamily="34" charset="-122"/>
                <a:ea typeface="微软雅黑" panose="020B0503020204020204" pitchFamily="34" charset="-122"/>
              </a:rPr>
              <a:t>。同时一些通过锁定土地出让收入作为还款来源的园区开发</a:t>
            </a:r>
            <a:r>
              <a:rPr lang="en-US" altLang="zh-CN" sz="1800" dirty="0" smtClean="0">
                <a:latin typeface="微软雅黑" panose="020B0503020204020204" pitchFamily="34" charset="-122"/>
                <a:ea typeface="微软雅黑" panose="020B0503020204020204" pitchFamily="34" charset="-122"/>
              </a:rPr>
              <a:t>PPP</a:t>
            </a:r>
            <a:r>
              <a:rPr lang="zh-CN" altLang="en-US" sz="1800" dirty="0" smtClean="0">
                <a:latin typeface="微软雅黑" panose="020B0503020204020204" pitchFamily="34" charset="-122"/>
                <a:ea typeface="微软雅黑" panose="020B0503020204020204" pitchFamily="34" charset="-122"/>
              </a:rPr>
              <a:t>项目可能面临合规性问题。</a:t>
            </a:r>
            <a:endParaRPr lang="zh-CN" altLang="en-US" sz="1800" dirty="0">
              <a:latin typeface="微软雅黑" panose="020B0503020204020204" pitchFamily="34" charset="-122"/>
              <a:ea typeface="微软雅黑" panose="020B0503020204020204" pitchFamily="34" charset="-122"/>
            </a:endParaRPr>
          </a:p>
        </p:txBody>
      </p:sp>
      <p:sp>
        <p:nvSpPr>
          <p:cNvPr id="8" name="TextBox 14"/>
          <p:cNvSpPr txBox="1">
            <a:spLocks noChangeArrowheads="1"/>
          </p:cNvSpPr>
          <p:nvPr/>
        </p:nvSpPr>
        <p:spPr bwMode="auto">
          <a:xfrm>
            <a:off x="911306" y="577617"/>
            <a:ext cx="5831972"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解读一：</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年财金</a:t>
            </a:r>
            <a:r>
              <a:rPr lang="en-US" altLang="zh-CN" sz="2600" b="1" kern="0" dirty="0">
                <a:solidFill>
                  <a:srgbClr val="0070C0"/>
                </a:solidFill>
                <a:latin typeface="微软雅黑" pitchFamily="34" charset="-122"/>
                <a:ea typeface="微软雅黑" pitchFamily="34" charset="-122"/>
              </a:rPr>
              <a:t>10</a:t>
            </a:r>
            <a:r>
              <a:rPr lang="zh-CN" altLang="en-US" sz="2600" b="1" kern="0" dirty="0">
                <a:solidFill>
                  <a:srgbClr val="0070C0"/>
                </a:solidFill>
                <a:latin typeface="微软雅黑" pitchFamily="34" charset="-122"/>
                <a:ea typeface="微软雅黑" pitchFamily="34" charset="-122"/>
              </a:rPr>
              <a:t>号文</a:t>
            </a:r>
          </a:p>
        </p:txBody>
      </p:sp>
      <p:sp>
        <p:nvSpPr>
          <p:cNvPr id="9" name="矩形 8"/>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0" name="矩形 9"/>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3" name="灯片编号占位符 2"/>
          <p:cNvSpPr>
            <a:spLocks noGrp="1"/>
          </p:cNvSpPr>
          <p:nvPr>
            <p:ph type="sldNum" sz="quarter" idx="12"/>
          </p:nvPr>
        </p:nvSpPr>
        <p:spPr/>
        <p:txBody>
          <a:bodyPr/>
          <a:lstStyle/>
          <a:p>
            <a:fld id="{0C913308-F349-4B6D-A68A-DD1791B4A57B}" type="slidenum">
              <a:rPr lang="zh-CN" altLang="en-US" smtClean="0"/>
              <a:t>16</a:t>
            </a:fld>
            <a:endParaRPr lang="zh-CN" altLang="en-US"/>
          </a:p>
        </p:txBody>
      </p:sp>
      <p:sp>
        <p:nvSpPr>
          <p:cNvPr id="11" name="TextBox 14"/>
          <p:cNvSpPr txBox="1">
            <a:spLocks noChangeArrowheads="1"/>
          </p:cNvSpPr>
          <p:nvPr/>
        </p:nvSpPr>
        <p:spPr bwMode="auto">
          <a:xfrm>
            <a:off x="1198662" y="3444694"/>
            <a:ext cx="9793088" cy="795479"/>
          </a:xfrm>
          <a:prstGeom prst="rect">
            <a:avLst/>
          </a:prstGeom>
          <a:solidFill>
            <a:srgbClr val="0070C0">
              <a:alpha val="20000"/>
            </a:srgbClr>
          </a:solidFill>
          <a:ln w="9525">
            <a:noFill/>
            <a:miter lim="800000"/>
            <a:headEnd/>
            <a:tailEnd/>
          </a:ln>
        </p:spPr>
        <p:txBody>
          <a:bodyPr wrap="square" lIns="117226" tIns="58613" rIns="117226" bIns="58613">
            <a:spAutoFit/>
          </a:bodyPr>
          <a:lstStyle/>
          <a:p>
            <a:pPr lvl="0" algn="just">
              <a:defRPr/>
            </a:pPr>
            <a:r>
              <a:rPr lang="zh-CN" altLang="en-US" sz="2200" kern="0" dirty="0" smtClean="0">
                <a:latin typeface="微软雅黑" pitchFamily="34" charset="-122"/>
                <a:ea typeface="微软雅黑" pitchFamily="34" charset="-122"/>
              </a:rPr>
              <a:t>二、</a:t>
            </a:r>
            <a:r>
              <a:rPr lang="en-US" altLang="zh-CN" sz="2200" kern="0" dirty="0">
                <a:latin typeface="微软雅黑" pitchFamily="34" charset="-122"/>
                <a:ea typeface="微软雅黑" pitchFamily="34" charset="-122"/>
              </a:rPr>
              <a:t>PPP</a:t>
            </a:r>
            <a:r>
              <a:rPr lang="zh-CN" altLang="en-US" sz="2200" kern="0" dirty="0">
                <a:latin typeface="微软雅黑" pitchFamily="34" charset="-122"/>
                <a:ea typeface="微软雅黑" pitchFamily="34" charset="-122"/>
              </a:rPr>
              <a:t>模式的适用范围将逐步收缩至运营属性较强、有一定收益的公益性项目，缺乏自身造血功能、严重依赖政府付费的项目将被限制以</a:t>
            </a:r>
            <a:r>
              <a:rPr lang="en-US" altLang="zh-CN" sz="2200" kern="0" dirty="0">
                <a:latin typeface="微软雅黑" pitchFamily="34" charset="-122"/>
                <a:ea typeface="微软雅黑" pitchFamily="34" charset="-122"/>
              </a:rPr>
              <a:t>PPP</a:t>
            </a:r>
            <a:r>
              <a:rPr lang="zh-CN" altLang="en-US" sz="2200" kern="0" dirty="0">
                <a:latin typeface="微软雅黑" pitchFamily="34" charset="-122"/>
                <a:ea typeface="微软雅黑" pitchFamily="34" charset="-122"/>
              </a:rPr>
              <a:t>模式实施。</a:t>
            </a:r>
          </a:p>
        </p:txBody>
      </p:sp>
      <p:sp>
        <p:nvSpPr>
          <p:cNvPr id="13" name="TextBox 14"/>
          <p:cNvSpPr txBox="1">
            <a:spLocks noChangeArrowheads="1"/>
          </p:cNvSpPr>
          <p:nvPr/>
        </p:nvSpPr>
        <p:spPr bwMode="auto">
          <a:xfrm>
            <a:off x="1223102" y="4653930"/>
            <a:ext cx="4440056" cy="456925"/>
          </a:xfrm>
          <a:prstGeom prst="rect">
            <a:avLst/>
          </a:prstGeom>
          <a:solidFill>
            <a:srgbClr val="0070C0">
              <a:alpha val="20000"/>
            </a:srgbClr>
          </a:solidFill>
          <a:ln w="9525">
            <a:noFill/>
            <a:miter lim="800000"/>
            <a:headEnd/>
            <a:tailEnd/>
          </a:ln>
        </p:spPr>
        <p:txBody>
          <a:bodyPr wrap="square" lIns="117226" tIns="58613" rIns="117226" bIns="58613">
            <a:spAutoFit/>
          </a:bodyPr>
          <a:lstStyle/>
          <a:p>
            <a:pPr lvl="0">
              <a:defRPr/>
            </a:pPr>
            <a:r>
              <a:rPr lang="zh-CN" altLang="en-US" sz="2200" kern="0" dirty="0">
                <a:latin typeface="微软雅黑" pitchFamily="34" charset="-122"/>
                <a:ea typeface="微软雅黑" pitchFamily="34" charset="-122"/>
              </a:rPr>
              <a:t>三</a:t>
            </a:r>
            <a:r>
              <a:rPr lang="zh-CN" altLang="en-US" sz="2200" kern="0" dirty="0" smtClean="0">
                <a:latin typeface="微软雅黑" pitchFamily="34" charset="-122"/>
                <a:ea typeface="微软雅黑" pitchFamily="34" charset="-122"/>
              </a:rPr>
              <a:t>、融资难问题</a:t>
            </a:r>
            <a:r>
              <a:rPr lang="zh-CN" altLang="en-US" sz="2200" kern="0" dirty="0">
                <a:latin typeface="微软雅黑" pitchFamily="34" charset="-122"/>
                <a:ea typeface="微软雅黑" pitchFamily="34" charset="-122"/>
              </a:rPr>
              <a:t>未得到根本性解决</a:t>
            </a:r>
          </a:p>
        </p:txBody>
      </p:sp>
      <p:sp>
        <p:nvSpPr>
          <p:cNvPr id="14" name="TextBox 15"/>
          <p:cNvSpPr txBox="1"/>
          <p:nvPr/>
        </p:nvSpPr>
        <p:spPr>
          <a:xfrm>
            <a:off x="1270670" y="5085978"/>
            <a:ext cx="9865096" cy="923330"/>
          </a:xfrm>
          <a:prstGeom prst="rect">
            <a:avLst/>
          </a:prstGeom>
          <a:noFill/>
        </p:spPr>
        <p:txBody>
          <a:bodyPr wrap="square" rtlCol="0">
            <a:spAutoFit/>
          </a:bodyPr>
          <a:lstStyle/>
          <a:p>
            <a:pPr algn="just">
              <a:lnSpc>
                <a:spcPct val="150000"/>
              </a:lnSpc>
            </a:pPr>
            <a:r>
              <a:rPr lang="en-US" altLang="zh-CN" sz="1800" dirty="0">
                <a:latin typeface="微软雅黑" panose="020B0503020204020204" pitchFamily="34" charset="-122"/>
                <a:ea typeface="微软雅黑" panose="020B0503020204020204" pitchFamily="34" charset="-122"/>
              </a:rPr>
              <a:t>1</a:t>
            </a:r>
            <a:r>
              <a:rPr lang="en-US" altLang="zh-CN" sz="1800" dirty="0" smtClean="0">
                <a:latin typeface="微软雅黑" panose="020B0503020204020204" pitchFamily="34" charset="-122"/>
                <a:ea typeface="微软雅黑" panose="020B0503020204020204" pitchFamily="34" charset="-122"/>
              </a:rPr>
              <a:t>.</a:t>
            </a:r>
            <a:r>
              <a:rPr lang="zh-CN" altLang="en-US" sz="1800" dirty="0" smtClean="0">
                <a:latin typeface="微软雅黑" panose="020B0503020204020204" pitchFamily="34" charset="-122"/>
                <a:ea typeface="微软雅黑" panose="020B0503020204020204" pitchFamily="34" charset="-122"/>
              </a:rPr>
              <a:t> 实际</a:t>
            </a:r>
            <a:r>
              <a:rPr lang="zh-CN" altLang="en-US" sz="1800" dirty="0">
                <a:latin typeface="微软雅黑" panose="020B0503020204020204" pitchFamily="34" charset="-122"/>
                <a:ea typeface="微软雅黑" panose="020B0503020204020204" pitchFamily="34" charset="-122"/>
              </a:rPr>
              <a:t>引入保险资金、</a:t>
            </a:r>
            <a:r>
              <a:rPr lang="en-US" altLang="zh-CN" sz="1800" dirty="0">
                <a:latin typeface="微软雅黑" panose="020B0503020204020204" pitchFamily="34" charset="-122"/>
                <a:ea typeface="微软雅黑" panose="020B0503020204020204" pitchFamily="34" charset="-122"/>
              </a:rPr>
              <a:t>PPP</a:t>
            </a:r>
            <a:r>
              <a:rPr lang="zh-CN" altLang="en-US" sz="1800" dirty="0" smtClean="0">
                <a:latin typeface="微软雅黑" panose="020B0503020204020204" pitchFamily="34" charset="-122"/>
                <a:ea typeface="微软雅黑" panose="020B0503020204020204" pitchFamily="34" charset="-122"/>
              </a:rPr>
              <a:t>基金等金融机构开展</a:t>
            </a:r>
            <a:r>
              <a:rPr lang="zh-CN" altLang="en-US" sz="1800" dirty="0">
                <a:latin typeface="微软雅黑" panose="020B0503020204020204" pitchFamily="34" charset="-122"/>
                <a:ea typeface="微软雅黑" panose="020B0503020204020204" pitchFamily="34" charset="-122"/>
              </a:rPr>
              <a:t>真股实投还有较大障碍： </a:t>
            </a:r>
          </a:p>
          <a:p>
            <a:pPr algn="just">
              <a:lnSpc>
                <a:spcPct val="150000"/>
              </a:lnSpc>
            </a:pPr>
            <a:r>
              <a:rPr lang="en-US" altLang="zh-CN" sz="1800" dirty="0" smtClean="0">
                <a:latin typeface="微软雅黑" panose="020B0503020204020204" pitchFamily="34" charset="-122"/>
                <a:ea typeface="微软雅黑" panose="020B0503020204020204" pitchFamily="34" charset="-122"/>
              </a:rPr>
              <a:t>2</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项目库动态调整机制制约金融机构提供</a:t>
            </a:r>
            <a:r>
              <a:rPr lang="zh-CN" altLang="en-US" sz="1800" dirty="0" smtClean="0">
                <a:latin typeface="微软雅黑" panose="020B0503020204020204" pitchFamily="34" charset="-122"/>
                <a:ea typeface="微软雅黑" panose="020B0503020204020204" pitchFamily="34" charset="-122"/>
              </a:rPr>
              <a:t>融资</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81353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out)">
                                      <p:cBhvr>
                                        <p:cTn id="7" dur="500"/>
                                        <p:tgtEl>
                                          <p:spTgt spid="9"/>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ox(out)">
                                      <p:cBhvr>
                                        <p:cTn id="10" dur="500"/>
                                        <p:tgtEl>
                                          <p:spTgt spid="1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randombar(horizontal)">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8" grpId="0"/>
      <p:bldP spid="9" grpId="0" animBg="1"/>
      <p:bldP spid="10" grpId="0" animBg="1"/>
      <p:bldP spid="11" grpId="0" animBg="1"/>
      <p:bldP spid="13"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3772" r="19428"/>
          <a:stretch/>
        </p:blipFill>
        <p:spPr>
          <a:xfrm>
            <a:off x="6115635" y="1909362"/>
            <a:ext cx="1055863" cy="950620"/>
          </a:xfrm>
          <a:prstGeom prst="rect">
            <a:avLst/>
          </a:prstGeom>
        </p:spPr>
      </p:pic>
      <p:cxnSp>
        <p:nvCxnSpPr>
          <p:cNvPr id="29" name="直接连接符 28"/>
          <p:cNvCxnSpPr/>
          <p:nvPr/>
        </p:nvCxnSpPr>
        <p:spPr>
          <a:xfrm>
            <a:off x="671913" y="4121231"/>
            <a:ext cx="1084658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文本框 7"/>
          <p:cNvSpPr txBox="1">
            <a:spLocks noChangeArrowheads="1"/>
          </p:cNvSpPr>
          <p:nvPr/>
        </p:nvSpPr>
        <p:spPr bwMode="auto">
          <a:xfrm>
            <a:off x="1126654" y="4380521"/>
            <a:ext cx="10009112" cy="1901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a:r>
              <a:rPr lang="en-US" altLang="zh-CN" sz="2100" dirty="0">
                <a:solidFill>
                  <a:schemeClr val="tx1">
                    <a:lumMod val="85000"/>
                    <a:lumOff val="15000"/>
                  </a:schemeClr>
                </a:solidFill>
                <a:latin typeface="微软雅黑" pitchFamily="34" charset="-122"/>
              </a:rPr>
              <a:t>2019</a:t>
            </a:r>
            <a:r>
              <a:rPr lang="zh-CN" altLang="en-US" sz="2100" dirty="0">
                <a:solidFill>
                  <a:schemeClr val="tx1">
                    <a:lumMod val="85000"/>
                    <a:lumOff val="15000"/>
                  </a:schemeClr>
                </a:solidFill>
                <a:latin typeface="微软雅黑" pitchFamily="34" charset="-122"/>
              </a:rPr>
              <a:t>年</a:t>
            </a:r>
            <a:r>
              <a:rPr lang="en-US" altLang="zh-CN" sz="2100" dirty="0">
                <a:solidFill>
                  <a:schemeClr val="tx1">
                    <a:lumMod val="85000"/>
                    <a:lumOff val="15000"/>
                  </a:schemeClr>
                </a:solidFill>
                <a:latin typeface="微软雅黑" pitchFamily="34" charset="-122"/>
              </a:rPr>
              <a:t>5</a:t>
            </a:r>
            <a:r>
              <a:rPr lang="zh-CN" altLang="en-US" sz="2100" dirty="0">
                <a:solidFill>
                  <a:schemeClr val="tx1">
                    <a:lumMod val="85000"/>
                    <a:lumOff val="15000"/>
                  </a:schemeClr>
                </a:solidFill>
                <a:latin typeface="微软雅黑" pitchFamily="34" charset="-122"/>
              </a:rPr>
              <a:t>月</a:t>
            </a:r>
            <a:r>
              <a:rPr lang="en-US" altLang="zh-CN" sz="2100" dirty="0">
                <a:solidFill>
                  <a:schemeClr val="tx1">
                    <a:lumMod val="85000"/>
                    <a:lumOff val="15000"/>
                  </a:schemeClr>
                </a:solidFill>
                <a:latin typeface="微软雅黑" pitchFamily="34" charset="-122"/>
              </a:rPr>
              <a:t>5</a:t>
            </a:r>
            <a:r>
              <a:rPr lang="zh-CN" altLang="en-US" sz="2100" dirty="0">
                <a:solidFill>
                  <a:schemeClr val="tx1">
                    <a:lumMod val="85000"/>
                    <a:lumOff val="15000"/>
                  </a:schemeClr>
                </a:solidFill>
                <a:latin typeface="微软雅黑" pitchFamily="34" charset="-122"/>
              </a:rPr>
              <a:t>日，国务院发布</a:t>
            </a:r>
            <a:r>
              <a:rPr lang="en-US" altLang="zh-CN" sz="2100" dirty="0">
                <a:solidFill>
                  <a:schemeClr val="tx1">
                    <a:lumMod val="85000"/>
                    <a:lumOff val="15000"/>
                  </a:schemeClr>
                </a:solidFill>
                <a:latin typeface="微软雅黑" pitchFamily="34" charset="-122"/>
              </a:rPr>
              <a:t>《</a:t>
            </a:r>
            <a:r>
              <a:rPr lang="zh-CN" altLang="en-US" sz="2100" dirty="0">
                <a:solidFill>
                  <a:schemeClr val="tx1">
                    <a:lumMod val="85000"/>
                    <a:lumOff val="15000"/>
                  </a:schemeClr>
                </a:solidFill>
                <a:latin typeface="微软雅黑" pitchFamily="34" charset="-122"/>
              </a:rPr>
              <a:t>政府投资条例</a:t>
            </a:r>
            <a:r>
              <a:rPr lang="en-US" altLang="zh-CN" sz="2100" dirty="0">
                <a:solidFill>
                  <a:schemeClr val="tx1">
                    <a:lumMod val="85000"/>
                    <a:lumOff val="15000"/>
                  </a:schemeClr>
                </a:solidFill>
                <a:latin typeface="微软雅黑" pitchFamily="34" charset="-122"/>
              </a:rPr>
              <a:t>》</a:t>
            </a:r>
            <a:r>
              <a:rPr lang="zh-CN" altLang="en-US" sz="2100" dirty="0">
                <a:solidFill>
                  <a:schemeClr val="tx1">
                    <a:lumMod val="85000"/>
                    <a:lumOff val="15000"/>
                  </a:schemeClr>
                </a:solidFill>
                <a:latin typeface="微软雅黑" pitchFamily="34" charset="-122"/>
              </a:rPr>
              <a:t>（以下简称条例），本条例自</a:t>
            </a:r>
            <a:r>
              <a:rPr lang="en-US" altLang="zh-CN" sz="2100" dirty="0">
                <a:solidFill>
                  <a:schemeClr val="tx1">
                    <a:lumMod val="85000"/>
                    <a:lumOff val="15000"/>
                  </a:schemeClr>
                </a:solidFill>
                <a:latin typeface="微软雅黑" pitchFamily="34" charset="-122"/>
              </a:rPr>
              <a:t>2019</a:t>
            </a:r>
            <a:r>
              <a:rPr lang="zh-CN" altLang="en-US" sz="2100" dirty="0">
                <a:solidFill>
                  <a:schemeClr val="tx1">
                    <a:lumMod val="85000"/>
                    <a:lumOff val="15000"/>
                  </a:schemeClr>
                </a:solidFill>
                <a:latin typeface="微软雅黑" pitchFamily="34" charset="-122"/>
              </a:rPr>
              <a:t>年</a:t>
            </a:r>
            <a:r>
              <a:rPr lang="en-US" altLang="zh-CN" sz="2100" dirty="0">
                <a:solidFill>
                  <a:schemeClr val="tx1">
                    <a:lumMod val="85000"/>
                    <a:lumOff val="15000"/>
                  </a:schemeClr>
                </a:solidFill>
                <a:latin typeface="微软雅黑" pitchFamily="34" charset="-122"/>
              </a:rPr>
              <a:t>7</a:t>
            </a:r>
            <a:r>
              <a:rPr lang="zh-CN" altLang="en-US" sz="2100" dirty="0">
                <a:solidFill>
                  <a:schemeClr val="tx1">
                    <a:lumMod val="85000"/>
                    <a:lumOff val="15000"/>
                  </a:schemeClr>
                </a:solidFill>
                <a:latin typeface="微软雅黑" pitchFamily="34" charset="-122"/>
              </a:rPr>
              <a:t>月</a:t>
            </a:r>
            <a:r>
              <a:rPr lang="en-US" altLang="zh-CN" sz="2100" dirty="0">
                <a:solidFill>
                  <a:schemeClr val="tx1">
                    <a:lumMod val="85000"/>
                    <a:lumOff val="15000"/>
                  </a:schemeClr>
                </a:solidFill>
                <a:latin typeface="微软雅黑" pitchFamily="34" charset="-122"/>
              </a:rPr>
              <a:t>1</a:t>
            </a:r>
            <a:r>
              <a:rPr lang="zh-CN" altLang="en-US" sz="2100" dirty="0">
                <a:solidFill>
                  <a:schemeClr val="tx1">
                    <a:lumMod val="85000"/>
                    <a:lumOff val="15000"/>
                  </a:schemeClr>
                </a:solidFill>
                <a:latin typeface="微软雅黑" pitchFamily="34" charset="-122"/>
              </a:rPr>
              <a:t>日起施行，是我国政府投资领域的第一部行政法规</a:t>
            </a:r>
            <a:r>
              <a:rPr lang="zh-CN" altLang="en-US" sz="2100" dirty="0" smtClean="0">
                <a:solidFill>
                  <a:schemeClr val="tx1">
                    <a:lumMod val="85000"/>
                    <a:lumOff val="15000"/>
                  </a:schemeClr>
                </a:solidFill>
                <a:latin typeface="微软雅黑" pitchFamily="34" charset="-122"/>
              </a:rPr>
              <a:t>。</a:t>
            </a:r>
            <a:endParaRPr lang="en-US" altLang="zh-CN" sz="1800" dirty="0" smtClean="0">
              <a:latin typeface="微软雅黑" panose="020B0503020204020204" pitchFamily="34" charset="-122"/>
            </a:endParaRPr>
          </a:p>
        </p:txBody>
      </p:sp>
      <p:pic>
        <p:nvPicPr>
          <p:cNvPr id="31" name="图片 30"/>
          <p:cNvPicPr>
            <a:picLocks/>
          </p:cNvPicPr>
          <p:nvPr/>
        </p:nvPicPr>
        <p:blipFill rotWithShape="1">
          <a:blip r:embed="rId4">
            <a:extLst>
              <a:ext uri="{28A0092B-C50C-407E-A947-70E740481C1C}">
                <a14:useLocalDpi xmlns:a14="http://schemas.microsoft.com/office/drawing/2010/main" val="0"/>
              </a:ext>
            </a:extLst>
          </a:blip>
          <a:srcRect l="13237" t="486" r="27196" b="-486"/>
          <a:stretch/>
        </p:blipFill>
        <p:spPr>
          <a:xfrm>
            <a:off x="1728038" y="1917626"/>
            <a:ext cx="1054800" cy="950400"/>
          </a:xfrm>
          <a:prstGeom prst="rect">
            <a:avLst/>
          </a:prstGeom>
        </p:spPr>
      </p:pic>
      <p:pic>
        <p:nvPicPr>
          <p:cNvPr id="32" name="图片 31"/>
          <p:cNvPicPr>
            <a:picLocks/>
          </p:cNvPicPr>
          <p:nvPr/>
        </p:nvPicPr>
        <p:blipFill rotWithShape="1">
          <a:blip r:embed="rId5">
            <a:extLst>
              <a:ext uri="{28A0092B-C50C-407E-A947-70E740481C1C}">
                <a14:useLocalDpi xmlns:a14="http://schemas.microsoft.com/office/drawing/2010/main" val="0"/>
              </a:ext>
            </a:extLst>
          </a:blip>
          <a:srcRect l="14701" r="27938"/>
          <a:stretch/>
        </p:blipFill>
        <p:spPr>
          <a:xfrm>
            <a:off x="634775" y="1909582"/>
            <a:ext cx="1054800" cy="950400"/>
          </a:xfrm>
          <a:prstGeom prst="rect">
            <a:avLst/>
          </a:prstGeom>
        </p:spPr>
      </p:pic>
      <p:pic>
        <p:nvPicPr>
          <p:cNvPr id="33" name="图片 32"/>
          <p:cNvPicPr>
            <a:picLocks/>
          </p:cNvPicPr>
          <p:nvPr/>
        </p:nvPicPr>
        <p:blipFill rotWithShape="1">
          <a:blip r:embed="rId6">
            <a:extLst>
              <a:ext uri="{28A0092B-C50C-407E-A947-70E740481C1C}">
                <a14:useLocalDpi xmlns:a14="http://schemas.microsoft.com/office/drawing/2010/main" val="0"/>
              </a:ext>
            </a:extLst>
          </a:blip>
          <a:srcRect l="14701" r="27938"/>
          <a:stretch/>
        </p:blipFill>
        <p:spPr>
          <a:xfrm>
            <a:off x="2820768" y="1909582"/>
            <a:ext cx="1054800" cy="950400"/>
          </a:xfrm>
          <a:prstGeom prst="rect">
            <a:avLst/>
          </a:prstGeom>
        </p:spPr>
      </p:pic>
      <p:pic>
        <p:nvPicPr>
          <p:cNvPr id="34" name="图片 33"/>
          <p:cNvPicPr>
            <a:picLocks/>
          </p:cNvPicPr>
          <p:nvPr/>
        </p:nvPicPr>
        <p:blipFill rotWithShape="1">
          <a:blip r:embed="rId7">
            <a:extLst>
              <a:ext uri="{28A0092B-C50C-407E-A947-70E740481C1C}">
                <a14:useLocalDpi xmlns:a14="http://schemas.microsoft.com/office/drawing/2010/main" val="0"/>
              </a:ext>
            </a:extLst>
          </a:blip>
          <a:srcRect l="3670" r="27938"/>
          <a:stretch/>
        </p:blipFill>
        <p:spPr>
          <a:xfrm>
            <a:off x="3923260" y="1909362"/>
            <a:ext cx="1054800" cy="950400"/>
          </a:xfrm>
          <a:prstGeom prst="rect">
            <a:avLst/>
          </a:prstGeom>
        </p:spPr>
      </p:pic>
      <p:pic>
        <p:nvPicPr>
          <p:cNvPr id="35" name="图片 34"/>
          <p:cNvPicPr>
            <a:picLocks/>
          </p:cNvPicPr>
          <p:nvPr/>
        </p:nvPicPr>
        <p:blipFill rotWithShape="1">
          <a:blip r:embed="rId8">
            <a:extLst>
              <a:ext uri="{28A0092B-C50C-407E-A947-70E740481C1C}">
                <a14:useLocalDpi xmlns:a14="http://schemas.microsoft.com/office/drawing/2010/main" val="0"/>
              </a:ext>
            </a:extLst>
          </a:blip>
          <a:srcRect l="5876" r="27938"/>
          <a:stretch/>
        </p:blipFill>
        <p:spPr>
          <a:xfrm>
            <a:off x="5013143" y="1909362"/>
            <a:ext cx="1054800" cy="950400"/>
          </a:xfrm>
          <a:prstGeom prst="rect">
            <a:avLst/>
          </a:prstGeom>
        </p:spPr>
      </p:pic>
      <p:pic>
        <p:nvPicPr>
          <p:cNvPr id="36" name="图片 35"/>
          <p:cNvPicPr>
            <a:picLocks/>
          </p:cNvPicPr>
          <p:nvPr/>
        </p:nvPicPr>
        <p:blipFill rotWithShape="1">
          <a:blip r:embed="rId9">
            <a:extLst>
              <a:ext uri="{28A0092B-C50C-407E-A947-70E740481C1C}">
                <a14:useLocalDpi xmlns:a14="http://schemas.microsoft.com/office/drawing/2010/main" val="0"/>
              </a:ext>
            </a:extLst>
          </a:blip>
          <a:srcRect r="27938"/>
          <a:stretch/>
        </p:blipFill>
        <p:spPr>
          <a:xfrm>
            <a:off x="7205575" y="1915101"/>
            <a:ext cx="1054800" cy="950400"/>
          </a:xfrm>
          <a:prstGeom prst="rect">
            <a:avLst/>
          </a:prstGeom>
        </p:spPr>
      </p:pic>
      <p:pic>
        <p:nvPicPr>
          <p:cNvPr id="37" name="图片 36"/>
          <p:cNvPicPr>
            <a:picLocks/>
          </p:cNvPicPr>
          <p:nvPr/>
        </p:nvPicPr>
        <p:blipFill rotWithShape="1">
          <a:blip r:embed="rId10">
            <a:extLst>
              <a:ext uri="{28A0092B-C50C-407E-A947-70E740481C1C}">
                <a14:useLocalDpi xmlns:a14="http://schemas.microsoft.com/office/drawing/2010/main" val="0"/>
              </a:ext>
            </a:extLst>
          </a:blip>
          <a:srcRect l="3670" r="30144"/>
          <a:stretch/>
        </p:blipFill>
        <p:spPr>
          <a:xfrm>
            <a:off x="8308010" y="1911512"/>
            <a:ext cx="1054800" cy="950400"/>
          </a:xfrm>
          <a:prstGeom prst="rect">
            <a:avLst/>
          </a:prstGeom>
        </p:spPr>
      </p:pic>
      <p:pic>
        <p:nvPicPr>
          <p:cNvPr id="38" name="图片 37"/>
          <p:cNvPicPr>
            <a:picLocks/>
          </p:cNvPicPr>
          <p:nvPr/>
        </p:nvPicPr>
        <p:blipFill rotWithShape="1">
          <a:blip r:embed="rId11">
            <a:extLst>
              <a:ext uri="{28A0092B-C50C-407E-A947-70E740481C1C}">
                <a14:useLocalDpi xmlns:a14="http://schemas.microsoft.com/office/drawing/2010/main" val="0"/>
              </a:ext>
            </a:extLst>
          </a:blip>
          <a:srcRect r="30144"/>
          <a:stretch/>
        </p:blipFill>
        <p:spPr>
          <a:xfrm>
            <a:off x="9396887" y="1903527"/>
            <a:ext cx="1054800" cy="950400"/>
          </a:xfrm>
          <a:prstGeom prst="rect">
            <a:avLst/>
          </a:prstGeom>
        </p:spPr>
      </p:pic>
      <p:pic>
        <p:nvPicPr>
          <p:cNvPr id="39" name="图片 38"/>
          <p:cNvPicPr>
            <a:picLocks/>
          </p:cNvPicPr>
          <p:nvPr/>
        </p:nvPicPr>
        <p:blipFill rotWithShape="1">
          <a:blip r:embed="rId12">
            <a:extLst>
              <a:ext uri="{28A0092B-C50C-407E-A947-70E740481C1C}">
                <a14:useLocalDpi xmlns:a14="http://schemas.microsoft.com/office/drawing/2010/main" val="0"/>
              </a:ext>
            </a:extLst>
          </a:blip>
          <a:srcRect l="3670" r="27938"/>
          <a:stretch/>
        </p:blipFill>
        <p:spPr>
          <a:xfrm>
            <a:off x="10485764" y="1911512"/>
            <a:ext cx="1054800" cy="950400"/>
          </a:xfrm>
          <a:prstGeom prst="rect">
            <a:avLst/>
          </a:prstGeom>
        </p:spPr>
      </p:pic>
      <p:pic>
        <p:nvPicPr>
          <p:cNvPr id="40" name="图片 39"/>
          <p:cNvPicPr>
            <a:picLocks/>
          </p:cNvPicPr>
          <p:nvPr/>
        </p:nvPicPr>
        <p:blipFill rotWithShape="1">
          <a:blip r:embed="rId13">
            <a:extLst>
              <a:ext uri="{28A0092B-C50C-407E-A947-70E740481C1C}">
                <a14:useLocalDpi xmlns:a14="http://schemas.microsoft.com/office/drawing/2010/main" val="0"/>
              </a:ext>
            </a:extLst>
          </a:blip>
          <a:srcRect r="37092"/>
          <a:stretch/>
        </p:blipFill>
        <p:spPr>
          <a:xfrm>
            <a:off x="1721980" y="2894594"/>
            <a:ext cx="1054800" cy="950400"/>
          </a:xfrm>
          <a:prstGeom prst="rect">
            <a:avLst/>
          </a:prstGeom>
        </p:spPr>
      </p:pic>
      <p:pic>
        <p:nvPicPr>
          <p:cNvPr id="41" name="图片 40"/>
          <p:cNvPicPr>
            <a:picLocks/>
          </p:cNvPicPr>
          <p:nvPr/>
        </p:nvPicPr>
        <p:blipFill rotWithShape="1">
          <a:blip r:embed="rId14">
            <a:extLst>
              <a:ext uri="{28A0092B-C50C-407E-A947-70E740481C1C}">
                <a14:useLocalDpi xmlns:a14="http://schemas.microsoft.com/office/drawing/2010/main" val="0"/>
              </a:ext>
            </a:extLst>
          </a:blip>
          <a:srcRect l="6618" r="27195"/>
          <a:stretch/>
        </p:blipFill>
        <p:spPr>
          <a:xfrm>
            <a:off x="629089" y="2885762"/>
            <a:ext cx="1054800" cy="950400"/>
          </a:xfrm>
          <a:prstGeom prst="rect">
            <a:avLst/>
          </a:prstGeom>
        </p:spPr>
      </p:pic>
      <p:pic>
        <p:nvPicPr>
          <p:cNvPr id="42" name="图片 41"/>
          <p:cNvPicPr>
            <a:picLocks/>
          </p:cNvPicPr>
          <p:nvPr/>
        </p:nvPicPr>
        <p:blipFill rotWithShape="1">
          <a:blip r:embed="rId15">
            <a:extLst>
              <a:ext uri="{28A0092B-C50C-407E-A947-70E740481C1C}">
                <a14:useLocalDpi xmlns:a14="http://schemas.microsoft.com/office/drawing/2010/main" val="0"/>
              </a:ext>
            </a:extLst>
          </a:blip>
          <a:srcRect l="10288" r="27938"/>
          <a:stretch/>
        </p:blipFill>
        <p:spPr>
          <a:xfrm>
            <a:off x="2820768" y="2894594"/>
            <a:ext cx="1054800" cy="950400"/>
          </a:xfrm>
          <a:prstGeom prst="rect">
            <a:avLst/>
          </a:prstGeom>
        </p:spPr>
      </p:pic>
      <p:pic>
        <p:nvPicPr>
          <p:cNvPr id="43" name="图片 42"/>
          <p:cNvPicPr>
            <a:picLocks/>
          </p:cNvPicPr>
          <p:nvPr/>
        </p:nvPicPr>
        <p:blipFill rotWithShape="1">
          <a:blip r:embed="rId16">
            <a:extLst>
              <a:ext uri="{28A0092B-C50C-407E-A947-70E740481C1C}">
                <a14:useLocalDpi xmlns:a14="http://schemas.microsoft.com/office/drawing/2010/main" val="0"/>
              </a:ext>
            </a:extLst>
          </a:blip>
          <a:srcRect l="12495" r="27938"/>
          <a:stretch/>
        </p:blipFill>
        <p:spPr>
          <a:xfrm>
            <a:off x="3923260" y="2894594"/>
            <a:ext cx="1054800" cy="950400"/>
          </a:xfrm>
          <a:prstGeom prst="rect">
            <a:avLst/>
          </a:prstGeom>
        </p:spPr>
      </p:pic>
      <p:pic>
        <p:nvPicPr>
          <p:cNvPr id="44" name="图片 43"/>
          <p:cNvPicPr>
            <a:picLocks/>
          </p:cNvPicPr>
          <p:nvPr/>
        </p:nvPicPr>
        <p:blipFill rotWithShape="1">
          <a:blip r:embed="rId17" cstate="print">
            <a:extLst>
              <a:ext uri="{28A0092B-C50C-407E-A947-70E740481C1C}">
                <a14:useLocalDpi xmlns:a14="http://schemas.microsoft.com/office/drawing/2010/main" val="0"/>
              </a:ext>
            </a:extLst>
          </a:blip>
          <a:srcRect r="26292"/>
          <a:stretch/>
        </p:blipFill>
        <p:spPr>
          <a:xfrm>
            <a:off x="5004309" y="2879977"/>
            <a:ext cx="1054800" cy="950400"/>
          </a:xfrm>
          <a:prstGeom prst="rect">
            <a:avLst/>
          </a:prstGeom>
        </p:spPr>
      </p:pic>
      <p:pic>
        <p:nvPicPr>
          <p:cNvPr id="45" name="图片 44"/>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6116165" y="2879977"/>
            <a:ext cx="1054800" cy="950400"/>
          </a:xfrm>
          <a:prstGeom prst="rect">
            <a:avLst/>
          </a:prstGeom>
        </p:spPr>
      </p:pic>
      <p:pic>
        <p:nvPicPr>
          <p:cNvPr id="46" name="图片 45"/>
          <p:cNvPicPr>
            <a:picLocks/>
          </p:cNvPicPr>
          <p:nvPr/>
        </p:nvPicPr>
        <p:blipFill rotWithShape="1">
          <a:blip r:embed="rId19" cstate="print">
            <a:extLst>
              <a:ext uri="{28A0092B-C50C-407E-A947-70E740481C1C}">
                <a14:useLocalDpi xmlns:a14="http://schemas.microsoft.com/office/drawing/2010/main" val="0"/>
              </a:ext>
            </a:extLst>
          </a:blip>
          <a:srcRect l="8752" r="23727"/>
          <a:stretch/>
        </p:blipFill>
        <p:spPr>
          <a:xfrm>
            <a:off x="7195414" y="2879977"/>
            <a:ext cx="1054800" cy="950400"/>
          </a:xfrm>
          <a:prstGeom prst="rect">
            <a:avLst/>
          </a:prstGeom>
        </p:spPr>
      </p:pic>
      <p:pic>
        <p:nvPicPr>
          <p:cNvPr id="47" name="图片 46"/>
          <p:cNvPicPr>
            <a:picLocks/>
          </p:cNvPicPr>
          <p:nvPr/>
        </p:nvPicPr>
        <p:blipFill rotWithShape="1">
          <a:blip r:embed="rId20">
            <a:extLst>
              <a:ext uri="{28A0092B-C50C-407E-A947-70E740481C1C}">
                <a14:useLocalDpi xmlns:a14="http://schemas.microsoft.com/office/drawing/2010/main" val="0"/>
              </a:ext>
            </a:extLst>
          </a:blip>
          <a:srcRect r="30144"/>
          <a:stretch/>
        </p:blipFill>
        <p:spPr>
          <a:xfrm>
            <a:off x="8304282" y="2879977"/>
            <a:ext cx="1054800" cy="950400"/>
          </a:xfrm>
          <a:prstGeom prst="rect">
            <a:avLst/>
          </a:prstGeom>
        </p:spPr>
      </p:pic>
      <p:pic>
        <p:nvPicPr>
          <p:cNvPr id="48" name="图片 47"/>
          <p:cNvPicPr>
            <a:picLocks/>
          </p:cNvPicPr>
          <p:nvPr/>
        </p:nvPicPr>
        <p:blipFill rotWithShape="1">
          <a:blip r:embed="rId21" cstate="print">
            <a:extLst>
              <a:ext uri="{28A0092B-C50C-407E-A947-70E740481C1C}">
                <a14:useLocalDpi xmlns:a14="http://schemas.microsoft.com/office/drawing/2010/main" val="0"/>
              </a:ext>
            </a:extLst>
          </a:blip>
          <a:srcRect l="10634" t="20607" r="15358"/>
          <a:stretch/>
        </p:blipFill>
        <p:spPr>
          <a:xfrm>
            <a:off x="10493679" y="2886727"/>
            <a:ext cx="1054800" cy="950400"/>
          </a:xfrm>
          <a:prstGeom prst="rect">
            <a:avLst/>
          </a:prstGeom>
        </p:spPr>
      </p:pic>
      <p:pic>
        <p:nvPicPr>
          <p:cNvPr id="49" name="图片 48"/>
          <p:cNvPicPr>
            <a:picLocks/>
          </p:cNvPicPr>
          <p:nvPr/>
        </p:nvPicPr>
        <p:blipFill rotWithShape="1">
          <a:blip r:embed="rId22" cstate="print">
            <a:extLst>
              <a:ext uri="{28A0092B-C50C-407E-A947-70E740481C1C}">
                <a14:useLocalDpi xmlns:a14="http://schemas.microsoft.com/office/drawing/2010/main" val="0"/>
              </a:ext>
            </a:extLst>
          </a:blip>
          <a:srcRect r="31100"/>
          <a:stretch/>
        </p:blipFill>
        <p:spPr>
          <a:xfrm>
            <a:off x="9396887" y="2879977"/>
            <a:ext cx="1054800" cy="950400"/>
          </a:xfrm>
          <a:prstGeom prst="rect">
            <a:avLst/>
          </a:prstGeom>
        </p:spPr>
      </p:pic>
      <p:sp>
        <p:nvSpPr>
          <p:cNvPr id="5" name="灯片编号占位符 4"/>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10349462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par>
                                <p:cTn id="15" presetID="22" presetClass="entr" presetSubtype="4"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par>
                                <p:cTn id="18" presetID="2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2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par>
                                <p:cTn id="24" presetID="22" presetClass="entr" presetSubtype="4"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down)">
                                      <p:cBhvr>
                                        <p:cTn id="26" dur="500"/>
                                        <p:tgtEl>
                                          <p:spTgt spid="33"/>
                                        </p:tgtEl>
                                      </p:cBhvr>
                                    </p:animEffect>
                                  </p:childTnLst>
                                </p:cTn>
                              </p:par>
                              <p:par>
                                <p:cTn id="27" presetID="22" presetClass="entr" presetSubtype="4"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par>
                                <p:cTn id="30" presetID="22" presetClass="entr" presetSubtype="4"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par>
                                <p:cTn id="33" presetID="2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down)">
                                      <p:cBhvr>
                                        <p:cTn id="35" dur="500"/>
                                        <p:tgtEl>
                                          <p:spTgt spid="36"/>
                                        </p:tgtEl>
                                      </p:cBhvr>
                                    </p:animEffect>
                                  </p:childTnLst>
                                </p:cTn>
                              </p:par>
                              <p:par>
                                <p:cTn id="36" presetID="22" presetClass="entr" presetSubtype="4"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down)">
                                      <p:cBhvr>
                                        <p:cTn id="41" dur="500"/>
                                        <p:tgtEl>
                                          <p:spTgt spid="38"/>
                                        </p:tgtEl>
                                      </p:cBhvr>
                                    </p:animEffect>
                                  </p:childTnLst>
                                </p:cTn>
                              </p:par>
                              <p:par>
                                <p:cTn id="42" presetID="22" presetClass="entr" presetSubtype="4"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22" presetClass="entr" presetSubtype="4"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4"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par>
                                <p:cTn id="51" presetID="22" presetClass="entr" presetSubtype="4"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down)">
                                      <p:cBhvr>
                                        <p:cTn id="53" dur="500"/>
                                        <p:tgtEl>
                                          <p:spTgt spid="42"/>
                                        </p:tgtEl>
                                      </p:cBhvr>
                                    </p:animEffect>
                                  </p:childTnLst>
                                </p:cTn>
                              </p:par>
                              <p:par>
                                <p:cTn id="54" presetID="22" presetClass="entr" presetSubtype="4"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down)">
                                      <p:cBhvr>
                                        <p:cTn id="56" dur="500"/>
                                        <p:tgtEl>
                                          <p:spTgt spid="43"/>
                                        </p:tgtEl>
                                      </p:cBhvr>
                                    </p:animEffect>
                                  </p:childTnLst>
                                </p:cTn>
                              </p:par>
                              <p:par>
                                <p:cTn id="57" presetID="22" presetClass="entr" presetSubtype="4"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down)">
                                      <p:cBhvr>
                                        <p:cTn id="59" dur="500"/>
                                        <p:tgtEl>
                                          <p:spTgt spid="44"/>
                                        </p:tgtEl>
                                      </p:cBhvr>
                                    </p:animEffect>
                                  </p:childTnLst>
                                </p:cTn>
                              </p:par>
                              <p:par>
                                <p:cTn id="60" presetID="22" presetClass="entr" presetSubtype="4" fill="hold"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down)">
                                      <p:cBhvr>
                                        <p:cTn id="62" dur="500"/>
                                        <p:tgtEl>
                                          <p:spTgt spid="45"/>
                                        </p:tgtEl>
                                      </p:cBhvr>
                                    </p:animEffect>
                                  </p:childTnLst>
                                </p:cTn>
                              </p:par>
                              <p:par>
                                <p:cTn id="63" presetID="22" presetClass="entr" presetSubtype="4"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down)">
                                      <p:cBhvr>
                                        <p:cTn id="65" dur="500"/>
                                        <p:tgtEl>
                                          <p:spTgt spid="46"/>
                                        </p:tgtEl>
                                      </p:cBhvr>
                                    </p:animEffect>
                                  </p:childTnLst>
                                </p:cTn>
                              </p:par>
                              <p:par>
                                <p:cTn id="66" presetID="22" presetClass="entr" presetSubtype="4" fill="hold" nodeType="with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down)">
                                      <p:cBhvr>
                                        <p:cTn id="68" dur="500"/>
                                        <p:tgtEl>
                                          <p:spTgt spid="47"/>
                                        </p:tgtEl>
                                      </p:cBhvr>
                                    </p:animEffect>
                                  </p:childTnLst>
                                </p:cTn>
                              </p:par>
                              <p:par>
                                <p:cTn id="69" presetID="22" presetClass="entr" presetSubtype="4"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down)">
                                      <p:cBhvr>
                                        <p:cTn id="71" dur="500"/>
                                        <p:tgtEl>
                                          <p:spTgt spid="48"/>
                                        </p:tgtEl>
                                      </p:cBhvr>
                                    </p:animEffect>
                                  </p:childTnLst>
                                </p:cTn>
                              </p:par>
                              <p:par>
                                <p:cTn id="72" presetID="22" presetClass="entr" presetSubtype="4"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wipe(down)">
                                      <p:cBhvr>
                                        <p:cTn id="74" dur="500"/>
                                        <p:tgtEl>
                                          <p:spTgt spid="49"/>
                                        </p:tgtEl>
                                      </p:cBhvr>
                                    </p:animEffect>
                                  </p:childTnLst>
                                </p:cTn>
                              </p:par>
                            </p:childTnLst>
                          </p:cTn>
                        </p:par>
                        <p:par>
                          <p:cTn id="75" fill="hold">
                            <p:stCondLst>
                              <p:cond delay="1000"/>
                            </p:stCondLst>
                            <p:childTnLst>
                              <p:par>
                                <p:cTn id="76" presetID="22" presetClass="entr" presetSubtype="2" fill="hold"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right)">
                                      <p:cBhvr>
                                        <p:cTn id="78" dur="1000"/>
                                        <p:tgtEl>
                                          <p:spTgt spid="29"/>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barn(outVertical)">
                                      <p:cBhvr>
                                        <p:cTn id="8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18</a:t>
            </a:fld>
            <a:endParaRPr lang="zh-CN" altLang="en-US"/>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一、主要条款</a:t>
            </a:r>
            <a:endParaRPr lang="en-US" altLang="zh-CN" sz="2400" kern="0" dirty="0" smtClean="0">
              <a:solidFill>
                <a:srgbClr val="0070C0"/>
              </a:solidFill>
              <a:latin typeface="微软雅黑" pitchFamily="34" charset="-122"/>
              <a:ea typeface="微软雅黑" pitchFamily="34" charset="-122"/>
            </a:endParaRPr>
          </a:p>
        </p:txBody>
      </p:sp>
      <p:sp>
        <p:nvSpPr>
          <p:cNvPr id="7" name="TextBox 15"/>
          <p:cNvSpPr txBox="1"/>
          <p:nvPr/>
        </p:nvSpPr>
        <p:spPr>
          <a:xfrm>
            <a:off x="1270670" y="3357786"/>
            <a:ext cx="9865096" cy="1015663"/>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国家首次以</a:t>
            </a:r>
            <a:r>
              <a:rPr lang="zh-CN" altLang="en-US" sz="2000" b="1" dirty="0">
                <a:latin typeface="微软雅黑" panose="020B0503020204020204" pitchFamily="34" charset="-122"/>
                <a:ea typeface="微软雅黑" panose="020B0503020204020204" pitchFamily="34" charset="-122"/>
              </a:rPr>
              <a:t>行政法规</a:t>
            </a:r>
            <a:r>
              <a:rPr lang="zh-CN" altLang="en-US" sz="2000" dirty="0">
                <a:latin typeface="微软雅黑" panose="020B0503020204020204" pitchFamily="34" charset="-122"/>
                <a:ea typeface="微软雅黑" panose="020B0503020204020204" pitchFamily="34" charset="-122"/>
              </a:rPr>
              <a:t>的形式明确政府投资项目不得由施工单位垫资建设，该条款虽然不是本文的核心内容，</a:t>
            </a:r>
            <a:r>
              <a:rPr lang="zh-CN" altLang="en-US" sz="2000" dirty="0" smtClean="0">
                <a:latin typeface="微软雅黑" panose="020B0503020204020204" pitchFamily="34" charset="-122"/>
                <a:ea typeface="微软雅黑" panose="020B0503020204020204" pitchFamily="34" charset="-122"/>
              </a:rPr>
              <a:t>但会对“</a:t>
            </a:r>
            <a:r>
              <a:rPr lang="en-US" altLang="zh-CN" sz="2000" dirty="0" smtClean="0">
                <a:latin typeface="微软雅黑" panose="020B0503020204020204" pitchFamily="34" charset="-122"/>
                <a:ea typeface="微软雅黑" panose="020B0503020204020204" pitchFamily="34" charset="-122"/>
              </a:rPr>
              <a:t>EPC+F”</a:t>
            </a:r>
            <a:r>
              <a:rPr lang="zh-CN" altLang="en-US" sz="2000" dirty="0" smtClean="0">
                <a:latin typeface="微软雅黑" panose="020B0503020204020204" pitchFamily="34" charset="-122"/>
                <a:ea typeface="微软雅黑" panose="020B0503020204020204" pitchFamily="34" charset="-122"/>
              </a:rPr>
              <a:t>模式产生较大影响。</a:t>
            </a:r>
            <a:endParaRPr lang="zh-CN" altLang="en-US" sz="2000" dirty="0">
              <a:latin typeface="微软雅黑" panose="020B0503020204020204" pitchFamily="34" charset="-122"/>
              <a:ea typeface="微软雅黑" panose="020B0503020204020204" pitchFamily="34" charset="-122"/>
            </a:endParaRPr>
          </a:p>
        </p:txBody>
      </p:sp>
      <p:sp>
        <p:nvSpPr>
          <p:cNvPr id="8" name="TextBox 15"/>
          <p:cNvSpPr txBox="1"/>
          <p:nvPr/>
        </p:nvSpPr>
        <p:spPr>
          <a:xfrm>
            <a:off x="1270670" y="1917626"/>
            <a:ext cx="9865096" cy="1200329"/>
          </a:xfrm>
          <a:prstGeom prst="rect">
            <a:avLst/>
          </a:prstGeom>
          <a:solidFill>
            <a:srgbClr val="0070C0">
              <a:alpha val="18000"/>
            </a:srgbClr>
          </a:solidFill>
        </p:spPr>
        <p:txBody>
          <a:bodyPr wrap="square" rtlCol="0">
            <a:spAutoFit/>
          </a:bodyPr>
          <a:lstStyle/>
          <a:p>
            <a:pPr algn="just">
              <a:lnSpc>
                <a:spcPct val="150000"/>
              </a:lnSpc>
            </a:pPr>
            <a:r>
              <a:rPr lang="zh-CN" altLang="en-US" sz="2400" dirty="0">
                <a:latin typeface="微软雅黑" panose="020B0503020204020204" pitchFamily="34" charset="-122"/>
                <a:ea typeface="微软雅黑" panose="020B0503020204020204" pitchFamily="34" charset="-122"/>
              </a:rPr>
              <a:t>第二十二</a:t>
            </a:r>
            <a:r>
              <a:rPr lang="zh-CN" altLang="en-US" sz="2400" dirty="0" smtClean="0">
                <a:latin typeface="微软雅黑" panose="020B0503020204020204" pitchFamily="34" charset="-122"/>
                <a:ea typeface="微软雅黑" panose="020B0503020204020204" pitchFamily="34" charset="-122"/>
              </a:rPr>
              <a:t>条“</a:t>
            </a:r>
            <a:r>
              <a:rPr lang="zh-CN" altLang="en-US" sz="2400" dirty="0">
                <a:latin typeface="微软雅黑" panose="020B0503020204020204" pitchFamily="34" charset="-122"/>
                <a:ea typeface="微软雅黑" panose="020B0503020204020204" pitchFamily="34" charset="-122"/>
              </a:rPr>
              <a:t>政府投资项目所需资金应当按照国家有关规定确保落实到位。</a:t>
            </a:r>
            <a:r>
              <a:rPr lang="zh-CN" altLang="en-US" sz="2400" b="1" dirty="0">
                <a:latin typeface="微软雅黑" panose="020B0503020204020204" pitchFamily="34" charset="-122"/>
                <a:ea typeface="微软雅黑" panose="020B0503020204020204" pitchFamily="34" charset="-122"/>
              </a:rPr>
              <a:t>政府投资项目不得由施工单位垫资建设</a:t>
            </a:r>
            <a:r>
              <a:rPr lang="zh-CN" altLang="en-US" sz="2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17201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19</a:t>
            </a:fld>
            <a:endParaRPr lang="zh-CN" altLang="en-US"/>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7" name="TextBox 15"/>
          <p:cNvSpPr txBox="1"/>
          <p:nvPr/>
        </p:nvSpPr>
        <p:spPr>
          <a:xfrm>
            <a:off x="1270670" y="2950925"/>
            <a:ext cx="9865096" cy="2400657"/>
          </a:xfrm>
          <a:prstGeom prst="rect">
            <a:avLst/>
          </a:prstGeom>
          <a:noFill/>
        </p:spPr>
        <p:txBody>
          <a:bodyPr wrap="square" rtlCol="0">
            <a:spAutoFit/>
          </a:bodyPr>
          <a:lstStyle/>
          <a:p>
            <a:pPr algn="just">
              <a:lnSpc>
                <a:spcPct val="150000"/>
              </a:lnSpc>
            </a:pPr>
            <a:r>
              <a:rPr lang="en-US" altLang="zh-CN" sz="2000" dirty="0" smtClean="0">
                <a:latin typeface="微软雅黑" panose="020B0503020204020204" pitchFamily="34" charset="-122"/>
                <a:ea typeface="微软雅黑" panose="020B0503020204020204" pitchFamily="34" charset="-122"/>
              </a:rPr>
              <a:t>        BT</a:t>
            </a:r>
            <a:r>
              <a:rPr lang="zh-CN" altLang="en-US" sz="2000" dirty="0">
                <a:latin typeface="微软雅黑" panose="020B0503020204020204" pitchFamily="34" charset="-122"/>
                <a:ea typeface="微软雅黑" panose="020B0503020204020204" pitchFamily="34" charset="-122"/>
              </a:rPr>
              <a:t>模式、垫资模式或“</a:t>
            </a:r>
            <a:r>
              <a:rPr lang="en-US" altLang="zh-CN" sz="2000" dirty="0">
                <a:latin typeface="微软雅黑" panose="020B0503020204020204" pitchFamily="34" charset="-122"/>
                <a:ea typeface="微软雅黑" panose="020B0503020204020204" pitchFamily="34" charset="-122"/>
              </a:rPr>
              <a:t>EPC+F”</a:t>
            </a:r>
            <a:r>
              <a:rPr lang="zh-CN" altLang="en-US" sz="2000" dirty="0">
                <a:latin typeface="微软雅黑" panose="020B0503020204020204" pitchFamily="34" charset="-122"/>
                <a:ea typeface="微软雅黑" panose="020B0503020204020204" pitchFamily="34" charset="-122"/>
              </a:rPr>
              <a:t>模式本质上差别不大，都是要求施工企业先行垫付资金完成项目建设，政府滞后分期支付企业垫付的资金及相应收益。在</a:t>
            </a:r>
            <a:r>
              <a:rPr lang="en-US" altLang="zh-CN" sz="2000" dirty="0">
                <a:latin typeface="微软雅黑" panose="020B0503020204020204" pitchFamily="34" charset="-122"/>
                <a:ea typeface="微软雅黑" panose="020B0503020204020204" pitchFamily="34" charset="-122"/>
              </a:rPr>
              <a:t>2014</a:t>
            </a:r>
            <a:r>
              <a:rPr lang="zh-CN" altLang="en-US" sz="2000" dirty="0">
                <a:latin typeface="微软雅黑" panose="020B0503020204020204" pitchFamily="34" charset="-122"/>
                <a:ea typeface="微软雅黑" panose="020B0503020204020204" pitchFamily="34" charset="-122"/>
              </a:rPr>
              <a:t>年新预算法、国发</a:t>
            </a:r>
            <a:r>
              <a:rPr lang="en-US" altLang="zh-CN" sz="2000" dirty="0">
                <a:latin typeface="微软雅黑" panose="020B0503020204020204" pitchFamily="34" charset="-122"/>
                <a:ea typeface="微软雅黑" panose="020B0503020204020204" pitchFamily="34" charset="-122"/>
              </a:rPr>
              <a:t>43</a:t>
            </a:r>
            <a:r>
              <a:rPr lang="zh-CN" altLang="en-US" sz="2000" dirty="0">
                <a:latin typeface="微软雅黑" panose="020B0503020204020204" pitchFamily="34" charset="-122"/>
                <a:ea typeface="微软雅黑" panose="020B0503020204020204" pitchFamily="34" charset="-122"/>
              </a:rPr>
              <a:t>号文出台后，从政策层面来说，这类模式均存在合规性问题，不能满足“先有预算后有项目”的合规性要求，这次条例只是进一步进行了强调，并对违规行为明确了法律责任。</a:t>
            </a:r>
          </a:p>
        </p:txBody>
      </p:sp>
      <p:sp>
        <p:nvSpPr>
          <p:cNvPr id="8" name="TextBox 15"/>
          <p:cNvSpPr txBox="1"/>
          <p:nvPr/>
        </p:nvSpPr>
        <p:spPr>
          <a:xfrm>
            <a:off x="1270670" y="1989634"/>
            <a:ext cx="9865096" cy="581057"/>
          </a:xfrm>
          <a:prstGeom prst="rect">
            <a:avLst/>
          </a:prstGeom>
          <a:solidFill>
            <a:srgbClr val="0070C0">
              <a:alpha val="18000"/>
            </a:srgbClr>
          </a:solid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观点</a:t>
            </a:r>
            <a:r>
              <a:rPr lang="zh-CN" altLang="en-US" sz="2400" dirty="0">
                <a:latin typeface="微软雅黑" panose="020B0503020204020204" pitchFamily="34" charset="-122"/>
                <a:ea typeface="微软雅黑" panose="020B0503020204020204" pitchFamily="34" charset="-122"/>
              </a:rPr>
              <a:t>一：从政策层面分析，垫资类项目合规性较差</a:t>
            </a:r>
          </a:p>
        </p:txBody>
      </p:sp>
    </p:spTree>
    <p:extLst>
      <p:ext uri="{BB962C8B-B14F-4D97-AF65-F5344CB8AC3E}">
        <p14:creationId xmlns:p14="http://schemas.microsoft.com/office/powerpoint/2010/main" val="1848042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9853917" y="2305525"/>
            <a:ext cx="2336496" cy="2200785"/>
          </a:xfrm>
          <a:custGeom>
            <a:avLst/>
            <a:gdLst/>
            <a:ahLst/>
            <a:cxnLst/>
            <a:rect l="l" t="t" r="r" b="b"/>
            <a:pathLst>
              <a:path w="1752600" h="1295400">
                <a:moveTo>
                  <a:pt x="0" y="1295400"/>
                </a:moveTo>
                <a:lnTo>
                  <a:pt x="1752600" y="1295400"/>
                </a:lnTo>
                <a:lnTo>
                  <a:pt x="1752600" y="0"/>
                </a:lnTo>
                <a:lnTo>
                  <a:pt x="714154" y="0"/>
                </a:lnTo>
                <a:close/>
              </a:path>
            </a:pathLst>
          </a:custGeom>
          <a:solidFill>
            <a:srgbClr val="0070C0"/>
          </a:solidFill>
          <a:ln>
            <a:noFill/>
          </a:ln>
          <a:effectLst/>
          <a:extLst/>
        </p:spPr>
        <p:txBody>
          <a:bodyPr wrap="none" lIns="117226" tIns="58613" rIns="117226" bIns="58613" anchor="ctr"/>
          <a:lstStyle/>
          <a:p>
            <a:endParaRPr lang="zh-CN" altLang="en-US">
              <a:solidFill>
                <a:schemeClr val="bg1"/>
              </a:solidFill>
            </a:endParaRPr>
          </a:p>
        </p:txBody>
      </p:sp>
      <p:sp>
        <p:nvSpPr>
          <p:cNvPr id="3" name="AutoShape 292"/>
          <p:cNvSpPr>
            <a:spLocks noChangeArrowheads="1"/>
          </p:cNvSpPr>
          <p:nvPr/>
        </p:nvSpPr>
        <p:spPr bwMode="auto">
          <a:xfrm flipV="1">
            <a:off x="1" y="2305525"/>
            <a:ext cx="5587273" cy="2200785"/>
          </a:xfrm>
          <a:custGeom>
            <a:avLst/>
            <a:gdLst/>
            <a:ahLst/>
            <a:cxnLst/>
            <a:rect l="l" t="t" r="r" b="b"/>
            <a:pathLst>
              <a:path w="4191000" h="1295400">
                <a:moveTo>
                  <a:pt x="0" y="1295400"/>
                </a:moveTo>
                <a:lnTo>
                  <a:pt x="3476846" y="1295400"/>
                </a:lnTo>
                <a:lnTo>
                  <a:pt x="4191000" y="0"/>
                </a:lnTo>
                <a:lnTo>
                  <a:pt x="0" y="0"/>
                </a:lnTo>
                <a:close/>
              </a:path>
            </a:pathLst>
          </a:custGeom>
          <a:solidFill>
            <a:srgbClr val="0070C0"/>
          </a:solidFill>
          <a:ln>
            <a:noFill/>
          </a:ln>
          <a:effectLst/>
          <a:extLst/>
        </p:spPr>
        <p:txBody>
          <a:bodyPr wrap="none" lIns="117226" tIns="58613" rIns="117226" bIns="58613" anchor="ctr"/>
          <a:lstStyle/>
          <a:p>
            <a:endParaRPr lang="zh-CN" altLang="en-US">
              <a:solidFill>
                <a:schemeClr val="bg1"/>
              </a:solidFill>
            </a:endParaRPr>
          </a:p>
        </p:txBody>
      </p:sp>
      <p:sp>
        <p:nvSpPr>
          <p:cNvPr id="4" name="WordArt 293"/>
          <p:cNvSpPr>
            <a:spLocks noChangeArrowheads="1" noChangeShapeType="1" noTextEdit="1"/>
          </p:cNvSpPr>
          <p:nvPr/>
        </p:nvSpPr>
        <p:spPr bwMode="auto">
          <a:xfrm>
            <a:off x="623312" y="2565499"/>
            <a:ext cx="2687949" cy="9512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117226" tIns="58613" rIns="117226" bIns="58613" fromWordArt="1" anchor="ctr"/>
          <a:lstStyle/>
          <a:p>
            <a:pPr algn="ctr"/>
            <a:r>
              <a:rPr lang="zh-CN" altLang="en-US" sz="6900" kern="10" spc="897" dirty="0">
                <a:solidFill>
                  <a:schemeClr val="bg1"/>
                </a:solidFill>
                <a:latin typeface="微软雅黑" pitchFamily="34" charset="-122"/>
                <a:ea typeface="微软雅黑" pitchFamily="34" charset="-122"/>
              </a:rPr>
              <a:t>目 录</a:t>
            </a:r>
          </a:p>
        </p:txBody>
      </p:sp>
      <p:sp>
        <p:nvSpPr>
          <p:cNvPr id="5" name="WordArt 294"/>
          <p:cNvSpPr>
            <a:spLocks noChangeArrowheads="1" noChangeShapeType="1" noTextEdit="1"/>
          </p:cNvSpPr>
          <p:nvPr/>
        </p:nvSpPr>
        <p:spPr bwMode="auto">
          <a:xfrm>
            <a:off x="1679131" y="3689084"/>
            <a:ext cx="2976103" cy="49909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117226" tIns="58613" rIns="117226" bIns="58613" fromWordArt="1" anchor="ctr"/>
          <a:lstStyle/>
          <a:p>
            <a:pPr algn="ctr"/>
            <a:r>
              <a:rPr lang="en-US" altLang="zh-CN" sz="3600" b="1" kern="10" dirty="0">
                <a:solidFill>
                  <a:schemeClr val="bg1"/>
                </a:solidFill>
                <a:latin typeface="微软雅黑" pitchFamily="34" charset="-122"/>
                <a:ea typeface="微软雅黑" pitchFamily="34" charset="-122"/>
              </a:rPr>
              <a:t>   CONTENTS   </a:t>
            </a:r>
            <a:endParaRPr lang="zh-CN" altLang="en-US" sz="36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5074016" y="2314220"/>
            <a:ext cx="304760" cy="548767"/>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lIns="117226" tIns="58613" rIns="117226" bIns="58613" fromWordArt="1">
            <a:prstTxWarp prst="textPlain">
              <a:avLst>
                <a:gd name="adj" fmla="val 50000"/>
              </a:avLst>
            </a:prstTxWarp>
          </a:bodyPr>
          <a:lstStyle/>
          <a:p>
            <a:r>
              <a:rPr lang="en-US" altLang="zh-CN" sz="4600" b="1" kern="10" dirty="0">
                <a:solidFill>
                  <a:srgbClr val="0070C0"/>
                </a:solidFill>
                <a:latin typeface="Arial"/>
                <a:cs typeface="Arial"/>
              </a:rPr>
              <a:t>1</a:t>
            </a:r>
            <a:endParaRPr lang="zh-CN" altLang="en-US" sz="4600" b="1" kern="10" dirty="0">
              <a:solidFill>
                <a:srgbClr val="0070C0"/>
              </a:solidFill>
              <a:latin typeface="Arial"/>
              <a:cs typeface="Arial"/>
            </a:endParaRPr>
          </a:p>
        </p:txBody>
      </p:sp>
      <p:sp>
        <p:nvSpPr>
          <p:cNvPr id="7" name="Rectangle 22"/>
          <p:cNvSpPr>
            <a:spLocks noChangeArrowheads="1"/>
          </p:cNvSpPr>
          <p:nvPr/>
        </p:nvSpPr>
        <p:spPr bwMode="auto">
          <a:xfrm>
            <a:off x="5683537" y="2311542"/>
            <a:ext cx="3961884" cy="55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spAutoFit/>
          </a:bodyPr>
          <a:lstStyle/>
          <a:p>
            <a:pPr fontAlgn="base">
              <a:lnSpc>
                <a:spcPct val="120000"/>
              </a:lnSpc>
            </a:pPr>
            <a:r>
              <a:rPr lang="zh-CN" altLang="en-US" sz="2600" b="1" dirty="0" smtClean="0">
                <a:solidFill>
                  <a:srgbClr val="0070C0"/>
                </a:solidFill>
                <a:latin typeface="微软雅黑" pitchFamily="34" charset="-122"/>
                <a:ea typeface="微软雅黑" pitchFamily="34" charset="-122"/>
              </a:rPr>
              <a:t>国内市场形势分析</a:t>
            </a:r>
            <a:endParaRPr lang="zh-CN" altLang="en-US" sz="2600" b="1" dirty="0">
              <a:solidFill>
                <a:srgbClr val="0070C0"/>
              </a:solidFill>
              <a:latin typeface="微软雅黑" pitchFamily="34" charset="-122"/>
              <a:ea typeface="微软雅黑" pitchFamily="34" charset="-122"/>
            </a:endParaRPr>
          </a:p>
        </p:txBody>
      </p:sp>
      <p:sp>
        <p:nvSpPr>
          <p:cNvPr id="8" name="WordArt 20"/>
          <p:cNvSpPr>
            <a:spLocks noChangeArrowheads="1" noChangeShapeType="1" noTextEdit="1"/>
          </p:cNvSpPr>
          <p:nvPr/>
        </p:nvSpPr>
        <p:spPr bwMode="auto">
          <a:xfrm>
            <a:off x="5480363" y="3137371"/>
            <a:ext cx="406347" cy="548767"/>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lIns="117226" tIns="58613" rIns="117226" bIns="58613" fromWordArt="1">
            <a:prstTxWarp prst="textPlain">
              <a:avLst>
                <a:gd name="adj" fmla="val 50000"/>
              </a:avLst>
            </a:prstTxWarp>
          </a:bodyPr>
          <a:lstStyle/>
          <a:p>
            <a:r>
              <a:rPr lang="en-US" altLang="zh-CN" sz="4600" b="1" kern="10">
                <a:solidFill>
                  <a:srgbClr val="0070C0"/>
                </a:solidFill>
                <a:latin typeface="Arial"/>
                <a:cs typeface="Arial"/>
              </a:rPr>
              <a:t>2</a:t>
            </a:r>
            <a:endParaRPr lang="zh-CN" altLang="en-US" sz="4600" b="1" kern="10">
              <a:solidFill>
                <a:srgbClr val="0070C0"/>
              </a:solidFill>
              <a:latin typeface="Arial"/>
              <a:cs typeface="Arial"/>
            </a:endParaRPr>
          </a:p>
        </p:txBody>
      </p:sp>
      <p:sp>
        <p:nvSpPr>
          <p:cNvPr id="9" name="Rectangle 22"/>
          <p:cNvSpPr>
            <a:spLocks noChangeArrowheads="1"/>
          </p:cNvSpPr>
          <p:nvPr/>
        </p:nvSpPr>
        <p:spPr bwMode="auto">
          <a:xfrm>
            <a:off x="6089884" y="3134693"/>
            <a:ext cx="3961884" cy="55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spAutoFit/>
          </a:bodyPr>
          <a:lstStyle/>
          <a:p>
            <a:pPr fontAlgn="base">
              <a:lnSpc>
                <a:spcPct val="120000"/>
              </a:lnSpc>
            </a:pPr>
            <a:r>
              <a:rPr lang="zh-CN" altLang="en-US" sz="2600" b="1" dirty="0" smtClean="0">
                <a:solidFill>
                  <a:srgbClr val="0070C0"/>
                </a:solidFill>
                <a:latin typeface="微软雅黑" pitchFamily="34" charset="-122"/>
                <a:ea typeface="微软雅黑" pitchFamily="34" charset="-122"/>
              </a:rPr>
              <a:t>市场开发两个核心能力</a:t>
            </a:r>
            <a:endParaRPr lang="zh-CN" altLang="en-US" sz="2600" b="1" dirty="0">
              <a:solidFill>
                <a:srgbClr val="0070C0"/>
              </a:solidFill>
              <a:latin typeface="微软雅黑" pitchFamily="34" charset="-122"/>
              <a:ea typeface="微软雅黑" pitchFamily="34" charset="-122"/>
            </a:endParaRPr>
          </a:p>
        </p:txBody>
      </p:sp>
      <p:sp>
        <p:nvSpPr>
          <p:cNvPr id="10" name="WordArt 20"/>
          <p:cNvSpPr>
            <a:spLocks noChangeArrowheads="1" noChangeShapeType="1" noTextEdit="1"/>
          </p:cNvSpPr>
          <p:nvPr/>
        </p:nvSpPr>
        <p:spPr bwMode="auto">
          <a:xfrm>
            <a:off x="5988298" y="3954806"/>
            <a:ext cx="406347" cy="548767"/>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lIns="117226" tIns="58613" rIns="117226" bIns="58613" fromWordArt="1">
            <a:prstTxWarp prst="textPlain">
              <a:avLst>
                <a:gd name="adj" fmla="val 50000"/>
              </a:avLst>
            </a:prstTxWarp>
          </a:bodyPr>
          <a:lstStyle/>
          <a:p>
            <a:r>
              <a:rPr lang="en-US" altLang="zh-CN" sz="4600" b="1" kern="10">
                <a:solidFill>
                  <a:srgbClr val="0070C0"/>
                </a:solidFill>
                <a:latin typeface="Arial"/>
                <a:cs typeface="Arial"/>
              </a:rPr>
              <a:t>3</a:t>
            </a:r>
            <a:endParaRPr lang="zh-CN" altLang="en-US" sz="4600" b="1" kern="10">
              <a:solidFill>
                <a:srgbClr val="0070C0"/>
              </a:solidFill>
              <a:latin typeface="Arial"/>
              <a:cs typeface="Arial"/>
            </a:endParaRPr>
          </a:p>
        </p:txBody>
      </p:sp>
      <p:sp>
        <p:nvSpPr>
          <p:cNvPr id="11" name="Rectangle 22"/>
          <p:cNvSpPr>
            <a:spLocks noChangeArrowheads="1"/>
          </p:cNvSpPr>
          <p:nvPr/>
        </p:nvSpPr>
        <p:spPr bwMode="auto">
          <a:xfrm>
            <a:off x="6597818" y="3952128"/>
            <a:ext cx="3961884" cy="55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spAutoFit/>
          </a:bodyPr>
          <a:lstStyle/>
          <a:p>
            <a:pPr fontAlgn="base">
              <a:lnSpc>
                <a:spcPct val="120000"/>
              </a:lnSpc>
            </a:pPr>
            <a:r>
              <a:rPr lang="zh-CN" altLang="en-US" sz="2600" b="1" dirty="0" smtClean="0">
                <a:solidFill>
                  <a:srgbClr val="0070C0"/>
                </a:solidFill>
                <a:latin typeface="微软雅黑" pitchFamily="34" charset="-122"/>
                <a:ea typeface="微软雅黑" pitchFamily="34" charset="-122"/>
              </a:rPr>
              <a:t>公司市场开发体系介绍</a:t>
            </a:r>
            <a:endParaRPr lang="zh-CN" altLang="en-US" sz="2600" b="1" dirty="0">
              <a:solidFill>
                <a:srgbClr val="0070C0"/>
              </a:solidFill>
              <a:latin typeface="微软雅黑" pitchFamily="34" charset="-122"/>
              <a:ea typeface="微软雅黑" pitchFamily="34" charset="-122"/>
            </a:endParaRPr>
          </a:p>
        </p:txBody>
      </p:sp>
      <p:sp>
        <p:nvSpPr>
          <p:cNvPr id="14" name="灯片编号占位符 1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167993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20</a:t>
            </a:fld>
            <a:endParaRPr lang="zh-CN" altLang="en-US" dirty="0"/>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7" name="TextBox 15"/>
          <p:cNvSpPr txBox="1"/>
          <p:nvPr/>
        </p:nvSpPr>
        <p:spPr>
          <a:xfrm>
            <a:off x="1270670" y="2973353"/>
            <a:ext cx="9865096" cy="2400657"/>
          </a:xfrm>
          <a:prstGeom prst="rect">
            <a:avLst/>
          </a:prstGeom>
          <a:noFill/>
        </p:spPr>
        <p:txBody>
          <a:bodyPr wrap="square" rtlCol="0">
            <a:spAutoFit/>
          </a:bodyPr>
          <a:lstStyle/>
          <a:p>
            <a:pPr algn="just">
              <a:lnSpc>
                <a:spcPct val="150000"/>
              </a:lnSpc>
            </a:pP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市场环境没有</a:t>
            </a:r>
            <a:r>
              <a:rPr lang="zh-CN" altLang="en-US" sz="2000" b="1" dirty="0">
                <a:latin typeface="微软雅黑" panose="020B0503020204020204" pitchFamily="34" charset="-122"/>
                <a:ea typeface="微软雅黑" panose="020B0503020204020204" pitchFamily="34" charset="-122"/>
              </a:rPr>
              <a:t>发生根本性变化的前提下，垫资施工</a:t>
            </a:r>
            <a:r>
              <a:rPr lang="zh-CN" altLang="en-US" sz="2000" b="1" dirty="0" smtClean="0">
                <a:latin typeface="微软雅黑" panose="020B0503020204020204" pitchFamily="34" charset="-122"/>
                <a:ea typeface="微软雅黑" panose="020B0503020204020204" pitchFamily="34" charset="-122"/>
              </a:rPr>
              <a:t>市场仍有存在</a:t>
            </a:r>
            <a:r>
              <a:rPr lang="zh-CN" altLang="en-US" sz="2000" b="1" dirty="0" smtClean="0">
                <a:latin typeface="微软雅黑" panose="020B0503020204020204" pitchFamily="34" charset="-122"/>
                <a:ea typeface="微软雅黑" panose="020B0503020204020204" pitchFamily="34" charset="-122"/>
              </a:rPr>
              <a:t>需</a:t>
            </a:r>
            <a:r>
              <a:rPr lang="zh-CN" altLang="en-US" sz="2000" b="1" dirty="0">
                <a:latin typeface="微软雅黑" panose="020B0503020204020204" pitchFamily="34" charset="-122"/>
                <a:ea typeface="微软雅黑" panose="020B0503020204020204" pitchFamily="34" charset="-122"/>
              </a:rPr>
              <a:t>求</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smtClean="0">
                <a:latin typeface="微软雅黑" panose="020B0503020204020204" pitchFamily="34" charset="-122"/>
                <a:ea typeface="微软雅黑" panose="020B0503020204020204" pitchFamily="34" charset="-122"/>
              </a:rPr>
              <a:t>2</a:t>
            </a:r>
            <a:r>
              <a:rPr lang="en-US" altLang="zh-CN" sz="2000" b="1" dirty="0">
                <a:latin typeface="微软雅黑" panose="020B0503020204020204" pitchFamily="34" charset="-122"/>
                <a:ea typeface="微软雅黑" panose="020B0503020204020204" pitchFamily="34" charset="-122"/>
              </a:rPr>
              <a:t>.</a:t>
            </a:r>
            <a:r>
              <a:rPr lang="zh-CN" altLang="zh-CN" sz="2000" b="1" dirty="0">
                <a:latin typeface="微软雅黑" panose="020B0503020204020204" pitchFamily="34" charset="-122"/>
                <a:ea typeface="微软雅黑" panose="020B0503020204020204" pitchFamily="34" charset="-122"/>
              </a:rPr>
              <a:t>条例出台后，</a:t>
            </a:r>
            <a:r>
              <a:rPr lang="zh-CN" altLang="en-US" sz="2000" b="1" dirty="0">
                <a:latin typeface="微软雅黑" panose="020B0503020204020204" pitchFamily="34" charset="-122"/>
                <a:ea typeface="微软雅黑" panose="020B0503020204020204" pitchFamily="34" charset="-122"/>
              </a:rPr>
              <a:t>政府投资项目如采取</a:t>
            </a:r>
            <a:r>
              <a:rPr lang="zh-CN" altLang="zh-CN" sz="2000" b="1" dirty="0">
                <a:latin typeface="微软雅黑" panose="020B0503020204020204" pitchFamily="34" charset="-122"/>
                <a:ea typeface="微软雅黑" panose="020B0503020204020204" pitchFamily="34" charset="-122"/>
              </a:rPr>
              <a:t>明显垫资</a:t>
            </a:r>
            <a:r>
              <a:rPr lang="zh-CN" altLang="en-US" sz="2000" b="1" dirty="0">
                <a:latin typeface="微软雅黑" panose="020B0503020204020204" pitchFamily="34" charset="-122"/>
                <a:ea typeface="微软雅黑" panose="020B0503020204020204" pitchFamily="34" charset="-122"/>
              </a:rPr>
              <a:t>行为，实施难度</a:t>
            </a:r>
            <a:r>
              <a:rPr lang="zh-CN" altLang="en-US" sz="2000" b="1" dirty="0" smtClean="0">
                <a:latin typeface="微软雅黑" panose="020B0503020204020204" pitchFamily="34" charset="-122"/>
                <a:ea typeface="微软雅黑" panose="020B0503020204020204" pitchFamily="34" charset="-122"/>
              </a:rPr>
              <a:t>很大</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但</a:t>
            </a:r>
            <a:r>
              <a:rPr lang="zh-CN" altLang="en-US" sz="2000" b="1" dirty="0">
                <a:latin typeface="微软雅黑" panose="020B0503020204020204" pitchFamily="34" charset="-122"/>
                <a:ea typeface="微软雅黑" panose="020B0503020204020204" pitchFamily="34" charset="-122"/>
              </a:rPr>
              <a:t>因目前法律法规并未对“垫资”进行明确的、统一的定义，没有对垫资项目工程款支付时间和支付比例等明示，因此通过设置一定条件，垫资模式也还有操作空间。</a:t>
            </a:r>
            <a:endParaRPr lang="en-US" altLang="zh-CN" sz="2000" b="1" dirty="0">
              <a:latin typeface="微软雅黑" panose="020B0503020204020204" pitchFamily="34" charset="-122"/>
              <a:ea typeface="微软雅黑" panose="020B0503020204020204" pitchFamily="34" charset="-122"/>
            </a:endParaRPr>
          </a:p>
          <a:p>
            <a:pPr algn="just">
              <a:lnSpc>
                <a:spcPct val="150000"/>
              </a:lnSpc>
            </a:pPr>
            <a:endParaRPr lang="en-US" altLang="zh-CN" sz="2000" b="1" dirty="0" smtClean="0">
              <a:latin typeface="微软雅黑" panose="020B0503020204020204" pitchFamily="34" charset="-122"/>
              <a:ea typeface="微软雅黑" panose="020B0503020204020204" pitchFamily="34" charset="-122"/>
            </a:endParaRPr>
          </a:p>
        </p:txBody>
      </p:sp>
      <p:sp>
        <p:nvSpPr>
          <p:cNvPr id="8" name="TextBox 15"/>
          <p:cNvSpPr txBox="1"/>
          <p:nvPr/>
        </p:nvSpPr>
        <p:spPr>
          <a:xfrm>
            <a:off x="1270670" y="1984641"/>
            <a:ext cx="9865096" cy="646331"/>
          </a:xfrm>
          <a:prstGeom prst="rect">
            <a:avLst/>
          </a:prstGeom>
          <a:solidFill>
            <a:srgbClr val="0070C0">
              <a:alpha val="18000"/>
            </a:srgbClr>
          </a:solid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观点</a:t>
            </a:r>
            <a:r>
              <a:rPr lang="zh-CN" altLang="en-US" sz="2400" dirty="0">
                <a:latin typeface="微软雅黑" panose="020B0503020204020204" pitchFamily="34" charset="-122"/>
                <a:ea typeface="微软雅黑" panose="020B0503020204020204" pitchFamily="34" charset="-122"/>
              </a:rPr>
              <a:t>二：从实操层面分析，垫资类项目还有一定市场空间</a:t>
            </a:r>
          </a:p>
        </p:txBody>
      </p:sp>
    </p:spTree>
    <p:extLst>
      <p:ext uri="{BB962C8B-B14F-4D97-AF65-F5344CB8AC3E}">
        <p14:creationId xmlns:p14="http://schemas.microsoft.com/office/powerpoint/2010/main" val="258816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21</a:t>
            </a:fld>
            <a:endParaRPr lang="zh-CN" altLang="en-US" dirty="0"/>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8" name="TextBox 15"/>
          <p:cNvSpPr txBox="1"/>
          <p:nvPr/>
        </p:nvSpPr>
        <p:spPr>
          <a:xfrm>
            <a:off x="1270670" y="1984641"/>
            <a:ext cx="9865096" cy="646331"/>
          </a:xfrm>
          <a:prstGeom prst="rect">
            <a:avLst/>
          </a:prstGeom>
          <a:solidFill>
            <a:srgbClr val="0070C0">
              <a:alpha val="18000"/>
            </a:srgbClr>
          </a:solid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观点</a:t>
            </a:r>
            <a:r>
              <a:rPr lang="zh-CN" altLang="en-US" sz="2400" dirty="0">
                <a:latin typeface="微软雅黑" panose="020B0503020204020204" pitchFamily="34" charset="-122"/>
                <a:ea typeface="微软雅黑" panose="020B0503020204020204" pitchFamily="34" charset="-122"/>
              </a:rPr>
              <a:t>二：从实操层面分析，垫资类项目还有一定市场空间</a:t>
            </a:r>
          </a:p>
        </p:txBody>
      </p:sp>
      <p:sp>
        <p:nvSpPr>
          <p:cNvPr id="9" name="矩形 8"/>
          <p:cNvSpPr/>
          <p:nvPr/>
        </p:nvSpPr>
        <p:spPr>
          <a:xfrm>
            <a:off x="8471470" y="3717826"/>
            <a:ext cx="3035922" cy="2246769"/>
          </a:xfrm>
          <a:prstGeom prst="rect">
            <a:avLst/>
          </a:prstGeom>
        </p:spPr>
        <p:txBody>
          <a:bodyPr wrap="square">
            <a:spAutoFit/>
          </a:bodyPr>
          <a:lstStyle/>
          <a:p>
            <a:pPr algn="just"/>
            <a:r>
              <a:rPr lang="zh-CN" altLang="en-US" sz="2000" dirty="0" smtClean="0">
                <a:solidFill>
                  <a:srgbClr val="0070C0"/>
                </a:solidFill>
                <a:latin typeface="微软雅黑" panose="020B0503020204020204" pitchFamily="34" charset="-122"/>
                <a:ea typeface="微软雅黑" panose="020B0503020204020204" pitchFamily="34" charset="-122"/>
              </a:rPr>
              <a:t>如果</a:t>
            </a:r>
            <a:r>
              <a:rPr lang="zh-CN" altLang="en-US" sz="2000" dirty="0">
                <a:solidFill>
                  <a:srgbClr val="0070C0"/>
                </a:solidFill>
                <a:latin typeface="微软雅黑" panose="020B0503020204020204" pitchFamily="34" charset="-122"/>
                <a:ea typeface="微软雅黑" panose="020B0503020204020204" pitchFamily="34" charset="-122"/>
              </a:rPr>
              <a:t>进度款低于当期已完工程进度计量款的</a:t>
            </a:r>
            <a:r>
              <a:rPr lang="en-US" altLang="zh-CN" sz="2000" dirty="0">
                <a:solidFill>
                  <a:srgbClr val="0070C0"/>
                </a:solidFill>
                <a:latin typeface="微软雅黑" panose="020B0503020204020204" pitchFamily="34" charset="-122"/>
                <a:ea typeface="微软雅黑" panose="020B0503020204020204" pitchFamily="34" charset="-122"/>
              </a:rPr>
              <a:t>60%</a:t>
            </a:r>
            <a:r>
              <a:rPr lang="zh-CN" altLang="en-US" sz="2000" dirty="0">
                <a:solidFill>
                  <a:srgbClr val="0070C0"/>
                </a:solidFill>
                <a:latin typeface="微软雅黑" panose="020B0503020204020204" pitchFamily="34" charset="-122"/>
                <a:ea typeface="微软雅黑" panose="020B0503020204020204" pitchFamily="34" charset="-122"/>
              </a:rPr>
              <a:t>，可能被认定为“垫资”。因此</a:t>
            </a:r>
            <a:r>
              <a:rPr lang="zh-CN" altLang="en-US" sz="2000" dirty="0" smtClean="0">
                <a:solidFill>
                  <a:srgbClr val="0070C0"/>
                </a:solidFill>
                <a:latin typeface="微软雅黑" panose="020B0503020204020204" pitchFamily="34" charset="-122"/>
                <a:ea typeface="微软雅黑" panose="020B0503020204020204" pitchFamily="34" charset="-122"/>
              </a:rPr>
              <a:t>建议将</a:t>
            </a:r>
            <a:r>
              <a:rPr lang="zh-CN" altLang="en-US" sz="2000" dirty="0">
                <a:solidFill>
                  <a:srgbClr val="0070C0"/>
                </a:solidFill>
                <a:latin typeface="微软雅黑" panose="020B0503020204020204" pitchFamily="34" charset="-122"/>
                <a:ea typeface="微软雅黑" panose="020B0503020204020204" pitchFamily="34" charset="-122"/>
              </a:rPr>
              <a:t>工程进度款支付到</a:t>
            </a:r>
            <a:r>
              <a:rPr lang="en-US" altLang="zh-CN" sz="2000" dirty="0">
                <a:solidFill>
                  <a:srgbClr val="0070C0"/>
                </a:solidFill>
                <a:latin typeface="微软雅黑" panose="020B0503020204020204" pitchFamily="34" charset="-122"/>
                <a:ea typeface="微软雅黑" panose="020B0503020204020204" pitchFamily="34" charset="-122"/>
              </a:rPr>
              <a:t>60%</a:t>
            </a:r>
            <a:r>
              <a:rPr lang="zh-CN" altLang="en-US" sz="2000" dirty="0">
                <a:solidFill>
                  <a:srgbClr val="0070C0"/>
                </a:solidFill>
                <a:latin typeface="微软雅黑" panose="020B0503020204020204" pitchFamily="34" charset="-122"/>
                <a:ea typeface="微软雅黑" panose="020B0503020204020204" pitchFamily="34" charset="-122"/>
              </a:rPr>
              <a:t>以上，剩余</a:t>
            </a:r>
            <a:r>
              <a:rPr lang="en-US" altLang="zh-CN" sz="2000" dirty="0">
                <a:solidFill>
                  <a:srgbClr val="0070C0"/>
                </a:solidFill>
                <a:latin typeface="微软雅黑" panose="020B0503020204020204" pitchFamily="34" charset="-122"/>
                <a:ea typeface="微软雅黑" panose="020B0503020204020204" pitchFamily="34" charset="-122"/>
              </a:rPr>
              <a:t>40%</a:t>
            </a:r>
            <a:r>
              <a:rPr lang="zh-CN" altLang="en-US" sz="2000" dirty="0">
                <a:solidFill>
                  <a:srgbClr val="0070C0"/>
                </a:solidFill>
                <a:latin typeface="微软雅黑" panose="020B0503020204020204" pitchFamily="34" charset="-122"/>
                <a:ea typeface="微软雅黑" panose="020B0503020204020204" pitchFamily="34" charset="-122"/>
              </a:rPr>
              <a:t>再适当延期支付，规避“垫资”嫌疑</a:t>
            </a:r>
            <a:r>
              <a:rPr lang="zh-CN" altLang="en-US" sz="2000" dirty="0" smtClean="0">
                <a:solidFill>
                  <a:srgbClr val="0070C0"/>
                </a:solidFill>
                <a:latin typeface="微软雅黑" panose="020B0503020204020204" pitchFamily="34" charset="-122"/>
                <a:ea typeface="微软雅黑" panose="020B0503020204020204" pitchFamily="34" charset="-122"/>
              </a:rPr>
              <a:t>。</a:t>
            </a:r>
            <a:endParaRPr lang="zh-CN" altLang="en-US" sz="2000" dirty="0">
              <a:solidFill>
                <a:srgbClr val="0070C0"/>
              </a:solidFill>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1270670" y="3933850"/>
            <a:ext cx="6896249" cy="19442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1270670" y="2718097"/>
            <a:ext cx="4378122" cy="400110"/>
          </a:xfrm>
          <a:prstGeom prst="rect">
            <a:avLst/>
          </a:prstGeom>
        </p:spPr>
        <p:txBody>
          <a:bodyPr wrap="none">
            <a:spAutoFit/>
          </a:bodyPr>
          <a:lstStyle/>
          <a:p>
            <a:pPr marL="342900" indent="-342900">
              <a:buFont typeface="Wingdings" panose="05000000000000000000" pitchFamily="2" charset="2"/>
              <a:buChar char="Ø"/>
            </a:pPr>
            <a:r>
              <a:rPr lang="zh-CN" altLang="en-US" sz="2000" b="1" dirty="0" smtClean="0">
                <a:latin typeface="微软雅黑" panose="020B0503020204020204" pitchFamily="34" charset="-122"/>
                <a:ea typeface="微软雅黑" panose="020B0503020204020204" pitchFamily="34" charset="-122"/>
              </a:rPr>
              <a:t>方式一：合理</a:t>
            </a:r>
            <a:r>
              <a:rPr lang="zh-CN" altLang="en-US" sz="2000" b="1" dirty="0">
                <a:latin typeface="微软雅黑" panose="020B0503020204020204" pitchFamily="34" charset="-122"/>
                <a:ea typeface="微软雅黑" panose="020B0503020204020204" pitchFamily="34" charset="-122"/>
              </a:rPr>
              <a:t>设置进度款支付</a:t>
            </a:r>
            <a:r>
              <a:rPr lang="zh-CN" altLang="en-US" sz="2000" b="1" dirty="0" smtClean="0">
                <a:latin typeface="微软雅黑" panose="020B0503020204020204" pitchFamily="34" charset="-122"/>
                <a:ea typeface="微软雅黑" panose="020B0503020204020204" pitchFamily="34" charset="-122"/>
              </a:rPr>
              <a:t>比例</a:t>
            </a:r>
            <a:endParaRPr lang="zh-CN" altLang="en-US" sz="2000" b="1" dirty="0">
              <a:latin typeface="微软雅黑" panose="020B0503020204020204" pitchFamily="34" charset="-122"/>
              <a:ea typeface="微软雅黑" panose="020B0503020204020204" pitchFamily="34" charset="-122"/>
            </a:endParaRPr>
          </a:p>
        </p:txBody>
      </p:sp>
      <p:sp>
        <p:nvSpPr>
          <p:cNvPr id="12" name="矩形 11"/>
          <p:cNvSpPr/>
          <p:nvPr/>
        </p:nvSpPr>
        <p:spPr>
          <a:xfrm>
            <a:off x="1270670" y="3213770"/>
            <a:ext cx="8231196" cy="400110"/>
          </a:xfrm>
          <a:prstGeom prst="rect">
            <a:avLst/>
          </a:prstGeom>
        </p:spPr>
        <p:txBody>
          <a:bodyPr wrap="square">
            <a:spAutoFit/>
          </a:bodyPr>
          <a:lstStyle/>
          <a:p>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建设工程价款结算暂行办法（试行）</a:t>
            </a:r>
            <a:r>
              <a:rPr lang="en-US" altLang="zh-CN" sz="2000" dirty="0" smtClean="0">
                <a:latin typeface="微软雅黑" panose="020B0503020204020204" pitchFamily="34" charset="-122"/>
                <a:ea typeface="微软雅黑" panose="020B0503020204020204" pitchFamily="34" charset="-122"/>
              </a:rPr>
              <a:t>》 </a:t>
            </a:r>
            <a:r>
              <a:rPr lang="zh-CN" altLang="zh-CN" sz="2000" dirty="0" smtClean="0">
                <a:latin typeface="微软雅黑" panose="020B0503020204020204" pitchFamily="34" charset="-122"/>
                <a:ea typeface="微软雅黑" panose="020B0503020204020204" pitchFamily="34" charset="-122"/>
              </a:rPr>
              <a:t>财</a:t>
            </a:r>
            <a:r>
              <a:rPr lang="zh-CN" altLang="zh-CN" sz="2000" dirty="0">
                <a:latin typeface="微软雅黑" panose="020B0503020204020204" pitchFamily="34" charset="-122"/>
                <a:ea typeface="微软雅黑" panose="020B0503020204020204" pitchFamily="34" charset="-122"/>
              </a:rPr>
              <a:t>建</a:t>
            </a:r>
            <a:r>
              <a:rPr lang="en-US" altLang="zh-CN" sz="2000" dirty="0">
                <a:latin typeface="微软雅黑" panose="020B0503020204020204" pitchFamily="34" charset="-122"/>
                <a:ea typeface="微软雅黑" panose="020B0503020204020204" pitchFamily="34" charset="-122"/>
              </a:rPr>
              <a:t>[2004]369</a:t>
            </a:r>
            <a:r>
              <a:rPr lang="zh-CN" altLang="zh-CN" sz="2000" dirty="0">
                <a:latin typeface="微软雅黑" panose="020B0503020204020204" pitchFamily="34" charset="-122"/>
                <a:ea typeface="微软雅黑" panose="020B0503020204020204" pitchFamily="34" charset="-122"/>
              </a:rPr>
              <a:t>号</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3922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8" grpId="0" animBg="1"/>
      <p:bldP spid="9"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22</a:t>
            </a:fld>
            <a:endParaRPr lang="zh-CN" altLang="en-US" dirty="0"/>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8" name="TextBox 15"/>
          <p:cNvSpPr txBox="1"/>
          <p:nvPr/>
        </p:nvSpPr>
        <p:spPr>
          <a:xfrm>
            <a:off x="1270670" y="1984641"/>
            <a:ext cx="9865096" cy="646331"/>
          </a:xfrm>
          <a:prstGeom prst="rect">
            <a:avLst/>
          </a:prstGeom>
          <a:solidFill>
            <a:srgbClr val="0070C0">
              <a:alpha val="18000"/>
            </a:srgbClr>
          </a:solid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观点</a:t>
            </a:r>
            <a:r>
              <a:rPr lang="zh-CN" altLang="en-US" sz="2400" dirty="0">
                <a:latin typeface="微软雅黑" panose="020B0503020204020204" pitchFamily="34" charset="-122"/>
                <a:ea typeface="微软雅黑" panose="020B0503020204020204" pitchFamily="34" charset="-122"/>
              </a:rPr>
              <a:t>二：从实操层面分析，垫资类项目还有一定市场空间</a:t>
            </a:r>
          </a:p>
        </p:txBody>
      </p:sp>
      <p:sp>
        <p:nvSpPr>
          <p:cNvPr id="9" name="矩形 8"/>
          <p:cNvSpPr/>
          <p:nvPr/>
        </p:nvSpPr>
        <p:spPr>
          <a:xfrm>
            <a:off x="7103318" y="2893794"/>
            <a:ext cx="4104456" cy="3416320"/>
          </a:xfrm>
          <a:prstGeom prst="rect">
            <a:avLst/>
          </a:prstGeom>
        </p:spPr>
        <p:txBody>
          <a:bodyPr wrap="square">
            <a:spAutoFit/>
          </a:bodyPr>
          <a:lstStyle/>
          <a:p>
            <a:pPr algn="just"/>
            <a:r>
              <a:rPr lang="en-US" altLang="zh-CN" sz="1800" dirty="0">
                <a:latin typeface="微软雅黑" panose="020B0503020204020204" pitchFamily="34" charset="-122"/>
                <a:ea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rPr>
              <a:t>按照立法精神和对条例第</a:t>
            </a:r>
            <a:r>
              <a:rPr lang="en-US" altLang="zh-CN" sz="1800" dirty="0">
                <a:latin typeface="微软雅黑" panose="020B0503020204020204" pitchFamily="34" charset="-122"/>
                <a:ea typeface="微软雅黑" panose="020B0503020204020204" pitchFamily="34" charset="-122"/>
              </a:rPr>
              <a:t>22</a:t>
            </a:r>
            <a:r>
              <a:rPr lang="zh-CN" altLang="en-US" sz="1800" dirty="0">
                <a:latin typeface="微软雅黑" panose="020B0503020204020204" pitchFamily="34" charset="-122"/>
                <a:ea typeface="微软雅黑" panose="020B0503020204020204" pitchFamily="34" charset="-122"/>
              </a:rPr>
              <a:t>条上下文的完整理解，约束垫资建设的核心目的在于要求政府先落实资金，后进行投资。</a:t>
            </a:r>
            <a:endParaRPr lang="en-US" altLang="zh-CN" sz="1800" dirty="0">
              <a:latin typeface="微软雅黑" panose="020B0503020204020204" pitchFamily="34" charset="-122"/>
              <a:ea typeface="微软雅黑" panose="020B0503020204020204" pitchFamily="34" charset="-122"/>
            </a:endParaRPr>
          </a:p>
          <a:p>
            <a:pPr algn="just"/>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根据新预算法规定，落实资金的方式有两种：纳入年度预算、纳入三年财政滚动规划。</a:t>
            </a:r>
            <a:endParaRPr lang="en-US" altLang="zh-CN" sz="1800" dirty="0">
              <a:latin typeface="微软雅黑" panose="020B0503020204020204" pitchFamily="34" charset="-122"/>
              <a:ea typeface="微软雅黑" panose="020B0503020204020204" pitchFamily="34" charset="-122"/>
            </a:endParaRPr>
          </a:p>
          <a:p>
            <a:pPr algn="just"/>
            <a:r>
              <a:rPr lang="en-US" altLang="zh-CN" sz="1800" dirty="0">
                <a:latin typeface="微软雅黑" panose="020B0503020204020204" pitchFamily="34" charset="-122"/>
                <a:ea typeface="微软雅黑" panose="020B0503020204020204" pitchFamily="34" charset="-122"/>
              </a:rPr>
              <a:t>3.</a:t>
            </a:r>
            <a:r>
              <a:rPr lang="zh-CN" altLang="en-US" sz="1800" dirty="0">
                <a:latin typeface="微软雅黑" panose="020B0503020204020204" pitchFamily="34" charset="-122"/>
                <a:ea typeface="微软雅黑" panose="020B0503020204020204" pitchFamily="34" charset="-122"/>
              </a:rPr>
              <a:t>可考虑通过将项目纳入中期</a:t>
            </a:r>
            <a:r>
              <a:rPr lang="zh-CN" altLang="en-US" sz="1800" dirty="0" smtClean="0">
                <a:latin typeface="微软雅黑" panose="020B0503020204020204" pitchFamily="34" charset="-122"/>
                <a:ea typeface="微软雅黑" panose="020B0503020204020204" pitchFamily="34" charset="-122"/>
              </a:rPr>
              <a:t>财政</a:t>
            </a:r>
            <a:r>
              <a:rPr lang="zh-CN" altLang="en-US" sz="1800" dirty="0">
                <a:latin typeface="微软雅黑" panose="020B0503020204020204" pitchFamily="34" charset="-122"/>
                <a:ea typeface="微软雅黑" panose="020B0503020204020204" pitchFamily="34" charset="-122"/>
              </a:rPr>
              <a:t>规划</a:t>
            </a:r>
            <a:r>
              <a:rPr lang="zh-CN" altLang="en-US" sz="1800" dirty="0" smtClean="0">
                <a:latin typeface="微软雅黑" panose="020B0503020204020204" pitchFamily="34" charset="-122"/>
                <a:ea typeface="微软雅黑" panose="020B0503020204020204" pitchFamily="34" charset="-122"/>
              </a:rPr>
              <a:t>的</a:t>
            </a:r>
            <a:r>
              <a:rPr lang="zh-CN" altLang="en-US" sz="1800" dirty="0">
                <a:latin typeface="微软雅黑" panose="020B0503020204020204" pitchFamily="34" charset="-122"/>
                <a:ea typeface="微软雅黑" panose="020B0503020204020204" pitchFamily="34" charset="-122"/>
              </a:rPr>
              <a:t>方式落实</a:t>
            </a:r>
            <a:r>
              <a:rPr lang="zh-CN" altLang="en-US" sz="1800" dirty="0" smtClean="0">
                <a:latin typeface="微软雅黑" panose="020B0503020204020204" pitchFamily="34" charset="-122"/>
                <a:ea typeface="微软雅黑" panose="020B0503020204020204" pitchFamily="34" charset="-122"/>
              </a:rPr>
              <a:t>资金：如</a:t>
            </a:r>
            <a:r>
              <a:rPr lang="zh-CN" altLang="en-US" sz="1800" dirty="0">
                <a:latin typeface="微软雅黑" panose="020B0503020204020204" pitchFamily="34" charset="-122"/>
                <a:ea typeface="微软雅黑" panose="020B0503020204020204" pitchFamily="34" charset="-122"/>
              </a:rPr>
              <a:t>地方政府资金不足，可在中期规划的前一、两年不安排项目投资计划，在第三年安排部分投资计划，然后通过滚动的方式，覆盖整个项目投资期限。</a:t>
            </a:r>
            <a:endParaRPr lang="en-US" altLang="zh-CN" sz="1800" dirty="0">
              <a:latin typeface="微软雅黑" panose="020B0503020204020204" pitchFamily="34" charset="-122"/>
              <a:ea typeface="微软雅黑" panose="020B0503020204020204" pitchFamily="34" charset="-122"/>
            </a:endParaRPr>
          </a:p>
        </p:txBody>
      </p:sp>
      <p:sp>
        <p:nvSpPr>
          <p:cNvPr id="11" name="矩形 10"/>
          <p:cNvSpPr/>
          <p:nvPr/>
        </p:nvSpPr>
        <p:spPr>
          <a:xfrm>
            <a:off x="1270670" y="2718097"/>
            <a:ext cx="5147563" cy="400110"/>
          </a:xfrm>
          <a:prstGeom prst="rect">
            <a:avLst/>
          </a:prstGeom>
        </p:spPr>
        <p:txBody>
          <a:bodyPr wrap="none">
            <a:spAutoFit/>
          </a:bodyPr>
          <a:lstStyle/>
          <a:p>
            <a:pPr marL="342900" indent="-342900">
              <a:buFont typeface="Wingdings" panose="05000000000000000000" pitchFamily="2" charset="2"/>
              <a:buChar char="Ø"/>
            </a:pPr>
            <a:r>
              <a:rPr lang="zh-CN" altLang="en-US" sz="2000" b="1" dirty="0" smtClean="0">
                <a:latin typeface="微软雅黑" panose="020B0503020204020204" pitchFamily="34" charset="-122"/>
                <a:ea typeface="微软雅黑" panose="020B0503020204020204" pitchFamily="34" charset="-122"/>
              </a:rPr>
              <a:t>方式二：争取</a:t>
            </a:r>
            <a:r>
              <a:rPr lang="zh-CN" altLang="en-US" sz="2000" b="1" dirty="0">
                <a:latin typeface="微软雅黑" panose="020B0503020204020204" pitchFamily="34" charset="-122"/>
                <a:ea typeface="微软雅黑" panose="020B0503020204020204" pitchFamily="34" charset="-122"/>
              </a:rPr>
              <a:t>付费来源纳入中期财政规划</a:t>
            </a:r>
          </a:p>
        </p:txBody>
      </p:sp>
      <p:sp>
        <p:nvSpPr>
          <p:cNvPr id="13" name="矩形 12"/>
          <p:cNvSpPr/>
          <p:nvPr/>
        </p:nvSpPr>
        <p:spPr>
          <a:xfrm flipH="1">
            <a:off x="1830959" y="3706597"/>
            <a:ext cx="1440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2000" dirty="0" smtClean="0">
                <a:solidFill>
                  <a:schemeClr val="bg1"/>
                </a:solidFill>
                <a:latin typeface="微软雅黑" panose="020B0503020204020204" pitchFamily="34" charset="-122"/>
                <a:ea typeface="微软雅黑" pitchFamily="34" charset="-122"/>
              </a:rPr>
              <a:t>2</a:t>
            </a:r>
            <a:r>
              <a:rPr lang="zh-CN" altLang="en-US" sz="2000" dirty="0" smtClean="0">
                <a:solidFill>
                  <a:schemeClr val="bg1"/>
                </a:solidFill>
                <a:latin typeface="微软雅黑" panose="020B0503020204020204" pitchFamily="34" charset="-122"/>
                <a:ea typeface="微软雅黑" pitchFamily="34" charset="-122"/>
              </a:rPr>
              <a:t>年建设期</a:t>
            </a:r>
            <a:endParaRPr lang="zh-CN" altLang="en-US" sz="2000" dirty="0">
              <a:solidFill>
                <a:schemeClr val="bg1"/>
              </a:solidFill>
              <a:latin typeface="微软雅黑" panose="020B0503020204020204" pitchFamily="34" charset="-122"/>
              <a:ea typeface="微软雅黑" pitchFamily="34" charset="-122"/>
            </a:endParaRPr>
          </a:p>
        </p:txBody>
      </p:sp>
      <p:sp>
        <p:nvSpPr>
          <p:cNvPr id="14" name="矩形 13"/>
          <p:cNvSpPr/>
          <p:nvPr/>
        </p:nvSpPr>
        <p:spPr>
          <a:xfrm flipH="1">
            <a:off x="3343625" y="3706597"/>
            <a:ext cx="2214346"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2000" dirty="0" smtClean="0">
                <a:solidFill>
                  <a:schemeClr val="bg1"/>
                </a:solidFill>
                <a:latin typeface="微软雅黑" panose="020B0503020204020204" pitchFamily="34" charset="-122"/>
                <a:ea typeface="微软雅黑" pitchFamily="34" charset="-122"/>
              </a:rPr>
              <a:t>3</a:t>
            </a:r>
            <a:r>
              <a:rPr lang="zh-CN" altLang="en-US" sz="2000" dirty="0" smtClean="0">
                <a:solidFill>
                  <a:schemeClr val="bg1"/>
                </a:solidFill>
                <a:latin typeface="微软雅黑" panose="020B0503020204020204" pitchFamily="34" charset="-122"/>
                <a:ea typeface="微软雅黑" pitchFamily="34" charset="-122"/>
              </a:rPr>
              <a:t>年付费期</a:t>
            </a:r>
            <a:endParaRPr lang="zh-CN" altLang="en-US" sz="2000" dirty="0">
              <a:solidFill>
                <a:schemeClr val="bg1"/>
              </a:solidFill>
              <a:latin typeface="微软雅黑" panose="020B0503020204020204" pitchFamily="34" charset="-122"/>
              <a:ea typeface="微软雅黑" pitchFamily="34" charset="-122"/>
            </a:endParaRPr>
          </a:p>
        </p:txBody>
      </p:sp>
      <p:sp>
        <p:nvSpPr>
          <p:cNvPr id="15" name="矩形 14"/>
          <p:cNvSpPr/>
          <p:nvPr/>
        </p:nvSpPr>
        <p:spPr>
          <a:xfrm flipH="1">
            <a:off x="1830781" y="4314559"/>
            <a:ext cx="702000" cy="36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0</a:t>
            </a:r>
            <a:endParaRPr lang="zh-CN" altLang="en-US" sz="1800" spc="-100" dirty="0">
              <a:solidFill>
                <a:schemeClr val="bg1"/>
              </a:solidFill>
              <a:latin typeface="微软雅黑" panose="020B0503020204020204" pitchFamily="34" charset="-122"/>
              <a:ea typeface="微软雅黑" pitchFamily="34" charset="-122"/>
            </a:endParaRPr>
          </a:p>
        </p:txBody>
      </p:sp>
      <p:sp>
        <p:nvSpPr>
          <p:cNvPr id="16" name="矩形 15"/>
          <p:cNvSpPr/>
          <p:nvPr/>
        </p:nvSpPr>
        <p:spPr>
          <a:xfrm flipH="1">
            <a:off x="2569119" y="4314559"/>
            <a:ext cx="702000" cy="36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0</a:t>
            </a:r>
            <a:endParaRPr lang="zh-CN" altLang="en-US" sz="1800" spc="-100" dirty="0">
              <a:solidFill>
                <a:schemeClr val="bg1"/>
              </a:solidFill>
              <a:latin typeface="微软雅黑" panose="020B0503020204020204" pitchFamily="34" charset="-122"/>
              <a:ea typeface="微软雅黑" pitchFamily="34" charset="-122"/>
            </a:endParaRPr>
          </a:p>
        </p:txBody>
      </p:sp>
      <p:sp>
        <p:nvSpPr>
          <p:cNvPr id="17" name="矩形 16"/>
          <p:cNvSpPr/>
          <p:nvPr/>
        </p:nvSpPr>
        <p:spPr>
          <a:xfrm flipH="1">
            <a:off x="3343625" y="4314559"/>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18" name="矩形 17"/>
          <p:cNvSpPr/>
          <p:nvPr/>
        </p:nvSpPr>
        <p:spPr>
          <a:xfrm flipH="1">
            <a:off x="2568443" y="4910718"/>
            <a:ext cx="702000" cy="36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0</a:t>
            </a:r>
            <a:endParaRPr lang="zh-CN" altLang="en-US" sz="1800" spc="-100" dirty="0">
              <a:solidFill>
                <a:schemeClr val="bg1"/>
              </a:solidFill>
              <a:latin typeface="微软雅黑" panose="020B0503020204020204" pitchFamily="34" charset="-122"/>
              <a:ea typeface="微软雅黑" pitchFamily="34" charset="-122"/>
            </a:endParaRPr>
          </a:p>
        </p:txBody>
      </p:sp>
      <p:sp>
        <p:nvSpPr>
          <p:cNvPr id="19" name="矩形 18"/>
          <p:cNvSpPr/>
          <p:nvPr/>
        </p:nvSpPr>
        <p:spPr>
          <a:xfrm flipH="1">
            <a:off x="3306781" y="4910718"/>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20" name="矩形 19"/>
          <p:cNvSpPr/>
          <p:nvPr/>
        </p:nvSpPr>
        <p:spPr>
          <a:xfrm flipH="1">
            <a:off x="4081287" y="4910718"/>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21" name="矩形 20"/>
          <p:cNvSpPr/>
          <p:nvPr/>
        </p:nvSpPr>
        <p:spPr>
          <a:xfrm flipH="1">
            <a:off x="3343127" y="5538735"/>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22" name="矩形 21"/>
          <p:cNvSpPr/>
          <p:nvPr/>
        </p:nvSpPr>
        <p:spPr>
          <a:xfrm flipH="1">
            <a:off x="4081465" y="5538735"/>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23" name="矩形 22"/>
          <p:cNvSpPr/>
          <p:nvPr/>
        </p:nvSpPr>
        <p:spPr>
          <a:xfrm flipH="1">
            <a:off x="4855971" y="5538735"/>
            <a:ext cx="702000" cy="36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en-US" altLang="zh-CN" sz="1800" spc="-100" dirty="0" smtClean="0">
                <a:solidFill>
                  <a:schemeClr val="bg1"/>
                </a:solidFill>
                <a:latin typeface="微软雅黑" panose="020B0503020204020204" pitchFamily="34" charset="-122"/>
                <a:ea typeface="微软雅黑" panose="020B0503020204020204" pitchFamily="34" charset="-122"/>
              </a:rPr>
              <a:t>1/3</a:t>
            </a:r>
            <a:endParaRPr lang="zh-CN" altLang="en-US" sz="1800" spc="-100" dirty="0">
              <a:solidFill>
                <a:schemeClr val="bg1"/>
              </a:solidFill>
              <a:latin typeface="微软雅黑" panose="020B0503020204020204" pitchFamily="34" charset="-122"/>
              <a:ea typeface="微软雅黑" pitchFamily="34" charset="-122"/>
            </a:endParaRPr>
          </a:p>
        </p:txBody>
      </p:sp>
      <p:sp>
        <p:nvSpPr>
          <p:cNvPr id="24" name="矩形 23"/>
          <p:cNvSpPr/>
          <p:nvPr/>
        </p:nvSpPr>
        <p:spPr>
          <a:xfrm>
            <a:off x="606823" y="4253024"/>
            <a:ext cx="95410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第一年</a:t>
            </a:r>
            <a:endParaRPr lang="zh-CN" altLang="en-US" sz="2000" dirty="0">
              <a:latin typeface="微软雅黑" panose="020B0503020204020204" pitchFamily="34" charset="-122"/>
              <a:ea typeface="微软雅黑" panose="020B0503020204020204" pitchFamily="34" charset="-122"/>
            </a:endParaRPr>
          </a:p>
        </p:txBody>
      </p:sp>
      <p:sp>
        <p:nvSpPr>
          <p:cNvPr id="25" name="矩形 24"/>
          <p:cNvSpPr/>
          <p:nvPr/>
        </p:nvSpPr>
        <p:spPr>
          <a:xfrm>
            <a:off x="606823" y="5538735"/>
            <a:ext cx="95410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第三年</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p:nvSpPr>
        <p:spPr>
          <a:xfrm>
            <a:off x="588020" y="4890663"/>
            <a:ext cx="954107"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第二年</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p:nvSpPr>
        <p:spPr>
          <a:xfrm>
            <a:off x="478582" y="3706597"/>
            <a:ext cx="1210588"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项目周期</a:t>
            </a:r>
            <a:endParaRPr lang="zh-CN" altLang="en-US" sz="2000" dirty="0">
              <a:latin typeface="微软雅黑" panose="020B0503020204020204" pitchFamily="34" charset="-122"/>
              <a:ea typeface="微软雅黑" panose="020B0503020204020204" pitchFamily="34" charset="-122"/>
            </a:endParaRPr>
          </a:p>
        </p:txBody>
      </p:sp>
      <p:sp>
        <p:nvSpPr>
          <p:cNvPr id="7" name="圆角矩形 6"/>
          <p:cNvSpPr/>
          <p:nvPr/>
        </p:nvSpPr>
        <p:spPr>
          <a:xfrm>
            <a:off x="1689170" y="4263913"/>
            <a:ext cx="2392117" cy="462679"/>
          </a:xfrm>
          <a:prstGeom prst="roundRect">
            <a:avLst/>
          </a:prstGeom>
          <a:noFill/>
          <a:ln w="317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8" name="圆角矩形 27"/>
          <p:cNvSpPr/>
          <p:nvPr/>
        </p:nvSpPr>
        <p:spPr>
          <a:xfrm>
            <a:off x="2478953" y="4858725"/>
            <a:ext cx="2392117" cy="462679"/>
          </a:xfrm>
          <a:prstGeom prst="roundRect">
            <a:avLst/>
          </a:prstGeom>
          <a:noFill/>
          <a:ln w="317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9" name="圆角矩形 28"/>
          <p:cNvSpPr/>
          <p:nvPr/>
        </p:nvSpPr>
        <p:spPr>
          <a:xfrm>
            <a:off x="3254739" y="5487395"/>
            <a:ext cx="2392117" cy="462679"/>
          </a:xfrm>
          <a:prstGeom prst="roundRect">
            <a:avLst/>
          </a:prstGeom>
          <a:noFill/>
          <a:ln w="3175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0" name="文本框 9"/>
          <p:cNvSpPr txBox="1"/>
          <p:nvPr/>
        </p:nvSpPr>
        <p:spPr>
          <a:xfrm>
            <a:off x="4222998" y="4304147"/>
            <a:ext cx="1415772" cy="338554"/>
          </a:xfrm>
          <a:prstGeom prst="rect">
            <a:avLst/>
          </a:prstGeom>
          <a:noFill/>
        </p:spPr>
        <p:txBody>
          <a:bodyPr wrap="none" rtlCol="0">
            <a:spAutoFit/>
          </a:bodyPr>
          <a:lstStyle/>
          <a:p>
            <a:r>
              <a:rPr lang="zh-CN" altLang="en-US" sz="1600" b="1" dirty="0" smtClean="0">
                <a:solidFill>
                  <a:schemeClr val="bg1">
                    <a:lumMod val="50000"/>
                  </a:schemeClr>
                </a:solidFill>
                <a:latin typeface="微软雅黑" panose="020B0503020204020204" pitchFamily="34" charset="-122"/>
                <a:ea typeface="微软雅黑" panose="020B0503020204020204" pitchFamily="34" charset="-122"/>
              </a:rPr>
              <a:t>三年中期规划</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855969" y="4952219"/>
            <a:ext cx="1415772" cy="338554"/>
          </a:xfrm>
          <a:prstGeom prst="rect">
            <a:avLst/>
          </a:prstGeom>
          <a:noFill/>
        </p:spPr>
        <p:txBody>
          <a:bodyPr wrap="none" rtlCol="0">
            <a:spAutoFit/>
          </a:bodyPr>
          <a:lstStyle/>
          <a:p>
            <a:r>
              <a:rPr lang="zh-CN" altLang="en-US" sz="1600" b="1" dirty="0" smtClean="0">
                <a:solidFill>
                  <a:schemeClr val="bg1">
                    <a:lumMod val="50000"/>
                  </a:schemeClr>
                </a:solidFill>
                <a:latin typeface="微软雅黑" panose="020B0503020204020204" pitchFamily="34" charset="-122"/>
                <a:ea typeface="微软雅黑" panose="020B0503020204020204" pitchFamily="34" charset="-122"/>
              </a:rPr>
              <a:t>中期规划滚动</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709225" y="5611520"/>
            <a:ext cx="1415772" cy="338554"/>
          </a:xfrm>
          <a:prstGeom prst="rect">
            <a:avLst/>
          </a:prstGeom>
          <a:noFill/>
        </p:spPr>
        <p:txBody>
          <a:bodyPr wrap="none" rtlCol="0">
            <a:spAutoFit/>
          </a:bodyPr>
          <a:lstStyle/>
          <a:p>
            <a:r>
              <a:rPr lang="zh-CN" altLang="en-US" sz="1600" b="1" dirty="0" smtClean="0">
                <a:solidFill>
                  <a:schemeClr val="bg1">
                    <a:lumMod val="50000"/>
                  </a:schemeClr>
                </a:solidFill>
                <a:latin typeface="微软雅黑" panose="020B0503020204020204" pitchFamily="34" charset="-122"/>
                <a:ea typeface="微软雅黑" panose="020B0503020204020204" pitchFamily="34" charset="-122"/>
              </a:rPr>
              <a:t>中期规划滚动</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88020" y="3141762"/>
            <a:ext cx="1069524" cy="446276"/>
          </a:xfrm>
          <a:prstGeom prst="rect">
            <a:avLst/>
          </a:prstGeom>
          <a:solidFill>
            <a:schemeClr val="accent2">
              <a:lumMod val="60000"/>
              <a:lumOff val="40000"/>
              <a:alpha val="27000"/>
            </a:schemeClr>
          </a:solidFill>
        </p:spPr>
        <p:txBody>
          <a:bodyPr wrap="none" rtlCol="0">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举例：</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0120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0-#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0-#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fill="hold"/>
                                        <p:tgtEl>
                                          <p:spTgt spid="17"/>
                                        </p:tgtEl>
                                        <p:attrNameLst>
                                          <p:attrName>ppt_x</p:attrName>
                                        </p:attrNameLst>
                                      </p:cBhvr>
                                      <p:tavLst>
                                        <p:tav tm="0">
                                          <p:val>
                                            <p:strVal val="0-#ppt_w/2"/>
                                          </p:val>
                                        </p:tav>
                                        <p:tav tm="100000">
                                          <p:val>
                                            <p:strVal val="#ppt_x"/>
                                          </p:val>
                                        </p:tav>
                                      </p:tavLst>
                                    </p:anim>
                                    <p:anim calcmode="lin" valueType="num">
                                      <p:cBhvr additive="base">
                                        <p:cTn id="67" dur="500" fill="hold"/>
                                        <p:tgtEl>
                                          <p:spTgt spid="17"/>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0-#ppt_w/2"/>
                                          </p:val>
                                        </p:tav>
                                        <p:tav tm="100000">
                                          <p:val>
                                            <p:strVal val="#ppt_x"/>
                                          </p:val>
                                        </p:tav>
                                      </p:tavLst>
                                    </p:anim>
                                    <p:anim calcmode="lin" valueType="num">
                                      <p:cBhvr additive="base">
                                        <p:cTn id="71" dur="500" fill="hold"/>
                                        <p:tgtEl>
                                          <p:spTgt spid="10"/>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additive="base">
                                        <p:cTn id="74" dur="500" fill="hold"/>
                                        <p:tgtEl>
                                          <p:spTgt spid="7"/>
                                        </p:tgtEl>
                                        <p:attrNameLst>
                                          <p:attrName>ppt_x</p:attrName>
                                        </p:attrNameLst>
                                      </p:cBhvr>
                                      <p:tavLst>
                                        <p:tav tm="0">
                                          <p:val>
                                            <p:strVal val="0-#ppt_w/2"/>
                                          </p:val>
                                        </p:tav>
                                        <p:tav tm="100000">
                                          <p:val>
                                            <p:strVal val="#ppt_x"/>
                                          </p:val>
                                        </p:tav>
                                      </p:tavLst>
                                    </p:anim>
                                    <p:anim calcmode="lin" valueType="num">
                                      <p:cBhvr additive="base">
                                        <p:cTn id="75" dur="500" fill="hold"/>
                                        <p:tgtEl>
                                          <p:spTgt spid="7"/>
                                        </p:tgtEl>
                                        <p:attrNameLst>
                                          <p:attrName>ppt_y</p:attrName>
                                        </p:attrNameLst>
                                      </p:cBhvr>
                                      <p:tavLst>
                                        <p:tav tm="0">
                                          <p:val>
                                            <p:strVal val="#ppt_y"/>
                                          </p:val>
                                        </p:tav>
                                        <p:tav tm="100000">
                                          <p:val>
                                            <p:strVal val="#ppt_y"/>
                                          </p:val>
                                        </p:tav>
                                      </p:tavLst>
                                    </p:anim>
                                  </p:childTnLst>
                                </p:cTn>
                              </p:par>
                            </p:childTnLst>
                          </p:cTn>
                        </p:par>
                        <p:par>
                          <p:cTn id="76" fill="hold">
                            <p:stCondLst>
                              <p:cond delay="4500"/>
                            </p:stCondLst>
                            <p:childTnLst>
                              <p:par>
                                <p:cTn id="77" presetID="2" presetClass="entr" presetSubtype="8"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0-#ppt_w/2"/>
                                          </p:val>
                                        </p:tav>
                                        <p:tav tm="100000">
                                          <p:val>
                                            <p:strVal val="#ppt_x"/>
                                          </p:val>
                                        </p:tav>
                                      </p:tavLst>
                                    </p:anim>
                                    <p:anim calcmode="lin" valueType="num">
                                      <p:cBhvr additive="base">
                                        <p:cTn id="80" dur="500" fill="hold"/>
                                        <p:tgtEl>
                                          <p:spTgt spid="2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0-#ppt_w/2"/>
                                          </p:val>
                                        </p:tav>
                                        <p:tav tm="100000">
                                          <p:val>
                                            <p:strVal val="#ppt_x"/>
                                          </p:val>
                                        </p:tav>
                                      </p:tavLst>
                                    </p:anim>
                                    <p:anim calcmode="lin" valueType="num">
                                      <p:cBhvr additive="base">
                                        <p:cTn id="84" dur="500" fill="hold"/>
                                        <p:tgtEl>
                                          <p:spTgt spid="2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0-#ppt_w/2"/>
                                          </p:val>
                                        </p:tav>
                                        <p:tav tm="100000">
                                          <p:val>
                                            <p:strVal val="#ppt_x"/>
                                          </p:val>
                                        </p:tav>
                                      </p:tavLst>
                                    </p:anim>
                                    <p:anim calcmode="lin" valueType="num">
                                      <p:cBhvr additive="base">
                                        <p:cTn id="88" dur="500" fill="hold"/>
                                        <p:tgtEl>
                                          <p:spTgt spid="18"/>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0-#ppt_w/2"/>
                                          </p:val>
                                        </p:tav>
                                        <p:tav tm="100000">
                                          <p:val>
                                            <p:strVal val="#ppt_x"/>
                                          </p:val>
                                        </p:tav>
                                      </p:tavLst>
                                    </p:anim>
                                    <p:anim calcmode="lin" valueType="num">
                                      <p:cBhvr additive="base">
                                        <p:cTn id="92" dur="500" fill="hold"/>
                                        <p:tgtEl>
                                          <p:spTgt spid="19"/>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500" fill="hold"/>
                                        <p:tgtEl>
                                          <p:spTgt spid="20"/>
                                        </p:tgtEl>
                                        <p:attrNameLst>
                                          <p:attrName>ppt_x</p:attrName>
                                        </p:attrNameLst>
                                      </p:cBhvr>
                                      <p:tavLst>
                                        <p:tav tm="0">
                                          <p:val>
                                            <p:strVal val="0-#ppt_w/2"/>
                                          </p:val>
                                        </p:tav>
                                        <p:tav tm="100000">
                                          <p:val>
                                            <p:strVal val="#ppt_x"/>
                                          </p:val>
                                        </p:tav>
                                      </p:tavLst>
                                    </p:anim>
                                    <p:anim calcmode="lin" valueType="num">
                                      <p:cBhvr additive="base">
                                        <p:cTn id="96" dur="500" fill="hold"/>
                                        <p:tgtEl>
                                          <p:spTgt spid="20"/>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0-#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childTnLst>
                          </p:cTn>
                        </p:par>
                        <p:par>
                          <p:cTn id="101" fill="hold">
                            <p:stCondLst>
                              <p:cond delay="5000"/>
                            </p:stCondLst>
                            <p:childTnLst>
                              <p:par>
                                <p:cTn id="102" presetID="2" presetClass="entr" presetSubtype="8"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additive="base">
                                        <p:cTn id="104" dur="500" fill="hold"/>
                                        <p:tgtEl>
                                          <p:spTgt spid="25"/>
                                        </p:tgtEl>
                                        <p:attrNameLst>
                                          <p:attrName>ppt_x</p:attrName>
                                        </p:attrNameLst>
                                      </p:cBhvr>
                                      <p:tavLst>
                                        <p:tav tm="0">
                                          <p:val>
                                            <p:strVal val="0-#ppt_w/2"/>
                                          </p:val>
                                        </p:tav>
                                        <p:tav tm="100000">
                                          <p:val>
                                            <p:strVal val="#ppt_x"/>
                                          </p:val>
                                        </p:tav>
                                      </p:tavLst>
                                    </p:anim>
                                    <p:anim calcmode="lin" valueType="num">
                                      <p:cBhvr additive="base">
                                        <p:cTn id="105" dur="500" fill="hold"/>
                                        <p:tgtEl>
                                          <p:spTgt spid="25"/>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additive="base">
                                        <p:cTn id="108" dur="500" fill="hold"/>
                                        <p:tgtEl>
                                          <p:spTgt spid="29"/>
                                        </p:tgtEl>
                                        <p:attrNameLst>
                                          <p:attrName>ppt_x</p:attrName>
                                        </p:attrNameLst>
                                      </p:cBhvr>
                                      <p:tavLst>
                                        <p:tav tm="0">
                                          <p:val>
                                            <p:strVal val="0-#ppt_w/2"/>
                                          </p:val>
                                        </p:tav>
                                        <p:tav tm="100000">
                                          <p:val>
                                            <p:strVal val="#ppt_x"/>
                                          </p:val>
                                        </p:tav>
                                      </p:tavLst>
                                    </p:anim>
                                    <p:anim calcmode="lin" valueType="num">
                                      <p:cBhvr additive="base">
                                        <p:cTn id="109" dur="500" fill="hold"/>
                                        <p:tgtEl>
                                          <p:spTgt spid="29"/>
                                        </p:tgtEl>
                                        <p:attrNameLst>
                                          <p:attrName>ppt_y</p:attrName>
                                        </p:attrNameLst>
                                      </p:cBhvr>
                                      <p:tavLst>
                                        <p:tav tm="0">
                                          <p:val>
                                            <p:strVal val="#ppt_y"/>
                                          </p:val>
                                        </p:tav>
                                        <p:tav tm="100000">
                                          <p:val>
                                            <p:strVal val="#ppt_y"/>
                                          </p:val>
                                        </p:tav>
                                      </p:tavLst>
                                    </p:anim>
                                  </p:childTnLst>
                                </p:cTn>
                              </p:par>
                              <p:par>
                                <p:cTn id="110" presetID="2" presetClass="entr" presetSubtype="8"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additive="base">
                                        <p:cTn id="112" dur="500" fill="hold"/>
                                        <p:tgtEl>
                                          <p:spTgt spid="21"/>
                                        </p:tgtEl>
                                        <p:attrNameLst>
                                          <p:attrName>ppt_x</p:attrName>
                                        </p:attrNameLst>
                                      </p:cBhvr>
                                      <p:tavLst>
                                        <p:tav tm="0">
                                          <p:val>
                                            <p:strVal val="0-#ppt_w/2"/>
                                          </p:val>
                                        </p:tav>
                                        <p:tav tm="100000">
                                          <p:val>
                                            <p:strVal val="#ppt_x"/>
                                          </p:val>
                                        </p:tav>
                                      </p:tavLst>
                                    </p:anim>
                                    <p:anim calcmode="lin" valueType="num">
                                      <p:cBhvr additive="base">
                                        <p:cTn id="113" dur="500" fill="hold"/>
                                        <p:tgtEl>
                                          <p:spTgt spid="21"/>
                                        </p:tgtEl>
                                        <p:attrNameLst>
                                          <p:attrName>ppt_y</p:attrName>
                                        </p:attrNameLst>
                                      </p:cBhvr>
                                      <p:tavLst>
                                        <p:tav tm="0">
                                          <p:val>
                                            <p:strVal val="#ppt_y"/>
                                          </p:val>
                                        </p:tav>
                                        <p:tav tm="100000">
                                          <p:val>
                                            <p:strVal val="#ppt_y"/>
                                          </p:val>
                                        </p:tav>
                                      </p:tavLst>
                                    </p:anim>
                                  </p:childTnLst>
                                </p:cTn>
                              </p:par>
                              <p:par>
                                <p:cTn id="114" presetID="2" presetClass="entr" presetSubtype="8" fill="hold" grpId="0"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additive="base">
                                        <p:cTn id="116" dur="500" fill="hold"/>
                                        <p:tgtEl>
                                          <p:spTgt spid="22"/>
                                        </p:tgtEl>
                                        <p:attrNameLst>
                                          <p:attrName>ppt_x</p:attrName>
                                        </p:attrNameLst>
                                      </p:cBhvr>
                                      <p:tavLst>
                                        <p:tav tm="0">
                                          <p:val>
                                            <p:strVal val="0-#ppt_w/2"/>
                                          </p:val>
                                        </p:tav>
                                        <p:tav tm="100000">
                                          <p:val>
                                            <p:strVal val="#ppt_x"/>
                                          </p:val>
                                        </p:tav>
                                      </p:tavLst>
                                    </p:anim>
                                    <p:anim calcmode="lin" valueType="num">
                                      <p:cBhvr additive="base">
                                        <p:cTn id="117" dur="500" fill="hold"/>
                                        <p:tgtEl>
                                          <p:spTgt spid="22"/>
                                        </p:tgtEl>
                                        <p:attrNameLst>
                                          <p:attrName>ppt_y</p:attrName>
                                        </p:attrNameLst>
                                      </p:cBhvr>
                                      <p:tavLst>
                                        <p:tav tm="0">
                                          <p:val>
                                            <p:strVal val="#ppt_y"/>
                                          </p:val>
                                        </p:tav>
                                        <p:tav tm="100000">
                                          <p:val>
                                            <p:strVal val="#ppt_y"/>
                                          </p:val>
                                        </p:tav>
                                      </p:tavLst>
                                    </p:anim>
                                  </p:childTnLst>
                                </p:cTn>
                              </p:par>
                              <p:par>
                                <p:cTn id="118" presetID="2" presetClass="entr" presetSubtype="8"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additive="base">
                                        <p:cTn id="120" dur="500" fill="hold"/>
                                        <p:tgtEl>
                                          <p:spTgt spid="23"/>
                                        </p:tgtEl>
                                        <p:attrNameLst>
                                          <p:attrName>ppt_x</p:attrName>
                                        </p:attrNameLst>
                                      </p:cBhvr>
                                      <p:tavLst>
                                        <p:tav tm="0">
                                          <p:val>
                                            <p:strVal val="0-#ppt_w/2"/>
                                          </p:val>
                                        </p:tav>
                                        <p:tav tm="100000">
                                          <p:val>
                                            <p:strVal val="#ppt_x"/>
                                          </p:val>
                                        </p:tav>
                                      </p:tavLst>
                                    </p:anim>
                                    <p:anim calcmode="lin" valueType="num">
                                      <p:cBhvr additive="base">
                                        <p:cTn id="121" dur="500" fill="hold"/>
                                        <p:tgtEl>
                                          <p:spTgt spid="23"/>
                                        </p:tgtEl>
                                        <p:attrNameLst>
                                          <p:attrName>ppt_y</p:attrName>
                                        </p:attrNameLst>
                                      </p:cBhvr>
                                      <p:tavLst>
                                        <p:tav tm="0">
                                          <p:val>
                                            <p:strVal val="#ppt_y"/>
                                          </p:val>
                                        </p:tav>
                                        <p:tav tm="100000">
                                          <p:val>
                                            <p:strVal val="#ppt_y"/>
                                          </p:val>
                                        </p:tav>
                                      </p:tavLst>
                                    </p:anim>
                                  </p:childTnLst>
                                </p:cTn>
                              </p:par>
                              <p:par>
                                <p:cTn id="122" presetID="2" presetClass="entr" presetSubtype="8" fill="hold" grpId="0" nodeType="withEffect">
                                  <p:stCondLst>
                                    <p:cond delay="0"/>
                                  </p:stCondLst>
                                  <p:childTnLst>
                                    <p:set>
                                      <p:cBhvr>
                                        <p:cTn id="123" dur="1" fill="hold">
                                          <p:stCondLst>
                                            <p:cond delay="0"/>
                                          </p:stCondLst>
                                        </p:cTn>
                                        <p:tgtEl>
                                          <p:spTgt spid="31"/>
                                        </p:tgtEl>
                                        <p:attrNameLst>
                                          <p:attrName>style.visibility</p:attrName>
                                        </p:attrNameLst>
                                      </p:cBhvr>
                                      <p:to>
                                        <p:strVal val="visible"/>
                                      </p:to>
                                    </p:set>
                                    <p:anim calcmode="lin" valueType="num">
                                      <p:cBhvr additive="base">
                                        <p:cTn id="124" dur="500" fill="hold"/>
                                        <p:tgtEl>
                                          <p:spTgt spid="31"/>
                                        </p:tgtEl>
                                        <p:attrNameLst>
                                          <p:attrName>ppt_x</p:attrName>
                                        </p:attrNameLst>
                                      </p:cBhvr>
                                      <p:tavLst>
                                        <p:tav tm="0">
                                          <p:val>
                                            <p:strVal val="0-#ppt_w/2"/>
                                          </p:val>
                                        </p:tav>
                                        <p:tav tm="100000">
                                          <p:val>
                                            <p:strVal val="#ppt_x"/>
                                          </p:val>
                                        </p:tav>
                                      </p:tavLst>
                                    </p:anim>
                                    <p:anim calcmode="lin" valueType="num">
                                      <p:cBhvr additive="base">
                                        <p:cTn id="1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8" grpId="0" animBg="1"/>
      <p:bldP spid="9" grpId="0"/>
      <p:bldP spid="11"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7" grpId="0" animBg="1"/>
      <p:bldP spid="28" grpId="0" animBg="1"/>
      <p:bldP spid="29" grpId="0" animBg="1"/>
      <p:bldP spid="10" grpId="0"/>
      <p:bldP spid="30" grpId="0"/>
      <p:bldP spid="3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23</a:t>
            </a:fld>
            <a:endParaRPr lang="zh-CN" altLang="en-US" dirty="0"/>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9" name="矩形 8"/>
          <p:cNvSpPr/>
          <p:nvPr/>
        </p:nvSpPr>
        <p:spPr>
          <a:xfrm>
            <a:off x="1054646" y="2062797"/>
            <a:ext cx="10081120" cy="4247317"/>
          </a:xfrm>
          <a:prstGeom prst="rect">
            <a:avLst/>
          </a:prstGeom>
        </p:spPr>
        <p:txBody>
          <a:bodyPr wrap="square">
            <a:spAutoFit/>
          </a:bodyPr>
          <a:lstStyle/>
          <a:p>
            <a:pPr algn="just">
              <a:lnSpc>
                <a:spcPct val="150000"/>
              </a:lnSpc>
            </a:pPr>
            <a:r>
              <a:rPr lang="zh-CN" altLang="en-US" sz="2000" b="1" dirty="0" smtClean="0">
                <a:latin typeface="微软雅黑" panose="020B0503020204020204" pitchFamily="34" charset="-122"/>
                <a:ea typeface="微软雅黑" panose="020B0503020204020204" pitchFamily="34" charset="-122"/>
              </a:rPr>
              <a:t>     通过</a:t>
            </a:r>
            <a:r>
              <a:rPr lang="zh-CN" altLang="en-US" sz="2000" b="1" dirty="0">
                <a:latin typeface="微软雅黑" panose="020B0503020204020204" pitchFamily="34" charset="-122"/>
                <a:ea typeface="微软雅黑" panose="020B0503020204020204" pitchFamily="34" charset="-122"/>
              </a:rPr>
              <a:t>纳入中期财政规划的方式落实项目资金：</a:t>
            </a:r>
          </a:p>
          <a:p>
            <a:pPr marL="342900" indent="-342900" algn="just">
              <a:lnSpc>
                <a:spcPct val="150000"/>
              </a:lnSpc>
              <a:buFont typeface="Wingdings" panose="05000000000000000000" pitchFamily="2" charset="2"/>
              <a:buChar char="n"/>
            </a:pPr>
            <a:r>
              <a:rPr lang="zh-CN" altLang="en-US" sz="2000" b="1" dirty="0">
                <a:latin typeface="微软雅黑" panose="020B0503020204020204" pitchFamily="34" charset="-122"/>
                <a:ea typeface="微软雅黑" panose="020B0503020204020204" pitchFamily="34" charset="-122"/>
              </a:rPr>
              <a:t>中期财政规划</a:t>
            </a:r>
            <a:r>
              <a:rPr lang="zh-CN" altLang="en-US" sz="2000" b="1" dirty="0" smtClean="0">
                <a:latin typeface="微软雅黑" panose="020B0503020204020204" pitchFamily="34" charset="-122"/>
                <a:ea typeface="微软雅黑" panose="020B0503020204020204" pitchFamily="34" charset="-122"/>
              </a:rPr>
              <a:t>实施</a:t>
            </a:r>
            <a:r>
              <a:rPr lang="zh-CN" altLang="en-US" sz="2000" b="1" dirty="0">
                <a:latin typeface="微软雅黑" panose="020B0503020204020204" pitchFamily="34" charset="-122"/>
                <a:ea typeface="微软雅黑" panose="020B0503020204020204" pitchFamily="34" charset="-122"/>
              </a:rPr>
              <a:t>滚动调整</a:t>
            </a:r>
            <a:r>
              <a:rPr lang="zh-CN" altLang="en-US" sz="2000" dirty="0">
                <a:latin typeface="微软雅黑" panose="020B0503020204020204" pitchFamily="34" charset="-122"/>
                <a:ea typeface="微软雅黑" panose="020B0503020204020204" pitchFamily="34" charset="-122"/>
              </a:rPr>
              <a:t>。中期财政规划按照三年滚动方式编制，</a:t>
            </a:r>
            <a:r>
              <a:rPr lang="zh-CN" altLang="en-US" sz="2000" u="sng" dirty="0">
                <a:solidFill>
                  <a:srgbClr val="FF0000"/>
                </a:solidFill>
                <a:latin typeface="微软雅黑" panose="020B0503020204020204" pitchFamily="34" charset="-122"/>
                <a:ea typeface="微软雅黑" panose="020B0503020204020204" pitchFamily="34" charset="-122"/>
              </a:rPr>
              <a:t>第一年规划约束对应年度预算，后两年规划指引对应年度预算。</a:t>
            </a:r>
            <a:r>
              <a:rPr lang="zh-CN" altLang="en-US" sz="2000" dirty="0">
                <a:latin typeface="微软雅黑" panose="020B0503020204020204" pitchFamily="34" charset="-122"/>
                <a:ea typeface="微软雅黑" panose="020B0503020204020204" pitchFamily="34" charset="-122"/>
              </a:rPr>
              <a:t>年度预算执行结束后，对后两年规划及时进行调整，再添加一个年度规划，形成新一轮中期财政规划。</a:t>
            </a:r>
          </a:p>
          <a:p>
            <a:pPr marL="342900" indent="-342900" algn="just">
              <a:lnSpc>
                <a:spcPct val="150000"/>
              </a:lnSpc>
              <a:buFont typeface="Wingdings" panose="05000000000000000000" pitchFamily="2" charset="2"/>
              <a:buChar char="n"/>
            </a:pPr>
            <a:r>
              <a:rPr lang="zh-CN" altLang="en-US" sz="2000" b="1" dirty="0">
                <a:latin typeface="微软雅黑" panose="020B0503020204020204" pitchFamily="34" charset="-122"/>
                <a:ea typeface="微软雅黑" panose="020B0503020204020204" pitchFamily="34" charset="-122"/>
              </a:rPr>
              <a:t>中期财政</a:t>
            </a:r>
            <a:r>
              <a:rPr lang="zh-CN" altLang="en-US" sz="2000" b="1" dirty="0" smtClean="0">
                <a:latin typeface="微软雅黑" panose="020B0503020204020204" pitchFamily="34" charset="-122"/>
                <a:ea typeface="微软雅黑" panose="020B0503020204020204" pitchFamily="34" charset="-122"/>
              </a:rPr>
              <a:t>规划对年度预算具有约束性</a:t>
            </a:r>
            <a:r>
              <a:rPr lang="zh-CN" altLang="en-US" sz="2000" dirty="0" smtClean="0">
                <a:latin typeface="微软雅黑" panose="020B0503020204020204" pitchFamily="34" charset="-122"/>
                <a:ea typeface="微软雅黑" panose="020B0503020204020204" pitchFamily="34" charset="-122"/>
              </a:rPr>
              <a:t>。</a:t>
            </a:r>
            <a:r>
              <a:rPr lang="zh-CN" altLang="en-US" sz="2000" u="sng" dirty="0">
                <a:solidFill>
                  <a:srgbClr val="FF0000"/>
                </a:solidFill>
                <a:latin typeface="微软雅黑" panose="020B0503020204020204" pitchFamily="34" charset="-122"/>
                <a:ea typeface="微软雅黑" panose="020B0503020204020204" pitchFamily="34" charset="-122"/>
              </a:rPr>
              <a:t>凡是涉及财政政策和资金支持的部门、行业规划，都要与中期财政规划相衔接。</a:t>
            </a:r>
            <a:r>
              <a:rPr lang="zh-CN" altLang="en-US" sz="2000" dirty="0">
                <a:latin typeface="微软雅黑" panose="020B0503020204020204" pitchFamily="34" charset="-122"/>
                <a:ea typeface="微软雅黑" panose="020B0503020204020204" pitchFamily="34" charset="-122"/>
              </a:rPr>
              <a:t>强化中期财政规划对年度预算编制的约束，</a:t>
            </a:r>
            <a:r>
              <a:rPr lang="zh-CN" altLang="en-US" sz="2000" u="sng" dirty="0">
                <a:solidFill>
                  <a:srgbClr val="FF0000"/>
                </a:solidFill>
                <a:latin typeface="微软雅黑" panose="020B0503020204020204" pitchFamily="34" charset="-122"/>
                <a:ea typeface="微软雅黑" panose="020B0503020204020204" pitchFamily="34" charset="-122"/>
              </a:rPr>
              <a:t>年度预算编制必须在中期财政规划框架下进行</a:t>
            </a:r>
            <a:r>
              <a:rPr lang="zh-CN" altLang="en-US" sz="2000" u="sng" dirty="0" smtClean="0">
                <a:solidFill>
                  <a:srgbClr val="FF0000"/>
                </a:solidFill>
                <a:latin typeface="微软雅黑" panose="020B0503020204020204" pitchFamily="34" charset="-122"/>
                <a:ea typeface="微软雅黑" panose="020B0503020204020204" pitchFamily="34" charset="-122"/>
              </a:rPr>
              <a:t>。</a:t>
            </a:r>
            <a:r>
              <a:rPr lang="en-US" altLang="zh-CN"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纳入中期规划，即进入预算安排</a:t>
            </a:r>
            <a:r>
              <a:rPr lang="en-US" altLang="zh-CN" sz="2000"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a:p>
            <a:pPr marL="342900" indent="-342900" algn="just">
              <a:lnSpc>
                <a:spcPct val="150000"/>
              </a:lnSpc>
              <a:buFont typeface="Wingdings" panose="05000000000000000000" pitchFamily="2" charset="2"/>
              <a:buChar char="n"/>
            </a:pPr>
            <a:r>
              <a:rPr lang="zh-CN" altLang="en-US" sz="2000" b="1" dirty="0" smtClean="0">
                <a:latin typeface="微软雅黑" panose="020B0503020204020204" pitchFamily="34" charset="-122"/>
                <a:ea typeface="微软雅黑" panose="020B0503020204020204" pitchFamily="34" charset="-122"/>
              </a:rPr>
              <a:t>财政</a:t>
            </a:r>
            <a:r>
              <a:rPr lang="zh-CN" altLang="en-US" sz="2000" b="1" dirty="0">
                <a:latin typeface="微软雅黑" panose="020B0503020204020204" pitchFamily="34" charset="-122"/>
                <a:ea typeface="微软雅黑" panose="020B0503020204020204" pitchFamily="34" charset="-122"/>
              </a:rPr>
              <a:t>支付优先安排存量项目</a:t>
            </a:r>
            <a:r>
              <a:rPr lang="zh-CN" altLang="en-US" sz="2000" b="1" dirty="0" smtClean="0">
                <a:latin typeface="微软雅黑" panose="020B0503020204020204" pitchFamily="34" charset="-122"/>
                <a:ea typeface="微软雅黑" panose="020B0503020204020204" pitchFamily="34" charset="-122"/>
              </a:rPr>
              <a:t>原则。</a:t>
            </a:r>
            <a:r>
              <a:rPr lang="zh-CN" altLang="en-US" sz="2000" dirty="0" smtClean="0">
                <a:latin typeface="微软雅黑" panose="020B0503020204020204" pitchFamily="34" charset="-122"/>
                <a:ea typeface="微软雅黑" panose="020B0503020204020204" pitchFamily="34" charset="-122"/>
              </a:rPr>
              <a:t>已</a:t>
            </a:r>
            <a:r>
              <a:rPr lang="zh-CN" altLang="en-US" sz="2000" dirty="0">
                <a:latin typeface="微软雅黑" panose="020B0503020204020204" pitchFamily="34" charset="-122"/>
                <a:ea typeface="微软雅黑" panose="020B0503020204020204" pitchFamily="34" charset="-122"/>
              </a:rPr>
              <a:t>在前一期财政规划中列入的项目，会优先进入后期财政预算安排，以确保政策的连续性和避免“半拉子”工程</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210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additive="base">
                                        <p:cTn id="2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9">
                                            <p:txEl>
                                              <p:pRg st="1" end="1"/>
                                            </p:txEl>
                                          </p:spTgt>
                                        </p:tgtEl>
                                        <p:attrNameLst>
                                          <p:attrName>style.visibility</p:attrName>
                                        </p:attrNameLst>
                                      </p:cBhvr>
                                      <p:to>
                                        <p:strVal val="visible"/>
                                      </p:to>
                                    </p:set>
                                    <p:anim calcmode="lin" valueType="num">
                                      <p:cBhvr additive="base">
                                        <p:cTn id="26"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9">
                                            <p:txEl>
                                              <p:pRg st="2" end="2"/>
                                            </p:txEl>
                                          </p:spTgt>
                                        </p:tgtEl>
                                        <p:attrNameLst>
                                          <p:attrName>style.visibility</p:attrName>
                                        </p:attrNameLst>
                                      </p:cBhvr>
                                      <p:to>
                                        <p:strVal val="visible"/>
                                      </p:to>
                                    </p:set>
                                    <p:anim calcmode="lin" valueType="num">
                                      <p:cBhvr additive="base">
                                        <p:cTn id="31"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 calcmode="lin" valueType="num">
                                      <p:cBhvr additive="base">
                                        <p:cTn id="36"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24</a:t>
            </a:fld>
            <a:endParaRPr lang="zh-CN" altLang="en-US" dirty="0"/>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一、主要</a:t>
            </a:r>
            <a:r>
              <a:rPr lang="zh-CN" altLang="en-US" sz="2400" kern="0" dirty="0">
                <a:solidFill>
                  <a:srgbClr val="0070C0"/>
                </a:solidFill>
                <a:latin typeface="微软雅黑" pitchFamily="34" charset="-122"/>
                <a:ea typeface="微软雅黑" pitchFamily="34" charset="-122"/>
              </a:rPr>
              <a:t>条款：政府投资项目不得由施工单位垫资建设。</a:t>
            </a:r>
            <a:endParaRPr lang="en-US" altLang="zh-CN" sz="2400" kern="0" dirty="0" smtClean="0">
              <a:solidFill>
                <a:srgbClr val="0070C0"/>
              </a:solidFill>
              <a:latin typeface="微软雅黑" pitchFamily="34" charset="-122"/>
              <a:ea typeface="微软雅黑" pitchFamily="34" charset="-122"/>
            </a:endParaRPr>
          </a:p>
        </p:txBody>
      </p:sp>
      <p:sp>
        <p:nvSpPr>
          <p:cNvPr id="8" name="TextBox 15"/>
          <p:cNvSpPr txBox="1"/>
          <p:nvPr/>
        </p:nvSpPr>
        <p:spPr>
          <a:xfrm>
            <a:off x="1270670" y="1984641"/>
            <a:ext cx="9865096" cy="646331"/>
          </a:xfrm>
          <a:prstGeom prst="rect">
            <a:avLst/>
          </a:prstGeom>
          <a:solidFill>
            <a:srgbClr val="0070C0">
              <a:alpha val="18000"/>
            </a:srgbClr>
          </a:solidFill>
        </p:spPr>
        <p:txBody>
          <a:bodyPr wrap="square" rtlCol="0">
            <a:spAutoFit/>
          </a:bodyPr>
          <a:lstStyle/>
          <a:p>
            <a:pPr algn="just">
              <a:lnSpc>
                <a:spcPct val="150000"/>
              </a:lnSpc>
            </a:pPr>
            <a:r>
              <a:rPr lang="zh-CN" altLang="en-US" sz="2400" dirty="0" smtClean="0">
                <a:latin typeface="微软雅黑" panose="020B0503020204020204" pitchFamily="34" charset="-122"/>
                <a:ea typeface="微软雅黑" panose="020B0503020204020204" pitchFamily="34" charset="-122"/>
              </a:rPr>
              <a:t>观点</a:t>
            </a:r>
            <a:r>
              <a:rPr lang="zh-CN" altLang="en-US" sz="2400" dirty="0">
                <a:latin typeface="微软雅黑" panose="020B0503020204020204" pitchFamily="34" charset="-122"/>
                <a:ea typeface="微软雅黑" panose="020B0503020204020204" pitchFamily="34" charset="-122"/>
              </a:rPr>
              <a:t>二：从实操层面分析，垫资类项目还有一定市场空间</a:t>
            </a:r>
          </a:p>
        </p:txBody>
      </p:sp>
      <p:sp>
        <p:nvSpPr>
          <p:cNvPr id="9" name="矩形 8"/>
          <p:cNvSpPr/>
          <p:nvPr/>
        </p:nvSpPr>
        <p:spPr>
          <a:xfrm>
            <a:off x="6959302" y="3285778"/>
            <a:ext cx="3917264" cy="1938992"/>
          </a:xfrm>
          <a:prstGeom prst="rect">
            <a:avLst/>
          </a:prstGeom>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本条例主要是规范政府投资类项目，不涉及企业投资类项目。对于和实力雄厚、信用较高的企业开展“</a:t>
            </a:r>
            <a:r>
              <a:rPr lang="en-US" altLang="zh-CN" sz="2000" dirty="0">
                <a:latin typeface="微软雅黑" panose="020B0503020204020204" pitchFamily="34" charset="-122"/>
                <a:ea typeface="微软雅黑" panose="020B0503020204020204" pitchFamily="34" charset="-122"/>
              </a:rPr>
              <a:t>EPC+F”</a:t>
            </a:r>
            <a:r>
              <a:rPr lang="zh-CN" altLang="en-US" sz="2000" dirty="0">
                <a:latin typeface="微软雅黑" panose="020B0503020204020204" pitchFamily="34" charset="-122"/>
                <a:ea typeface="微软雅黑" panose="020B0503020204020204" pitchFamily="34" charset="-122"/>
              </a:rPr>
              <a:t>类项目合作，在做好项目论证和垫资风险隔离的前提下，可以适当尝试。</a:t>
            </a:r>
          </a:p>
        </p:txBody>
      </p:sp>
      <p:sp>
        <p:nvSpPr>
          <p:cNvPr id="11" name="矩形 10"/>
          <p:cNvSpPr/>
          <p:nvPr/>
        </p:nvSpPr>
        <p:spPr>
          <a:xfrm>
            <a:off x="1270670" y="2718097"/>
            <a:ext cx="3608680" cy="400110"/>
          </a:xfrm>
          <a:prstGeom prst="rect">
            <a:avLst/>
          </a:prstGeom>
        </p:spPr>
        <p:txBody>
          <a:bodyPr wrap="none">
            <a:spAutoFit/>
          </a:bodyPr>
          <a:lstStyle/>
          <a:p>
            <a:pPr marL="342900" indent="-342900">
              <a:buFont typeface="Wingdings" panose="05000000000000000000" pitchFamily="2" charset="2"/>
              <a:buChar char="Ø"/>
            </a:pPr>
            <a:r>
              <a:rPr lang="zh-CN" altLang="en-US" sz="2000" b="1" dirty="0">
                <a:latin typeface="微软雅黑" panose="020B0503020204020204" pitchFamily="34" charset="-122"/>
                <a:ea typeface="微软雅黑" panose="020B0503020204020204" pitchFamily="34" charset="-122"/>
              </a:rPr>
              <a:t>加强与企业类项目业主合作</a:t>
            </a:r>
          </a:p>
        </p:txBody>
      </p:sp>
      <p:sp>
        <p:nvSpPr>
          <p:cNvPr id="7" name="矩形 6"/>
          <p:cNvSpPr/>
          <p:nvPr/>
        </p:nvSpPr>
        <p:spPr>
          <a:xfrm>
            <a:off x="622598" y="3638267"/>
            <a:ext cx="6092825" cy="1015663"/>
          </a:xfrm>
          <a:prstGeom prst="rect">
            <a:avLst/>
          </a:prstGeom>
        </p:spPr>
        <p:txBody>
          <a:bodyPr>
            <a:spAutoFit/>
          </a:bodyPr>
          <a:lstStyle/>
          <a:p>
            <a:pPr marL="1043330" lvl="1" indent="-457200">
              <a:buClr>
                <a:srgbClr val="00B0F0"/>
              </a:buClr>
              <a:buFont typeface="Wingdings" panose="05000000000000000000" pitchFamily="2" charset="2"/>
              <a:buChar char="n"/>
            </a:pPr>
            <a:r>
              <a:rPr lang="zh-CN" altLang="en-US" sz="2000" b="1" dirty="0">
                <a:solidFill>
                  <a:srgbClr val="0070C0"/>
                </a:solidFill>
                <a:latin typeface="微软雅黑" panose="020B0503020204020204" pitchFamily="34" charset="-122"/>
                <a:ea typeface="微软雅黑" panose="020B0503020204020204" pitchFamily="34" charset="-122"/>
              </a:rPr>
              <a:t>大型地方政府平台</a:t>
            </a:r>
            <a:r>
              <a:rPr lang="zh-CN" altLang="en-US" sz="2000" dirty="0">
                <a:solidFill>
                  <a:srgbClr val="0070C0"/>
                </a:solidFill>
                <a:latin typeface="微软雅黑" panose="020B0503020204020204" pitchFamily="34" charset="-122"/>
                <a:ea typeface="微软雅黑" panose="020B0503020204020204" pitchFamily="34" charset="-122"/>
              </a:rPr>
              <a:t>，如各省交投、铁投等；</a:t>
            </a:r>
            <a:endParaRPr lang="en-US" altLang="zh-CN" sz="2000" dirty="0">
              <a:solidFill>
                <a:srgbClr val="0070C0"/>
              </a:solidFill>
              <a:latin typeface="微软雅黑" panose="020B0503020204020204" pitchFamily="34" charset="-122"/>
              <a:ea typeface="微软雅黑" panose="020B0503020204020204" pitchFamily="34" charset="-122"/>
            </a:endParaRPr>
          </a:p>
          <a:p>
            <a:pPr marL="1043330" lvl="1" indent="-457200">
              <a:buClr>
                <a:srgbClr val="00B0F0"/>
              </a:buClr>
              <a:buFont typeface="Wingdings" panose="05000000000000000000" pitchFamily="2" charset="2"/>
              <a:buChar char="n"/>
            </a:pPr>
            <a:r>
              <a:rPr lang="zh-CN" altLang="en-US" sz="2000" b="1" dirty="0">
                <a:solidFill>
                  <a:srgbClr val="0070C0"/>
                </a:solidFill>
                <a:latin typeface="微软雅黑" panose="020B0503020204020204" pitchFamily="34" charset="-122"/>
                <a:ea typeface="微软雅黑" panose="020B0503020204020204" pitchFamily="34" charset="-122"/>
              </a:rPr>
              <a:t>大型央企</a:t>
            </a:r>
            <a:r>
              <a:rPr lang="zh-CN" altLang="en-US" sz="2000" dirty="0">
                <a:solidFill>
                  <a:srgbClr val="0070C0"/>
                </a:solidFill>
                <a:latin typeface="微软雅黑" panose="020B0503020204020204" pitchFamily="34" charset="-122"/>
                <a:ea typeface="微软雅黑" panose="020B0503020204020204" pitchFamily="34" charset="-122"/>
              </a:rPr>
              <a:t>，如五大发电集团、三峡集团等；</a:t>
            </a:r>
            <a:endParaRPr lang="en-US" altLang="zh-CN" sz="2000" dirty="0">
              <a:solidFill>
                <a:srgbClr val="0070C0"/>
              </a:solidFill>
              <a:latin typeface="微软雅黑" panose="020B0503020204020204" pitchFamily="34" charset="-122"/>
              <a:ea typeface="微软雅黑" panose="020B0503020204020204" pitchFamily="34" charset="-122"/>
            </a:endParaRPr>
          </a:p>
          <a:p>
            <a:pPr marL="1043330" lvl="1" indent="-457200">
              <a:buClr>
                <a:srgbClr val="00B0F0"/>
              </a:buClr>
              <a:buFont typeface="Wingdings" panose="05000000000000000000" pitchFamily="2" charset="2"/>
              <a:buChar char="n"/>
            </a:pPr>
            <a:r>
              <a:rPr lang="zh-CN" altLang="en-US" sz="2000" b="1" dirty="0">
                <a:solidFill>
                  <a:srgbClr val="0070C0"/>
                </a:solidFill>
                <a:latin typeface="微软雅黑" panose="020B0503020204020204" pitchFamily="34" charset="-122"/>
                <a:ea typeface="微软雅黑" panose="020B0503020204020204" pitchFamily="34" charset="-122"/>
              </a:rPr>
              <a:t>大型民企</a:t>
            </a:r>
            <a:r>
              <a:rPr lang="zh-CN" altLang="en-US" sz="2000" dirty="0">
                <a:solidFill>
                  <a:srgbClr val="0070C0"/>
                </a:solidFill>
                <a:latin typeface="微软雅黑" panose="020B0503020204020204" pitchFamily="34" charset="-122"/>
                <a:ea typeface="微软雅黑" panose="020B0503020204020204" pitchFamily="34" charset="-122"/>
              </a:rPr>
              <a:t>，如华为、碧桂园、万科等；</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3273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8" grpId="0" animBg="1"/>
      <p:bldP spid="9" grpId="0"/>
      <p:bldP spid="11"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a:t>
            </a:r>
            <a:r>
              <a:rPr lang="zh-CN" altLang="en-US" sz="2600" b="1" kern="0" dirty="0" smtClean="0">
                <a:solidFill>
                  <a:srgbClr val="0070C0"/>
                </a:solidFill>
                <a:latin typeface="微软雅黑" pitchFamily="34" charset="-122"/>
                <a:ea typeface="微软雅黑" pitchFamily="34" charset="-122"/>
              </a:rPr>
              <a:t>解读二：</a:t>
            </a:r>
            <a:r>
              <a:rPr lang="en-US" altLang="zh-CN" sz="2600" b="1" kern="0" dirty="0" smtClean="0">
                <a:solidFill>
                  <a:srgbClr val="0070C0"/>
                </a:solidFill>
                <a:latin typeface="微软雅黑" pitchFamily="34" charset="-122"/>
                <a:ea typeface="微软雅黑" pitchFamily="34" charset="-122"/>
              </a:rPr>
              <a:t>《</a:t>
            </a:r>
            <a:r>
              <a:rPr lang="zh-CN" altLang="en-US" sz="2600" b="1" kern="0" dirty="0" smtClean="0">
                <a:solidFill>
                  <a:srgbClr val="0070C0"/>
                </a:solidFill>
                <a:latin typeface="微软雅黑" pitchFamily="34" charset="-122"/>
                <a:ea typeface="微软雅黑" pitchFamily="34" charset="-122"/>
              </a:rPr>
              <a:t>政府投资条例</a:t>
            </a:r>
            <a:r>
              <a:rPr lang="en-US" altLang="zh-CN" sz="2600" b="1" kern="0" dirty="0" smtClean="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25</a:t>
            </a:fld>
            <a:endParaRPr lang="zh-CN" altLang="en-US"/>
          </a:p>
        </p:txBody>
      </p:sp>
      <p:sp>
        <p:nvSpPr>
          <p:cNvPr id="6" name="TextBox 14"/>
          <p:cNvSpPr txBox="1">
            <a:spLocks noChangeArrowheads="1"/>
          </p:cNvSpPr>
          <p:nvPr/>
        </p:nvSpPr>
        <p:spPr bwMode="auto">
          <a:xfrm>
            <a:off x="1223102" y="1367202"/>
            <a:ext cx="9264592" cy="487703"/>
          </a:xfrm>
          <a:prstGeom prst="rect">
            <a:avLst/>
          </a:prstGeom>
          <a:noFill/>
          <a:ln w="9525">
            <a:noFill/>
            <a:miter lim="800000"/>
            <a:headEnd/>
            <a:tailEnd/>
          </a:ln>
        </p:spPr>
        <p:txBody>
          <a:bodyPr wrap="square" lIns="117226" tIns="58613" rIns="117226" bIns="58613">
            <a:spAutoFit/>
          </a:bodyPr>
          <a:lstStyle/>
          <a:p>
            <a:pPr lvl="0">
              <a:defRPr/>
            </a:pPr>
            <a:r>
              <a:rPr lang="zh-CN" altLang="en-US" sz="2400" kern="0" dirty="0" smtClean="0">
                <a:solidFill>
                  <a:srgbClr val="0070C0"/>
                </a:solidFill>
                <a:latin typeface="微软雅黑" pitchFamily="34" charset="-122"/>
                <a:ea typeface="微软雅黑" pitchFamily="34" charset="-122"/>
              </a:rPr>
              <a:t>一、其他主要条款</a:t>
            </a:r>
            <a:endParaRPr lang="en-US" altLang="zh-CN" sz="2400" kern="0" dirty="0" smtClean="0">
              <a:solidFill>
                <a:srgbClr val="0070C0"/>
              </a:solidFill>
              <a:latin typeface="微软雅黑" pitchFamily="34" charset="-122"/>
              <a:ea typeface="微软雅黑" pitchFamily="34" charset="-122"/>
            </a:endParaRPr>
          </a:p>
        </p:txBody>
      </p:sp>
      <p:sp>
        <p:nvSpPr>
          <p:cNvPr id="8" name="TextBox 15"/>
          <p:cNvSpPr txBox="1"/>
          <p:nvPr/>
        </p:nvSpPr>
        <p:spPr>
          <a:xfrm>
            <a:off x="1270670" y="1917626"/>
            <a:ext cx="9865096" cy="1422954"/>
          </a:xfrm>
          <a:prstGeom prst="rect">
            <a:avLst/>
          </a:prstGeom>
          <a:solidFill>
            <a:srgbClr val="0070C0">
              <a:alpha val="18000"/>
            </a:srgbClr>
          </a:solidFill>
        </p:spPr>
        <p:txBody>
          <a:bodyPr wrap="square" rtlCol="0">
            <a:spAutoFit/>
          </a:bodyPr>
          <a:lstStyle/>
          <a:p>
            <a:pPr algn="just">
              <a:lnSpc>
                <a:spcPct val="150000"/>
              </a:lnSpc>
            </a:pPr>
            <a:r>
              <a:rPr lang="zh-CN" altLang="en-US" sz="2000" dirty="0" smtClean="0">
                <a:latin typeface="微软雅黑" panose="020B0503020204020204" pitchFamily="34" charset="-122"/>
                <a:ea typeface="微软雅黑" panose="020B0503020204020204" pitchFamily="34" charset="-122"/>
              </a:rPr>
              <a:t>第三条 </a:t>
            </a:r>
            <a:r>
              <a:rPr lang="zh-CN" altLang="en-US" sz="2000" b="1" dirty="0" smtClean="0">
                <a:latin typeface="微软雅黑" panose="020B0503020204020204" pitchFamily="34" charset="-122"/>
                <a:ea typeface="微软雅黑" panose="020B0503020204020204" pitchFamily="34" charset="-122"/>
              </a:rPr>
              <a:t>政府</a:t>
            </a:r>
            <a:r>
              <a:rPr lang="zh-CN" altLang="en-US" sz="2000" b="1" dirty="0">
                <a:latin typeface="微软雅黑" panose="020B0503020204020204" pitchFamily="34" charset="-122"/>
                <a:ea typeface="微软雅黑" panose="020B0503020204020204" pitchFamily="34" charset="-122"/>
              </a:rPr>
              <a:t>投资资金应当投向市场不能有效配置资源</a:t>
            </a:r>
            <a:r>
              <a:rPr lang="zh-CN" altLang="en-US" sz="2000" dirty="0">
                <a:latin typeface="微软雅黑" panose="020B0503020204020204" pitchFamily="34" charset="-122"/>
                <a:ea typeface="微软雅黑" panose="020B0503020204020204" pitchFamily="34" charset="-122"/>
              </a:rPr>
              <a:t>的社会公益服务、公共基础设施、农业农村、生态环境保护、重大科技进步、社会管理、国家安全等</a:t>
            </a:r>
            <a:r>
              <a:rPr lang="zh-CN" altLang="en-US" sz="2000" b="1" dirty="0">
                <a:latin typeface="微软雅黑" panose="020B0503020204020204" pitchFamily="34" charset="-122"/>
                <a:ea typeface="微软雅黑" panose="020B0503020204020204" pitchFamily="34" charset="-122"/>
              </a:rPr>
              <a:t>公共领域的项目</a:t>
            </a:r>
            <a:r>
              <a:rPr lang="zh-CN" altLang="en-US" sz="2000"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以非经营性项目为主</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投向范围</a:t>
            </a:r>
            <a:r>
              <a:rPr lang="en-US" altLang="zh-CN" sz="2000" dirty="0" smtClean="0">
                <a:solidFill>
                  <a:srgbClr val="FF0000"/>
                </a:solidFill>
                <a:latin typeface="微软雅黑" panose="020B0503020204020204" pitchFamily="34" charset="-122"/>
                <a:ea typeface="微软雅黑" panose="020B0503020204020204" pitchFamily="34" charset="-122"/>
              </a:rPr>
              <a:t>】</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9" name="TextBox 15"/>
          <p:cNvSpPr txBox="1"/>
          <p:nvPr/>
        </p:nvSpPr>
        <p:spPr>
          <a:xfrm>
            <a:off x="1270670" y="3645818"/>
            <a:ext cx="9865096" cy="961289"/>
          </a:xfrm>
          <a:prstGeom prst="rect">
            <a:avLst/>
          </a:prstGeom>
          <a:solidFill>
            <a:srgbClr val="0070C0">
              <a:alpha val="18000"/>
            </a:srgbClr>
          </a:solidFill>
        </p:spPr>
        <p:txBody>
          <a:bodyPr wrap="square" rtlCol="0">
            <a:spAutoFit/>
          </a:bodyPr>
          <a:lstStyle/>
          <a:p>
            <a:pPr algn="just">
              <a:lnSpc>
                <a:spcPct val="150000"/>
              </a:lnSpc>
            </a:pPr>
            <a:r>
              <a:rPr lang="zh-CN" altLang="en-US" sz="2000" dirty="0" smtClean="0">
                <a:latin typeface="微软雅黑" panose="020B0503020204020204" pitchFamily="34" charset="-122"/>
                <a:ea typeface="微软雅黑" panose="020B0503020204020204" pitchFamily="34" charset="-122"/>
              </a:rPr>
              <a:t>第六条 </a:t>
            </a:r>
            <a:r>
              <a:rPr lang="zh-CN" altLang="en-US" sz="2000" b="1" dirty="0" smtClean="0">
                <a:latin typeface="微软雅黑" panose="020B0503020204020204" pitchFamily="34" charset="-122"/>
                <a:ea typeface="微软雅黑" panose="020B0503020204020204" pitchFamily="34" charset="-122"/>
              </a:rPr>
              <a:t>政府</a:t>
            </a:r>
            <a:r>
              <a:rPr lang="zh-CN" altLang="en-US" sz="2000" b="1" dirty="0">
                <a:latin typeface="微软雅黑" panose="020B0503020204020204" pitchFamily="34" charset="-122"/>
                <a:ea typeface="微软雅黑" panose="020B0503020204020204" pitchFamily="34" charset="-122"/>
              </a:rPr>
              <a:t>投资资金按项目安排，以直接投资方式为主</a:t>
            </a:r>
            <a:r>
              <a:rPr lang="zh-CN" altLang="en-US" sz="2000" dirty="0">
                <a:latin typeface="微软雅黑" panose="020B0503020204020204" pitchFamily="34" charset="-122"/>
                <a:ea typeface="微软雅黑" panose="020B0503020204020204" pitchFamily="34" charset="-122"/>
              </a:rPr>
              <a:t>；对确需支持的经营性项目，主要采取资本金注入方式，也可以适当采取投资补助、贷款贴息等方式</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投资方式</a:t>
            </a:r>
            <a:r>
              <a:rPr lang="en-US" altLang="zh-CN" sz="2000" dirty="0" smtClean="0">
                <a:solidFill>
                  <a:srgbClr val="FF0000"/>
                </a:solidFill>
                <a:latin typeface="微软雅黑" panose="020B0503020204020204" pitchFamily="34" charset="-122"/>
                <a:ea typeface="微软雅黑" panose="020B0503020204020204" pitchFamily="34" charset="-122"/>
              </a:rPr>
              <a:t>】</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0" name="TextBox 15"/>
          <p:cNvSpPr txBox="1"/>
          <p:nvPr/>
        </p:nvSpPr>
        <p:spPr>
          <a:xfrm>
            <a:off x="1270670" y="4915828"/>
            <a:ext cx="9865096" cy="1477328"/>
          </a:xfrm>
          <a:prstGeom prst="rect">
            <a:avLst/>
          </a:prstGeom>
          <a:solidFill>
            <a:srgbClr val="0070C0">
              <a:alpha val="18000"/>
            </a:srgbClr>
          </a:solidFill>
        </p:spPr>
        <p:txBody>
          <a:bodyPr wrap="square" rtlCol="0">
            <a:spAutoFit/>
          </a:bodyPr>
          <a:lstStyle/>
          <a:p>
            <a:pPr algn="just">
              <a:lnSpc>
                <a:spcPct val="150000"/>
              </a:lnSpc>
            </a:pPr>
            <a:r>
              <a:rPr lang="zh-CN" altLang="en-US" sz="2000" dirty="0" smtClean="0">
                <a:latin typeface="微软雅黑" panose="020B0503020204020204" pitchFamily="34" charset="-122"/>
                <a:ea typeface="微软雅黑" panose="020B0503020204020204" pitchFamily="34" charset="-122"/>
              </a:rPr>
              <a:t>第五条 </a:t>
            </a:r>
            <a:r>
              <a:rPr lang="zh-CN" altLang="en-US" sz="2000" b="1" dirty="0" smtClean="0">
                <a:latin typeface="微软雅黑" panose="020B0503020204020204" pitchFamily="34" charset="-122"/>
                <a:ea typeface="微软雅黑" panose="020B0503020204020204" pitchFamily="34" charset="-122"/>
              </a:rPr>
              <a:t>政府</a:t>
            </a:r>
            <a:r>
              <a:rPr lang="zh-CN" altLang="en-US" sz="2000" b="1" dirty="0">
                <a:latin typeface="微软雅黑" panose="020B0503020204020204" pitchFamily="34" charset="-122"/>
                <a:ea typeface="微软雅黑" panose="020B0503020204020204" pitchFamily="34" charset="-122"/>
              </a:rPr>
              <a:t>投资应当与经济社会发展水平和财政收支状况相适应。</a:t>
            </a:r>
            <a:r>
              <a:rPr lang="zh-CN" altLang="en-US" sz="2000" dirty="0">
                <a:latin typeface="微软雅黑" panose="020B0503020204020204" pitchFamily="34" charset="-122"/>
                <a:ea typeface="微软雅黑" panose="020B0503020204020204" pitchFamily="34" charset="-122"/>
              </a:rPr>
              <a:t>国家加强对政府投资资金的预算约束。政府及其有关部门不得违法违规举借债务筹措政府投资资金</a:t>
            </a: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solidFill>
                  <a:srgbClr val="FF0000"/>
                </a:solidFill>
                <a:latin typeface="微软雅黑" panose="020B0503020204020204" pitchFamily="34" charset="-122"/>
                <a:ea typeface="微软雅黑" panose="020B0503020204020204" pitchFamily="34" charset="-122"/>
              </a:rPr>
              <a:t>【</a:t>
            </a:r>
            <a:r>
              <a:rPr lang="zh-CN" altLang="en-US" sz="2000" dirty="0" smtClean="0">
                <a:solidFill>
                  <a:srgbClr val="FF0000"/>
                </a:solidFill>
                <a:latin typeface="微软雅黑" panose="020B0503020204020204" pitchFamily="34" charset="-122"/>
                <a:ea typeface="微软雅黑" panose="020B0503020204020204" pitchFamily="34" charset="-122"/>
              </a:rPr>
              <a:t>量力而行</a:t>
            </a:r>
            <a:r>
              <a:rPr lang="en-US" altLang="zh-CN" sz="2000" dirty="0" smtClean="0">
                <a:solidFill>
                  <a:srgbClr val="FF0000"/>
                </a:solidFill>
                <a:latin typeface="微软雅黑" panose="020B0503020204020204" pitchFamily="34" charset="-122"/>
                <a:ea typeface="微软雅黑" panose="020B0503020204020204" pitchFamily="34" charset="-122"/>
              </a:rPr>
              <a:t>】</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415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25590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政策解读二：</a:t>
            </a:r>
            <a:r>
              <a:rPr lang="en-US" altLang="zh-CN" sz="2600" b="1" kern="0" dirty="0">
                <a:solidFill>
                  <a:srgbClr val="0070C0"/>
                </a:solidFill>
                <a:latin typeface="微软雅黑" pitchFamily="34" charset="-122"/>
                <a:ea typeface="微软雅黑" pitchFamily="34" charset="-122"/>
              </a:rPr>
              <a:t>《</a:t>
            </a:r>
            <a:r>
              <a:rPr lang="zh-CN" altLang="en-US" sz="2600" b="1" kern="0" dirty="0">
                <a:solidFill>
                  <a:srgbClr val="0070C0"/>
                </a:solidFill>
                <a:latin typeface="微软雅黑" pitchFamily="34" charset="-122"/>
                <a:ea typeface="微软雅黑" pitchFamily="34" charset="-122"/>
              </a:rPr>
              <a:t>政府投资条例</a:t>
            </a:r>
            <a:r>
              <a:rPr lang="en-US" altLang="zh-CN" sz="2600" b="1" kern="0" dirty="0">
                <a:solidFill>
                  <a:srgbClr val="0070C0"/>
                </a:solidFill>
                <a:latin typeface="微软雅黑" pitchFamily="34" charset="-122"/>
                <a:ea typeface="微软雅黑" pitchFamily="34" charset="-122"/>
              </a:rPr>
              <a:t>》</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矩形 4"/>
          <p:cNvSpPr/>
          <p:nvPr/>
        </p:nvSpPr>
        <p:spPr>
          <a:xfrm>
            <a:off x="1" y="1701602"/>
            <a:ext cx="12190413" cy="21503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pic>
        <p:nvPicPr>
          <p:cNvPr id="6" name="图片 5"/>
          <p:cNvPicPr>
            <a:picLocks/>
          </p:cNvPicPr>
          <p:nvPr/>
        </p:nvPicPr>
        <p:blipFill>
          <a:blip r:embed="rId3" cstate="print"/>
          <a:stretch>
            <a:fillRect/>
          </a:stretch>
        </p:blipFill>
        <p:spPr>
          <a:xfrm>
            <a:off x="2111522" y="2853730"/>
            <a:ext cx="2159719" cy="1944450"/>
          </a:xfrm>
          <a:prstGeom prst="ellipse">
            <a:avLst/>
          </a:prstGeom>
          <a:ln w="28575">
            <a:noFill/>
          </a:ln>
        </p:spPr>
      </p:pic>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01968" y="2853730"/>
            <a:ext cx="2159719" cy="1944450"/>
          </a:xfrm>
          <a:prstGeom prst="ellipse">
            <a:avLst/>
          </a:prstGeom>
          <a:ln w="28575">
            <a:noFill/>
          </a:ln>
        </p:spPr>
      </p:pic>
      <p:pic>
        <p:nvPicPr>
          <p:cNvPr id="8" name="图片 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727176" y="2853730"/>
            <a:ext cx="2159719" cy="1944450"/>
          </a:xfrm>
          <a:prstGeom prst="ellipse">
            <a:avLst/>
          </a:prstGeom>
          <a:ln w="28575">
            <a:noFill/>
          </a:ln>
        </p:spPr>
      </p:pic>
      <p:sp>
        <p:nvSpPr>
          <p:cNvPr id="11" name="TextBox 10"/>
          <p:cNvSpPr txBox="1"/>
          <p:nvPr/>
        </p:nvSpPr>
        <p:spPr>
          <a:xfrm>
            <a:off x="5015083" y="2236599"/>
            <a:ext cx="2046600" cy="461665"/>
          </a:xfrm>
          <a:prstGeom prst="rect">
            <a:avLst/>
          </a:prstGeom>
          <a:noFill/>
        </p:spPr>
        <p:txBody>
          <a:bodyPr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政策影响分析</a:t>
            </a:r>
          </a:p>
        </p:txBody>
      </p:sp>
      <p:sp>
        <p:nvSpPr>
          <p:cNvPr id="16" name="矩形 15"/>
          <p:cNvSpPr/>
          <p:nvPr/>
        </p:nvSpPr>
        <p:spPr>
          <a:xfrm>
            <a:off x="652104" y="5170829"/>
            <a:ext cx="11419766" cy="1868077"/>
          </a:xfrm>
          <a:prstGeom prst="rect">
            <a:avLst/>
          </a:prstGeom>
        </p:spPr>
        <p:txBody>
          <a:bodyPr wrap="square" lIns="72009" tIns="36005" rIns="72009" bIns="36005">
            <a:spAutoFit/>
          </a:bodyPr>
          <a:lstStyle/>
          <a:p>
            <a:pPr>
              <a:spcBef>
                <a:spcPts val="385"/>
              </a:spcBef>
            </a:pPr>
            <a:r>
              <a:rPr lang="zh-CN" altLang="en-US" sz="2200" b="1" dirty="0" smtClean="0">
                <a:latin typeface="微软雅黑" panose="020B0503020204020204" pitchFamily="34" charset="-122"/>
                <a:ea typeface="微软雅黑" panose="020B0503020204020204" pitchFamily="34" charset="-122"/>
              </a:rPr>
              <a:t>市场机遇：</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市场环境</a:t>
            </a:r>
            <a:r>
              <a:rPr lang="zh-CN" altLang="en-US" sz="2200" dirty="0" smtClean="0">
                <a:latin typeface="微软雅黑" panose="020B0503020204020204" pitchFamily="34" charset="-122"/>
                <a:ea typeface="微软雅黑" panose="020B0503020204020204" pitchFamily="34" charset="-122"/>
              </a:rPr>
              <a:t>改善</a:t>
            </a:r>
            <a:r>
              <a:rPr lang="en-US" altLang="zh-CN" sz="2200" dirty="0" smtClean="0">
                <a:latin typeface="微软雅黑" panose="020B0503020204020204" pitchFamily="34" charset="-122"/>
                <a:ea typeface="微软雅黑" panose="020B0503020204020204" pitchFamily="34" charset="-122"/>
              </a:rPr>
              <a:t> </a:t>
            </a:r>
            <a:r>
              <a:rPr lang="zh-CN" altLang="en-US" sz="2200" dirty="0" smtClean="0">
                <a:latin typeface="微软雅黑" panose="020B0503020204020204" pitchFamily="34" charset="-122"/>
                <a:ea typeface="微软雅黑" panose="020B0503020204020204" pitchFamily="34" charset="-122"/>
              </a:rPr>
              <a:t>；</a:t>
            </a:r>
            <a:r>
              <a:rPr lang="en-US" altLang="zh-CN" sz="2200" dirty="0" smtClean="0">
                <a:latin typeface="微软雅黑" panose="020B0503020204020204" pitchFamily="34" charset="-122"/>
                <a:ea typeface="微软雅黑" panose="020B0503020204020204" pitchFamily="34" charset="-122"/>
              </a:rPr>
              <a:t>2</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项目质量</a:t>
            </a:r>
            <a:r>
              <a:rPr lang="zh-CN" altLang="en-US" sz="2200" dirty="0" smtClean="0">
                <a:latin typeface="微软雅黑" panose="020B0503020204020204" pitchFamily="34" charset="-122"/>
                <a:ea typeface="微软雅黑" panose="020B0503020204020204" pitchFamily="34" charset="-122"/>
              </a:rPr>
              <a:t>提高；</a:t>
            </a:r>
            <a:r>
              <a:rPr lang="en-US" altLang="zh-CN" sz="2200" dirty="0" smtClean="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项目信息有效性增强</a:t>
            </a:r>
            <a:endParaRPr lang="en-US" altLang="zh-CN" sz="2200" dirty="0" smtClean="0">
              <a:latin typeface="微软雅黑" panose="020B0503020204020204" pitchFamily="34" charset="-122"/>
              <a:ea typeface="微软雅黑" panose="020B0503020204020204" pitchFamily="34" charset="-122"/>
            </a:endParaRPr>
          </a:p>
          <a:p>
            <a:pPr>
              <a:spcBef>
                <a:spcPts val="385"/>
              </a:spcBef>
            </a:pPr>
            <a:r>
              <a:rPr lang="zh-CN" altLang="en-US" sz="2200" b="1" dirty="0">
                <a:latin typeface="微软雅黑" pitchFamily="34" charset="-122"/>
                <a:ea typeface="微软雅黑" pitchFamily="34" charset="-122"/>
              </a:rPr>
              <a:t>市场</a:t>
            </a:r>
            <a:r>
              <a:rPr lang="zh-CN" altLang="en-US" sz="2200" b="1" dirty="0" smtClean="0">
                <a:latin typeface="微软雅黑" pitchFamily="34" charset="-122"/>
                <a:ea typeface="微软雅黑" pitchFamily="34" charset="-122"/>
              </a:rPr>
              <a:t>挑战：</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非经营项目市场规模受</a:t>
            </a:r>
            <a:r>
              <a:rPr lang="zh-CN" altLang="en-US" sz="2200" dirty="0" smtClean="0">
                <a:latin typeface="微软雅黑" panose="020B0503020204020204" pitchFamily="34" charset="-122"/>
                <a:ea typeface="微软雅黑" panose="020B0503020204020204" pitchFamily="34" charset="-122"/>
              </a:rPr>
              <a:t>限；</a:t>
            </a:r>
            <a:r>
              <a:rPr lang="en-US" altLang="zh-CN" sz="2200" dirty="0" smtClean="0">
                <a:latin typeface="微软雅黑" panose="020B0503020204020204" pitchFamily="34" charset="-122"/>
                <a:ea typeface="微软雅黑" panose="020B0503020204020204" pitchFamily="34" charset="-122"/>
              </a:rPr>
              <a:t>2</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 </a:t>
            </a:r>
            <a:r>
              <a:rPr lang="en-US" altLang="zh-CN" sz="2200" dirty="0" smtClean="0">
                <a:latin typeface="微软雅黑" panose="020B0503020204020204" pitchFamily="34" charset="-122"/>
                <a:ea typeface="微软雅黑" panose="020B0503020204020204" pitchFamily="34" charset="-122"/>
              </a:rPr>
              <a:t>EPC+F</a:t>
            </a:r>
            <a:r>
              <a:rPr lang="zh-CN" altLang="en-US" sz="2200" dirty="0" smtClean="0">
                <a:latin typeface="微软雅黑" panose="020B0503020204020204" pitchFamily="34" charset="-122"/>
                <a:ea typeface="微软雅黑" panose="020B0503020204020204" pitchFamily="34" charset="-122"/>
              </a:rPr>
              <a:t>模式</a:t>
            </a:r>
            <a:r>
              <a:rPr lang="zh-CN" altLang="en-US" sz="2200" dirty="0">
                <a:latin typeface="微软雅黑" panose="020B0503020204020204" pitchFamily="34" charset="-122"/>
                <a:ea typeface="微软雅黑" panose="020B0503020204020204" pitchFamily="34" charset="-122"/>
              </a:rPr>
              <a:t>运作难度</a:t>
            </a:r>
            <a:r>
              <a:rPr lang="zh-CN" altLang="en-US" sz="2200" dirty="0" smtClean="0">
                <a:latin typeface="微软雅黑" panose="020B0503020204020204" pitchFamily="34" charset="-122"/>
                <a:ea typeface="微软雅黑" panose="020B0503020204020204" pitchFamily="34" charset="-122"/>
              </a:rPr>
              <a:t>增加；</a:t>
            </a:r>
            <a:r>
              <a:rPr lang="en-US" altLang="zh-CN" sz="2200" dirty="0" smtClean="0">
                <a:latin typeface="微软雅黑" panose="020B0503020204020204" pitchFamily="34" charset="-122"/>
                <a:ea typeface="微软雅黑" panose="020B0503020204020204" pitchFamily="34" charset="-122"/>
              </a:rPr>
              <a:t>3</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建筑市场竞争愈加激烈</a:t>
            </a:r>
          </a:p>
          <a:p>
            <a:pPr>
              <a:spcBef>
                <a:spcPts val="385"/>
              </a:spcBef>
            </a:pPr>
            <a:endParaRPr lang="en-US" altLang="zh-CN" sz="2200" dirty="0">
              <a:latin typeface="微软雅黑" panose="020B0503020204020204" pitchFamily="34" charset="-122"/>
              <a:ea typeface="微软雅黑" panose="020B0503020204020204" pitchFamily="34" charset="-122"/>
            </a:endParaRPr>
          </a:p>
          <a:p>
            <a:pPr algn="just"/>
            <a:endParaRPr lang="zh-CN" altLang="zh-CN" sz="2200" b="1" dirty="0">
              <a:latin typeface="微软雅黑" panose="020B0503020204020204" pitchFamily="34" charset="-122"/>
              <a:ea typeface="微软雅黑" panose="020B0503020204020204" pitchFamily="34" charset="-122"/>
            </a:endParaRPr>
          </a:p>
        </p:txBody>
      </p:sp>
      <p:sp>
        <p:nvSpPr>
          <p:cNvPr id="21" name="灯片编号占位符 20"/>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38847459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par>
                          <p:cTn id="19" fill="hold">
                            <p:stCondLst>
                              <p:cond delay="1500"/>
                            </p:stCondLst>
                            <p:childTnLst>
                              <p:par>
                                <p:cTn id="20" presetID="15"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20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400"/>
                                  </p:stCondLst>
                                  <p:childTnLst>
                                    <p:set>
                                      <p:cBhvr>
                                        <p:cTn id="33" dur="1" fill="hold">
                                          <p:stCondLst>
                                            <p:cond delay="0"/>
                                          </p:stCondLst>
                                        </p:cTn>
                                        <p:tgtEl>
                                          <p:spTgt spid="8"/>
                                        </p:tgtEl>
                                        <p:attrNameLst>
                                          <p:attrName>style.visibility</p:attrName>
                                        </p:attrNameLst>
                                      </p:cBhvr>
                                      <p:to>
                                        <p:strVal val="visible"/>
                                      </p:to>
                                    </p:set>
                                    <p:anim calcmode="lin" valueType="num">
                                      <p:cBhvr>
                                        <p:cTn id="34" dur="1000" fill="hold"/>
                                        <p:tgtEl>
                                          <p:spTgt spid="8"/>
                                        </p:tgtEl>
                                        <p:attrNameLst>
                                          <p:attrName>ppt_w</p:attrName>
                                        </p:attrNameLst>
                                      </p:cBhvr>
                                      <p:tavLst>
                                        <p:tav tm="0">
                                          <p:val>
                                            <p:fltVal val="0"/>
                                          </p:val>
                                        </p:tav>
                                        <p:tav tm="100000">
                                          <p:val>
                                            <p:strVal val="#ppt_w"/>
                                          </p:val>
                                        </p:tav>
                                      </p:tavLst>
                                    </p:anim>
                                    <p:anim calcmode="lin" valueType="num">
                                      <p:cBhvr>
                                        <p:cTn id="35" dur="1000" fill="hold"/>
                                        <p:tgtEl>
                                          <p:spTgt spid="8"/>
                                        </p:tgtEl>
                                        <p:attrNameLst>
                                          <p:attrName>ppt_h</p:attrName>
                                        </p:attrNameLst>
                                      </p:cBhvr>
                                      <p:tavLst>
                                        <p:tav tm="0">
                                          <p:val>
                                            <p:fltVal val="0"/>
                                          </p:val>
                                        </p:tav>
                                        <p:tav tm="100000">
                                          <p:val>
                                            <p:strVal val="#ppt_h"/>
                                          </p:val>
                                        </p:tav>
                                      </p:tavLst>
                                    </p:anim>
                                    <p:anim calcmode="lin" valueType="num">
                                      <p:cBhvr>
                                        <p:cTn id="3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900"/>
                            </p:stCondLst>
                            <p:childTnLst>
                              <p:par>
                                <p:cTn id="39" presetID="14" presetClass="entr" presetSubtype="1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862959" y="2394551"/>
            <a:ext cx="4920572" cy="1901451"/>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251520" y="2282208"/>
              <a:ext cx="2736304" cy="871832"/>
            </a:xfrm>
            <a:prstGeom prst="rect">
              <a:avLst/>
            </a:prstGeom>
            <a:noFill/>
          </p:spPr>
          <p:txBody>
            <a:bodyPr wrap="square" rtlCol="0">
              <a:spAutoFit/>
            </a:bodyPr>
            <a:lstStyle/>
            <a:p>
              <a:r>
                <a:rPr lang="zh-CN" altLang="en-US" sz="3100" b="1" dirty="0" smtClean="0">
                  <a:solidFill>
                    <a:schemeClr val="bg1"/>
                  </a:solidFill>
                  <a:latin typeface="微软雅黑" pitchFamily="34" charset="-122"/>
                  <a:ea typeface="微软雅黑" pitchFamily="34" charset="-122"/>
                </a:rPr>
                <a:t>市场开发</a:t>
              </a:r>
              <a:endParaRPr lang="en-US" altLang="zh-CN" sz="3100" b="1" dirty="0" smtClean="0">
                <a:solidFill>
                  <a:schemeClr val="bg1"/>
                </a:solidFill>
                <a:latin typeface="微软雅黑" pitchFamily="34" charset="-122"/>
                <a:ea typeface="微软雅黑" pitchFamily="34" charset="-122"/>
              </a:endParaRPr>
            </a:p>
            <a:p>
              <a:r>
                <a:rPr lang="zh-CN" altLang="en-US" sz="3100" b="1" dirty="0" smtClean="0">
                  <a:solidFill>
                    <a:schemeClr val="bg1"/>
                  </a:solidFill>
                  <a:latin typeface="微软雅黑" pitchFamily="34" charset="-122"/>
                  <a:ea typeface="微软雅黑" pitchFamily="34" charset="-122"/>
                </a:rPr>
                <a:t>两个核心能力</a:t>
              </a:r>
              <a:endParaRPr lang="zh-CN" altLang="en-US" sz="31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6767568" y="2729944"/>
            <a:ext cx="2207958" cy="443301"/>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a:t>
              </a:r>
              <a:r>
                <a:rPr lang="en-US" altLang="zh-CN" b="1" dirty="0" smtClean="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grpSp>
      <p:sp>
        <p:nvSpPr>
          <p:cNvPr id="2" name="灯片编号占位符 1"/>
          <p:cNvSpPr>
            <a:spLocks noGrp="1"/>
          </p:cNvSpPr>
          <p:nvPr>
            <p:ph type="sldNum" sz="quarter" idx="12"/>
          </p:nvPr>
        </p:nvSpPr>
        <p:spPr/>
        <p:txBody>
          <a:bodyPr/>
          <a:lstStyle/>
          <a:p>
            <a:fld id="{0C913308-F349-4B6D-A68A-DD1791B4A57B}" type="slidenum">
              <a:rPr lang="zh-CN" altLang="en-US" smtClean="0"/>
              <a:t>27</a:t>
            </a:fld>
            <a:endParaRPr lang="zh-CN" altLang="en-US"/>
          </a:p>
        </p:txBody>
      </p:sp>
    </p:spTree>
    <p:extLst>
      <p:ext uri="{BB962C8B-B14F-4D97-AF65-F5344CB8AC3E}">
        <p14:creationId xmlns:p14="http://schemas.microsoft.com/office/powerpoint/2010/main" val="225659511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00" fill="hold"/>
                                        <p:tgtEl>
                                          <p:spTgt spid="21"/>
                                        </p:tgtEl>
                                        <p:attrNameLst>
                                          <p:attrName>ppt_x</p:attrName>
                                        </p:attrNameLst>
                                      </p:cBhvr>
                                      <p:tavLst>
                                        <p:tav tm="0">
                                          <p:val>
                                            <p:strVal val="1+#ppt_w/2"/>
                                          </p:val>
                                        </p:tav>
                                        <p:tav tm="100000">
                                          <p:val>
                                            <p:strVal val="#ppt_x"/>
                                          </p:val>
                                        </p:tav>
                                      </p:tavLst>
                                    </p:anim>
                                    <p:anim calcmode="lin" valueType="num">
                                      <p:cBhvr additive="base">
                                        <p:cTn id="12" dur="3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39992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smtClean="0">
                <a:solidFill>
                  <a:srgbClr val="0070C0"/>
                </a:solidFill>
                <a:latin typeface="微软雅黑" pitchFamily="34" charset="-122"/>
                <a:ea typeface="微软雅黑" pitchFamily="34" charset="-122"/>
              </a:rPr>
              <a:t>市场开发两个核心能力</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矩形 4"/>
          <p:cNvSpPr/>
          <p:nvPr/>
        </p:nvSpPr>
        <p:spPr>
          <a:xfrm>
            <a:off x="6163137" y="3870125"/>
            <a:ext cx="4972629" cy="18815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360" tIns="63180" rIns="126360" bIns="63180" rtlCol="0" anchor="ctr"/>
          <a:lstStyle/>
          <a:p>
            <a:pPr algn="ctr"/>
            <a:endParaRPr lang="zh-CN" altLang="en-US"/>
          </a:p>
        </p:txBody>
      </p:sp>
      <p:sp>
        <p:nvSpPr>
          <p:cNvPr id="6" name="矩形 5"/>
          <p:cNvSpPr/>
          <p:nvPr/>
        </p:nvSpPr>
        <p:spPr>
          <a:xfrm>
            <a:off x="979590" y="3923258"/>
            <a:ext cx="4971600" cy="1882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360" tIns="63180" rIns="126360" bIns="63180" rtlCol="0" anchor="ctr"/>
          <a:lstStyle/>
          <a:p>
            <a:pPr algn="ctr"/>
            <a:endParaRPr lang="zh-CN" altLang="en-US"/>
          </a:p>
        </p:txBody>
      </p:sp>
      <p:sp>
        <p:nvSpPr>
          <p:cNvPr id="10" name="矩形 9"/>
          <p:cNvSpPr/>
          <p:nvPr/>
        </p:nvSpPr>
        <p:spPr>
          <a:xfrm>
            <a:off x="1668237" y="5015132"/>
            <a:ext cx="5435081" cy="430886"/>
          </a:xfrm>
          <a:prstGeom prst="rect">
            <a:avLst/>
          </a:prstGeom>
        </p:spPr>
        <p:txBody>
          <a:bodyPr wrap="square">
            <a:spAutoFit/>
          </a:bodyPr>
          <a:lstStyle/>
          <a:p>
            <a:pPr>
              <a:buClr>
                <a:srgbClr val="0070C0"/>
              </a:buClr>
            </a:pPr>
            <a:r>
              <a:rPr lang="zh-CN" altLang="en-US" sz="2200" b="1" dirty="0" smtClean="0">
                <a:latin typeface="微软雅黑" pitchFamily="34" charset="-122"/>
                <a:ea typeface="微软雅黑" pitchFamily="34" charset="-122"/>
              </a:rPr>
              <a:t>强化公共关系</a:t>
            </a:r>
            <a:r>
              <a:rPr lang="zh-CN" altLang="en-US" sz="2200" b="1" dirty="0">
                <a:latin typeface="微软雅黑" pitchFamily="34" charset="-122"/>
                <a:ea typeface="微软雅黑" pitchFamily="34" charset="-122"/>
              </a:rPr>
              <a:t>的营建和维护</a:t>
            </a:r>
          </a:p>
        </p:txBody>
      </p:sp>
      <p:sp>
        <p:nvSpPr>
          <p:cNvPr id="15" name="矩形 14"/>
          <p:cNvSpPr/>
          <p:nvPr/>
        </p:nvSpPr>
        <p:spPr>
          <a:xfrm>
            <a:off x="6845478" y="5015131"/>
            <a:ext cx="3570208" cy="430887"/>
          </a:xfrm>
          <a:prstGeom prst="rect">
            <a:avLst/>
          </a:prstGeom>
        </p:spPr>
        <p:txBody>
          <a:bodyPr wrap="none">
            <a:spAutoFit/>
          </a:bodyPr>
          <a:lstStyle/>
          <a:p>
            <a:r>
              <a:rPr lang="zh-CN" altLang="en-US" sz="2200" b="1" dirty="0" smtClean="0">
                <a:latin typeface="微软雅黑" pitchFamily="34" charset="-122"/>
                <a:ea typeface="微软雅黑" pitchFamily="34" charset="-122"/>
              </a:rPr>
              <a:t>市场环境与企业需求的统一</a:t>
            </a:r>
          </a:p>
        </p:txBody>
      </p:sp>
      <p:sp>
        <p:nvSpPr>
          <p:cNvPr id="17" name="右箭头 16"/>
          <p:cNvSpPr/>
          <p:nvPr/>
        </p:nvSpPr>
        <p:spPr>
          <a:xfrm>
            <a:off x="6160049" y="2915147"/>
            <a:ext cx="3895200" cy="196989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40141" tIns="0" rIns="0" bIns="0" rtlCol="0" anchor="ctr"/>
          <a:lstStyle/>
          <a:p>
            <a:pPr algn="ctr">
              <a:lnSpc>
                <a:spcPct val="120000"/>
              </a:lnSpc>
            </a:pPr>
            <a:r>
              <a:rPr lang="zh-CN" altLang="en-US" sz="2400" b="1" dirty="0" smtClean="0">
                <a:latin typeface="微软雅黑" panose="020B0503020204020204" pitchFamily="34" charset="-122"/>
                <a:ea typeface="微软雅黑" panose="020B0503020204020204" pitchFamily="34" charset="-122"/>
              </a:rPr>
              <a:t>商业模式创新能力</a:t>
            </a:r>
            <a:endParaRPr lang="zh-CN" altLang="en-US" sz="2400" b="1" dirty="0">
              <a:latin typeface="微软雅黑" panose="020B0503020204020204" pitchFamily="34" charset="-122"/>
              <a:ea typeface="微软雅黑" panose="020B0503020204020204" pitchFamily="34" charset="-122"/>
            </a:endParaRPr>
          </a:p>
        </p:txBody>
      </p:sp>
      <p:sp>
        <p:nvSpPr>
          <p:cNvPr id="18" name="右箭头 17"/>
          <p:cNvSpPr/>
          <p:nvPr/>
        </p:nvSpPr>
        <p:spPr>
          <a:xfrm flipH="1">
            <a:off x="2062758" y="2915147"/>
            <a:ext cx="3895200" cy="1969895"/>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940141" bIns="0" rtlCol="0" anchor="ctr"/>
          <a:lstStyle/>
          <a:p>
            <a:pPr algn="ctr">
              <a:lnSpc>
                <a:spcPct val="120000"/>
              </a:lnSpc>
            </a:pPr>
            <a:r>
              <a:rPr lang="zh-CN" altLang="en-US" sz="2400" b="1" dirty="0" smtClean="0">
                <a:latin typeface="微软雅黑" panose="020B0503020204020204" pitchFamily="34" charset="-122"/>
                <a:ea typeface="微软雅黑" panose="020B0503020204020204" pitchFamily="34" charset="-122"/>
              </a:rPr>
              <a:t>资源整合能力</a:t>
            </a:r>
            <a:endParaRPr lang="zh-CN" altLang="en-US" sz="2400" b="1" dirty="0">
              <a:latin typeface="微软雅黑" panose="020B0503020204020204" pitchFamily="34" charset="-122"/>
              <a:ea typeface="微软雅黑" panose="020B0503020204020204" pitchFamily="34" charset="-122"/>
            </a:endParaRPr>
          </a:p>
        </p:txBody>
      </p:sp>
      <p:sp>
        <p:nvSpPr>
          <p:cNvPr id="19" name="圆角矩形 18"/>
          <p:cNvSpPr/>
          <p:nvPr/>
        </p:nvSpPr>
        <p:spPr>
          <a:xfrm>
            <a:off x="4966907" y="3536276"/>
            <a:ext cx="2109340" cy="74536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9398" tIns="59699" rIns="119398" bIns="59699" rtlCol="0" anchor="ctr"/>
          <a:lstStyle/>
          <a:p>
            <a:pPr algn="ctr"/>
            <a:r>
              <a:rPr lang="zh-CN" altLang="en-US" sz="2800" b="1" dirty="0" smtClean="0">
                <a:solidFill>
                  <a:srgbClr val="10253F"/>
                </a:solidFill>
                <a:latin typeface="微软雅黑" panose="020B0503020204020204" pitchFamily="34" charset="-122"/>
                <a:ea typeface="微软雅黑" panose="020B0503020204020204" pitchFamily="34" charset="-122"/>
              </a:rPr>
              <a:t>企业竞争力</a:t>
            </a:r>
            <a:endParaRPr lang="zh-CN" altLang="en-US" sz="2800" b="1" dirty="0">
              <a:solidFill>
                <a:srgbClr val="10253F"/>
              </a:solidFill>
              <a:latin typeface="微软雅黑" panose="020B0503020204020204" pitchFamily="34" charset="-122"/>
              <a:ea typeface="微软雅黑" panose="020B0503020204020204" pitchFamily="34" charset="-122"/>
            </a:endParaRPr>
          </a:p>
        </p:txBody>
      </p:sp>
      <p:sp>
        <p:nvSpPr>
          <p:cNvPr id="20" name="灯片编号占位符 19"/>
          <p:cNvSpPr>
            <a:spLocks noGrp="1"/>
          </p:cNvSpPr>
          <p:nvPr>
            <p:ph type="sldNum" sz="quarter" idx="12"/>
          </p:nvPr>
        </p:nvSpPr>
        <p:spPr/>
        <p:txBody>
          <a:bodyPr/>
          <a:lstStyle/>
          <a:p>
            <a:fld id="{0C913308-F349-4B6D-A68A-DD1791B4A57B}" type="slidenum">
              <a:rPr lang="zh-CN" altLang="en-US" smtClean="0"/>
              <a:t>28</a:t>
            </a:fld>
            <a:endParaRPr lang="zh-CN" altLang="en-US"/>
          </a:p>
        </p:txBody>
      </p:sp>
      <p:sp>
        <p:nvSpPr>
          <p:cNvPr id="21" name="下箭头标注 20"/>
          <p:cNvSpPr/>
          <p:nvPr/>
        </p:nvSpPr>
        <p:spPr>
          <a:xfrm>
            <a:off x="4966907" y="1485578"/>
            <a:ext cx="2109340" cy="1656184"/>
          </a:xfrm>
          <a:prstGeom prst="downArrow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zh-CN" altLang="en-US" sz="2800" b="1" dirty="0" smtClean="0">
                <a:latin typeface="微软雅黑" panose="020B0503020204020204" pitchFamily="34" charset="-122"/>
                <a:ea typeface="微软雅黑" panose="020B0503020204020204" pitchFamily="34" charset="-122"/>
              </a:rPr>
              <a:t>市场开发</a:t>
            </a:r>
            <a:endParaRPr lang="en-US" altLang="zh-CN" sz="2800" b="1" dirty="0" smtClean="0">
              <a:latin typeface="微软雅黑" panose="020B0503020204020204" pitchFamily="34" charset="-122"/>
              <a:ea typeface="微软雅黑" panose="020B0503020204020204" pitchFamily="34" charset="-122"/>
            </a:endParaRPr>
          </a:p>
          <a:p>
            <a:pPr algn="ctr"/>
            <a:r>
              <a:rPr lang="zh-CN" altLang="en-US" sz="2800" b="1" dirty="0">
                <a:latin typeface="微软雅黑" panose="020B0503020204020204" pitchFamily="34" charset="-122"/>
                <a:ea typeface="微软雅黑" panose="020B0503020204020204" pitchFamily="34" charset="-122"/>
              </a:rPr>
              <a:t>核心能力</a:t>
            </a:r>
          </a:p>
        </p:txBody>
      </p:sp>
    </p:spTree>
    <p:extLst>
      <p:ext uri="{BB962C8B-B14F-4D97-AF65-F5344CB8AC3E}">
        <p14:creationId xmlns:p14="http://schemas.microsoft.com/office/powerpoint/2010/main" val="35286037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2000"/>
                            </p:stCondLst>
                            <p:childTnLst>
                              <p:par>
                                <p:cTn id="26" presetID="12" presetClass="entr" presetSubtype="2"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lide(fromRight)">
                                      <p:cBhvr>
                                        <p:cTn id="28" dur="500"/>
                                        <p:tgtEl>
                                          <p:spTgt spid="18"/>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lide(fromLeft)">
                                      <p:cBhvr>
                                        <p:cTn id="31" dur="500"/>
                                        <p:tgtEl>
                                          <p:spTgt spid="17"/>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p:bldP spid="15" grpId="0"/>
      <p:bldP spid="17" grpId="0" animBg="1"/>
      <p:bldP spid="18" grpId="0" animBg="1"/>
      <p:bldP spid="19" grpId="0" animBg="1"/>
      <p:bldP spid="2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336029" cy="91859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a:t>
            </a:r>
            <a:r>
              <a:rPr lang="zh-CN" altLang="en-US" sz="2600" b="1" kern="0" dirty="0" smtClean="0">
                <a:solidFill>
                  <a:srgbClr val="0070C0"/>
                </a:solidFill>
                <a:latin typeface="微软雅黑" pitchFamily="34" charset="-122"/>
                <a:ea typeface="微软雅黑" pitchFamily="34" charset="-122"/>
              </a:rPr>
              <a:t>开发核心能力之一：</a:t>
            </a:r>
            <a:r>
              <a:rPr lang="zh-CN" altLang="en-US" sz="2600" b="1" kern="0" dirty="0">
                <a:solidFill>
                  <a:srgbClr val="0070C0"/>
                </a:solidFill>
                <a:latin typeface="微软雅黑" pitchFamily="34" charset="-122"/>
                <a:ea typeface="微软雅黑" pitchFamily="34" charset="-122"/>
              </a:rPr>
              <a:t>资源整合能力</a:t>
            </a:r>
          </a:p>
          <a:p>
            <a:pPr lvl="0">
              <a:defRPr/>
            </a:pP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32" name="组合 31"/>
          <p:cNvGrpSpPr/>
          <p:nvPr/>
        </p:nvGrpSpPr>
        <p:grpSpPr>
          <a:xfrm>
            <a:off x="984341" y="2958347"/>
            <a:ext cx="2111960" cy="1210015"/>
            <a:chOff x="738352" y="2250976"/>
            <a:chExt cx="1584176" cy="1008112"/>
          </a:xfrm>
        </p:grpSpPr>
        <p:sp>
          <p:nvSpPr>
            <p:cNvPr id="33" name="圆角矩形 32"/>
            <p:cNvSpPr/>
            <p:nvPr/>
          </p:nvSpPr>
          <p:spPr>
            <a:xfrm>
              <a:off x="738352"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smtClean="0">
                  <a:latin typeface="微软雅黑" pitchFamily="34" charset="-122"/>
                  <a:ea typeface="微软雅黑" pitchFamily="34" charset="-122"/>
                </a:rPr>
                <a:t>政府资源</a:t>
              </a:r>
              <a:endParaRPr lang="zh-CN" altLang="en-US" b="1" dirty="0">
                <a:latin typeface="微软雅黑" pitchFamily="34" charset="-122"/>
                <a:ea typeface="微软雅黑" pitchFamily="34" charset="-122"/>
              </a:endParaRPr>
            </a:p>
          </p:txBody>
        </p:sp>
        <p:sp>
          <p:nvSpPr>
            <p:cNvPr id="34" name="KSO_Shape"/>
            <p:cNvSpPr>
              <a:spLocks/>
            </p:cNvSpPr>
            <p:nvPr/>
          </p:nvSpPr>
          <p:spPr bwMode="auto">
            <a:xfrm>
              <a:off x="1296440" y="2394984"/>
              <a:ext cx="468000" cy="324000"/>
            </a:xfrm>
            <a:custGeom>
              <a:avLst/>
              <a:gdLst/>
              <a:ahLst/>
              <a:cxnLst/>
              <a:rect l="0" t="0" r="r" b="b"/>
              <a:pathLst>
                <a:path w="1450975" h="968375">
                  <a:moveTo>
                    <a:pt x="725752" y="363537"/>
                  </a:moveTo>
                  <a:lnTo>
                    <a:pt x="731824" y="363801"/>
                  </a:lnTo>
                  <a:lnTo>
                    <a:pt x="737896" y="364065"/>
                  </a:lnTo>
                  <a:lnTo>
                    <a:pt x="743969" y="365121"/>
                  </a:lnTo>
                  <a:lnTo>
                    <a:pt x="749777" y="365913"/>
                  </a:lnTo>
                  <a:lnTo>
                    <a:pt x="755849" y="367497"/>
                  </a:lnTo>
                  <a:lnTo>
                    <a:pt x="761129" y="369081"/>
                  </a:lnTo>
                  <a:lnTo>
                    <a:pt x="766937" y="370929"/>
                  </a:lnTo>
                  <a:lnTo>
                    <a:pt x="772481" y="373041"/>
                  </a:lnTo>
                  <a:lnTo>
                    <a:pt x="777761" y="375417"/>
                  </a:lnTo>
                  <a:lnTo>
                    <a:pt x="783041" y="378057"/>
                  </a:lnTo>
                  <a:lnTo>
                    <a:pt x="788057" y="381225"/>
                  </a:lnTo>
                  <a:lnTo>
                    <a:pt x="792809" y="384129"/>
                  </a:lnTo>
                  <a:lnTo>
                    <a:pt x="797825" y="387562"/>
                  </a:lnTo>
                  <a:lnTo>
                    <a:pt x="802314" y="391258"/>
                  </a:lnTo>
                  <a:lnTo>
                    <a:pt x="806538" y="394954"/>
                  </a:lnTo>
                  <a:lnTo>
                    <a:pt x="810762" y="398914"/>
                  </a:lnTo>
                  <a:lnTo>
                    <a:pt x="814722" y="403138"/>
                  </a:lnTo>
                  <a:lnTo>
                    <a:pt x="818682" y="407626"/>
                  </a:lnTo>
                  <a:lnTo>
                    <a:pt x="822114" y="412114"/>
                  </a:lnTo>
                  <a:lnTo>
                    <a:pt x="825546" y="416866"/>
                  </a:lnTo>
                  <a:lnTo>
                    <a:pt x="828714" y="421618"/>
                  </a:lnTo>
                  <a:lnTo>
                    <a:pt x="831618" y="426898"/>
                  </a:lnTo>
                  <a:lnTo>
                    <a:pt x="834258" y="431914"/>
                  </a:lnTo>
                  <a:lnTo>
                    <a:pt x="836634" y="437458"/>
                  </a:lnTo>
                  <a:lnTo>
                    <a:pt x="838746" y="443002"/>
                  </a:lnTo>
                  <a:lnTo>
                    <a:pt x="840594" y="448547"/>
                  </a:lnTo>
                  <a:lnTo>
                    <a:pt x="842442" y="454091"/>
                  </a:lnTo>
                  <a:lnTo>
                    <a:pt x="843762" y="459899"/>
                  </a:lnTo>
                  <a:lnTo>
                    <a:pt x="844818" y="465707"/>
                  </a:lnTo>
                  <a:lnTo>
                    <a:pt x="845610" y="471779"/>
                  </a:lnTo>
                  <a:lnTo>
                    <a:pt x="846138" y="477851"/>
                  </a:lnTo>
                  <a:lnTo>
                    <a:pt x="846138" y="484187"/>
                  </a:lnTo>
                  <a:lnTo>
                    <a:pt x="846138" y="490523"/>
                  </a:lnTo>
                  <a:lnTo>
                    <a:pt x="845610" y="496595"/>
                  </a:lnTo>
                  <a:lnTo>
                    <a:pt x="844818" y="502667"/>
                  </a:lnTo>
                  <a:lnTo>
                    <a:pt x="843762" y="508740"/>
                  </a:lnTo>
                  <a:lnTo>
                    <a:pt x="842442" y="514548"/>
                  </a:lnTo>
                  <a:lnTo>
                    <a:pt x="840594" y="520092"/>
                  </a:lnTo>
                  <a:lnTo>
                    <a:pt x="838746" y="525636"/>
                  </a:lnTo>
                  <a:lnTo>
                    <a:pt x="836634" y="531180"/>
                  </a:lnTo>
                  <a:lnTo>
                    <a:pt x="834258" y="536724"/>
                  </a:lnTo>
                  <a:lnTo>
                    <a:pt x="831618" y="541740"/>
                  </a:lnTo>
                  <a:lnTo>
                    <a:pt x="828714" y="546756"/>
                  </a:lnTo>
                  <a:lnTo>
                    <a:pt x="825546" y="551772"/>
                  </a:lnTo>
                  <a:lnTo>
                    <a:pt x="822114" y="556524"/>
                  </a:lnTo>
                  <a:lnTo>
                    <a:pt x="818682" y="561012"/>
                  </a:lnTo>
                  <a:lnTo>
                    <a:pt x="814722" y="565236"/>
                  </a:lnTo>
                  <a:lnTo>
                    <a:pt x="810762" y="569461"/>
                  </a:lnTo>
                  <a:lnTo>
                    <a:pt x="806538" y="573421"/>
                  </a:lnTo>
                  <a:lnTo>
                    <a:pt x="802314" y="577381"/>
                  </a:lnTo>
                  <a:lnTo>
                    <a:pt x="797825" y="581077"/>
                  </a:lnTo>
                  <a:lnTo>
                    <a:pt x="792809" y="584509"/>
                  </a:lnTo>
                  <a:lnTo>
                    <a:pt x="788057" y="587413"/>
                  </a:lnTo>
                  <a:lnTo>
                    <a:pt x="783041" y="590581"/>
                  </a:lnTo>
                  <a:lnTo>
                    <a:pt x="777761" y="592957"/>
                  </a:lnTo>
                  <a:lnTo>
                    <a:pt x="772481" y="595333"/>
                  </a:lnTo>
                  <a:lnTo>
                    <a:pt x="766937" y="597445"/>
                  </a:lnTo>
                  <a:lnTo>
                    <a:pt x="761129" y="599557"/>
                  </a:lnTo>
                  <a:lnTo>
                    <a:pt x="755849" y="601141"/>
                  </a:lnTo>
                  <a:lnTo>
                    <a:pt x="749777" y="602461"/>
                  </a:lnTo>
                  <a:lnTo>
                    <a:pt x="743969" y="603517"/>
                  </a:lnTo>
                  <a:lnTo>
                    <a:pt x="737896" y="604045"/>
                  </a:lnTo>
                  <a:lnTo>
                    <a:pt x="731824" y="604837"/>
                  </a:lnTo>
                  <a:lnTo>
                    <a:pt x="725752" y="604837"/>
                  </a:lnTo>
                  <a:lnTo>
                    <a:pt x="719152" y="604837"/>
                  </a:lnTo>
                  <a:lnTo>
                    <a:pt x="713080" y="604045"/>
                  </a:lnTo>
                  <a:lnTo>
                    <a:pt x="707008" y="603517"/>
                  </a:lnTo>
                  <a:lnTo>
                    <a:pt x="701200" y="602461"/>
                  </a:lnTo>
                  <a:lnTo>
                    <a:pt x="695128" y="601141"/>
                  </a:lnTo>
                  <a:lnTo>
                    <a:pt x="689848" y="599557"/>
                  </a:lnTo>
                  <a:lnTo>
                    <a:pt x="684040" y="597445"/>
                  </a:lnTo>
                  <a:lnTo>
                    <a:pt x="678495" y="595333"/>
                  </a:lnTo>
                  <a:lnTo>
                    <a:pt x="673215" y="592957"/>
                  </a:lnTo>
                  <a:lnTo>
                    <a:pt x="668199" y="590581"/>
                  </a:lnTo>
                  <a:lnTo>
                    <a:pt x="662919" y="587413"/>
                  </a:lnTo>
                  <a:lnTo>
                    <a:pt x="658167" y="584509"/>
                  </a:lnTo>
                  <a:lnTo>
                    <a:pt x="653151" y="581077"/>
                  </a:lnTo>
                  <a:lnTo>
                    <a:pt x="648663" y="577381"/>
                  </a:lnTo>
                  <a:lnTo>
                    <a:pt x="644439" y="573421"/>
                  </a:lnTo>
                  <a:lnTo>
                    <a:pt x="640215" y="569461"/>
                  </a:lnTo>
                  <a:lnTo>
                    <a:pt x="636255" y="565236"/>
                  </a:lnTo>
                  <a:lnTo>
                    <a:pt x="632559" y="561012"/>
                  </a:lnTo>
                  <a:lnTo>
                    <a:pt x="628863" y="556524"/>
                  </a:lnTo>
                  <a:lnTo>
                    <a:pt x="625694" y="551772"/>
                  </a:lnTo>
                  <a:lnTo>
                    <a:pt x="622262" y="546756"/>
                  </a:lnTo>
                  <a:lnTo>
                    <a:pt x="619622" y="541740"/>
                  </a:lnTo>
                  <a:lnTo>
                    <a:pt x="616718" y="536724"/>
                  </a:lnTo>
                  <a:lnTo>
                    <a:pt x="614342" y="531180"/>
                  </a:lnTo>
                  <a:lnTo>
                    <a:pt x="612230" y="525636"/>
                  </a:lnTo>
                  <a:lnTo>
                    <a:pt x="610382" y="520092"/>
                  </a:lnTo>
                  <a:lnTo>
                    <a:pt x="608534" y="514548"/>
                  </a:lnTo>
                  <a:lnTo>
                    <a:pt x="607214" y="508740"/>
                  </a:lnTo>
                  <a:lnTo>
                    <a:pt x="606422" y="502667"/>
                  </a:lnTo>
                  <a:lnTo>
                    <a:pt x="605630" y="496595"/>
                  </a:lnTo>
                  <a:lnTo>
                    <a:pt x="604838" y="490523"/>
                  </a:lnTo>
                  <a:lnTo>
                    <a:pt x="604838" y="484187"/>
                  </a:lnTo>
                  <a:lnTo>
                    <a:pt x="604838" y="477851"/>
                  </a:lnTo>
                  <a:lnTo>
                    <a:pt x="605630" y="471779"/>
                  </a:lnTo>
                  <a:lnTo>
                    <a:pt x="606422" y="465707"/>
                  </a:lnTo>
                  <a:lnTo>
                    <a:pt x="607214" y="459899"/>
                  </a:lnTo>
                  <a:lnTo>
                    <a:pt x="608534" y="454091"/>
                  </a:lnTo>
                  <a:lnTo>
                    <a:pt x="610382" y="448547"/>
                  </a:lnTo>
                  <a:lnTo>
                    <a:pt x="612230" y="443002"/>
                  </a:lnTo>
                  <a:lnTo>
                    <a:pt x="614342" y="437458"/>
                  </a:lnTo>
                  <a:lnTo>
                    <a:pt x="616718" y="431914"/>
                  </a:lnTo>
                  <a:lnTo>
                    <a:pt x="619622" y="426898"/>
                  </a:lnTo>
                  <a:lnTo>
                    <a:pt x="622262" y="421618"/>
                  </a:lnTo>
                  <a:lnTo>
                    <a:pt x="625694" y="416866"/>
                  </a:lnTo>
                  <a:lnTo>
                    <a:pt x="628863" y="412114"/>
                  </a:lnTo>
                  <a:lnTo>
                    <a:pt x="632559" y="407626"/>
                  </a:lnTo>
                  <a:lnTo>
                    <a:pt x="636255" y="403138"/>
                  </a:lnTo>
                  <a:lnTo>
                    <a:pt x="640215" y="398914"/>
                  </a:lnTo>
                  <a:lnTo>
                    <a:pt x="644439" y="394954"/>
                  </a:lnTo>
                  <a:lnTo>
                    <a:pt x="648663" y="391258"/>
                  </a:lnTo>
                  <a:lnTo>
                    <a:pt x="653151" y="387562"/>
                  </a:lnTo>
                  <a:lnTo>
                    <a:pt x="658167" y="384129"/>
                  </a:lnTo>
                  <a:lnTo>
                    <a:pt x="662919" y="381225"/>
                  </a:lnTo>
                  <a:lnTo>
                    <a:pt x="668199" y="378057"/>
                  </a:lnTo>
                  <a:lnTo>
                    <a:pt x="673215" y="375417"/>
                  </a:lnTo>
                  <a:lnTo>
                    <a:pt x="678495" y="373041"/>
                  </a:lnTo>
                  <a:lnTo>
                    <a:pt x="684040" y="370929"/>
                  </a:lnTo>
                  <a:lnTo>
                    <a:pt x="689848" y="369081"/>
                  </a:lnTo>
                  <a:lnTo>
                    <a:pt x="695128" y="367497"/>
                  </a:lnTo>
                  <a:lnTo>
                    <a:pt x="701200" y="365913"/>
                  </a:lnTo>
                  <a:lnTo>
                    <a:pt x="707008" y="365121"/>
                  </a:lnTo>
                  <a:lnTo>
                    <a:pt x="713080" y="364065"/>
                  </a:lnTo>
                  <a:lnTo>
                    <a:pt x="719152" y="363801"/>
                  </a:lnTo>
                  <a:lnTo>
                    <a:pt x="725752" y="363537"/>
                  </a:lnTo>
                  <a:close/>
                  <a:moveTo>
                    <a:pt x="725752" y="181438"/>
                  </a:moveTo>
                  <a:lnTo>
                    <a:pt x="717815" y="181968"/>
                  </a:lnTo>
                  <a:lnTo>
                    <a:pt x="710142" y="182233"/>
                  </a:lnTo>
                  <a:lnTo>
                    <a:pt x="702204" y="182497"/>
                  </a:lnTo>
                  <a:lnTo>
                    <a:pt x="694531" y="183292"/>
                  </a:lnTo>
                  <a:lnTo>
                    <a:pt x="686859" y="184087"/>
                  </a:lnTo>
                  <a:lnTo>
                    <a:pt x="679715" y="185146"/>
                  </a:lnTo>
                  <a:lnTo>
                    <a:pt x="672042" y="186471"/>
                  </a:lnTo>
                  <a:lnTo>
                    <a:pt x="664634" y="188060"/>
                  </a:lnTo>
                  <a:lnTo>
                    <a:pt x="657490" y="189384"/>
                  </a:lnTo>
                  <a:lnTo>
                    <a:pt x="650081" y="191238"/>
                  </a:lnTo>
                  <a:lnTo>
                    <a:pt x="642673" y="193092"/>
                  </a:lnTo>
                  <a:lnTo>
                    <a:pt x="635794" y="195211"/>
                  </a:lnTo>
                  <a:lnTo>
                    <a:pt x="628650" y="197595"/>
                  </a:lnTo>
                  <a:lnTo>
                    <a:pt x="621771" y="200244"/>
                  </a:lnTo>
                  <a:lnTo>
                    <a:pt x="608013" y="205276"/>
                  </a:lnTo>
                  <a:lnTo>
                    <a:pt x="594519" y="211369"/>
                  </a:lnTo>
                  <a:lnTo>
                    <a:pt x="581554" y="218255"/>
                  </a:lnTo>
                  <a:lnTo>
                    <a:pt x="568590" y="225407"/>
                  </a:lnTo>
                  <a:lnTo>
                    <a:pt x="556419" y="233353"/>
                  </a:lnTo>
                  <a:lnTo>
                    <a:pt x="544513" y="241564"/>
                  </a:lnTo>
                  <a:lnTo>
                    <a:pt x="533400" y="250835"/>
                  </a:lnTo>
                  <a:lnTo>
                    <a:pt x="522288" y="260370"/>
                  </a:lnTo>
                  <a:lnTo>
                    <a:pt x="511704" y="270435"/>
                  </a:lnTo>
                  <a:lnTo>
                    <a:pt x="501915" y="280765"/>
                  </a:lnTo>
                  <a:lnTo>
                    <a:pt x="492390" y="291625"/>
                  </a:lnTo>
                  <a:lnTo>
                    <a:pt x="483394" y="303279"/>
                  </a:lnTo>
                  <a:lnTo>
                    <a:pt x="474663" y="315199"/>
                  </a:lnTo>
                  <a:lnTo>
                    <a:pt x="467254" y="327383"/>
                  </a:lnTo>
                  <a:lnTo>
                    <a:pt x="459846" y="339832"/>
                  </a:lnTo>
                  <a:lnTo>
                    <a:pt x="453231" y="353076"/>
                  </a:lnTo>
                  <a:lnTo>
                    <a:pt x="447146" y="366584"/>
                  </a:lnTo>
                  <a:lnTo>
                    <a:pt x="441590" y="380357"/>
                  </a:lnTo>
                  <a:lnTo>
                    <a:pt x="439208" y="387244"/>
                  </a:lnTo>
                  <a:lnTo>
                    <a:pt x="437092" y="394396"/>
                  </a:lnTo>
                  <a:lnTo>
                    <a:pt x="434711" y="401282"/>
                  </a:lnTo>
                  <a:lnTo>
                    <a:pt x="432594" y="408699"/>
                  </a:lnTo>
                  <a:lnTo>
                    <a:pt x="430742" y="415850"/>
                  </a:lnTo>
                  <a:lnTo>
                    <a:pt x="429419" y="423267"/>
                  </a:lnTo>
                  <a:lnTo>
                    <a:pt x="428096" y="430683"/>
                  </a:lnTo>
                  <a:lnTo>
                    <a:pt x="426508" y="438100"/>
                  </a:lnTo>
                  <a:lnTo>
                    <a:pt x="425715" y="445781"/>
                  </a:lnTo>
                  <a:lnTo>
                    <a:pt x="424656" y="453198"/>
                  </a:lnTo>
                  <a:lnTo>
                    <a:pt x="424127" y="461144"/>
                  </a:lnTo>
                  <a:lnTo>
                    <a:pt x="423598" y="468825"/>
                  </a:lnTo>
                  <a:lnTo>
                    <a:pt x="423333" y="476506"/>
                  </a:lnTo>
                  <a:lnTo>
                    <a:pt x="423333" y="484188"/>
                  </a:lnTo>
                  <a:lnTo>
                    <a:pt x="423333" y="491869"/>
                  </a:lnTo>
                  <a:lnTo>
                    <a:pt x="423598" y="499815"/>
                  </a:lnTo>
                  <a:lnTo>
                    <a:pt x="424127" y="507496"/>
                  </a:lnTo>
                  <a:lnTo>
                    <a:pt x="424656" y="515178"/>
                  </a:lnTo>
                  <a:lnTo>
                    <a:pt x="425715" y="522859"/>
                  </a:lnTo>
                  <a:lnTo>
                    <a:pt x="426508" y="530276"/>
                  </a:lnTo>
                  <a:lnTo>
                    <a:pt x="428096" y="537692"/>
                  </a:lnTo>
                  <a:lnTo>
                    <a:pt x="429419" y="545373"/>
                  </a:lnTo>
                  <a:lnTo>
                    <a:pt x="430742" y="552790"/>
                  </a:lnTo>
                  <a:lnTo>
                    <a:pt x="432594" y="559941"/>
                  </a:lnTo>
                  <a:lnTo>
                    <a:pt x="434711" y="567093"/>
                  </a:lnTo>
                  <a:lnTo>
                    <a:pt x="437092" y="574244"/>
                  </a:lnTo>
                  <a:lnTo>
                    <a:pt x="439208" y="581396"/>
                  </a:lnTo>
                  <a:lnTo>
                    <a:pt x="441590" y="588283"/>
                  </a:lnTo>
                  <a:lnTo>
                    <a:pt x="447146" y="602056"/>
                  </a:lnTo>
                  <a:lnTo>
                    <a:pt x="453231" y="615565"/>
                  </a:lnTo>
                  <a:lnTo>
                    <a:pt x="459846" y="628278"/>
                  </a:lnTo>
                  <a:lnTo>
                    <a:pt x="467254" y="641257"/>
                  </a:lnTo>
                  <a:lnTo>
                    <a:pt x="474663" y="653441"/>
                  </a:lnTo>
                  <a:lnTo>
                    <a:pt x="483394" y="665361"/>
                  </a:lnTo>
                  <a:lnTo>
                    <a:pt x="492390" y="676485"/>
                  </a:lnTo>
                  <a:lnTo>
                    <a:pt x="501915" y="687610"/>
                  </a:lnTo>
                  <a:lnTo>
                    <a:pt x="511704" y="698205"/>
                  </a:lnTo>
                  <a:lnTo>
                    <a:pt x="522288" y="708270"/>
                  </a:lnTo>
                  <a:lnTo>
                    <a:pt x="533400" y="717805"/>
                  </a:lnTo>
                  <a:lnTo>
                    <a:pt x="544513" y="726546"/>
                  </a:lnTo>
                  <a:lnTo>
                    <a:pt x="556419" y="735287"/>
                  </a:lnTo>
                  <a:lnTo>
                    <a:pt x="568590" y="743233"/>
                  </a:lnTo>
                  <a:lnTo>
                    <a:pt x="581554" y="750385"/>
                  </a:lnTo>
                  <a:lnTo>
                    <a:pt x="594519" y="757272"/>
                  </a:lnTo>
                  <a:lnTo>
                    <a:pt x="608013" y="763099"/>
                  </a:lnTo>
                  <a:lnTo>
                    <a:pt x="621771" y="768396"/>
                  </a:lnTo>
                  <a:lnTo>
                    <a:pt x="628650" y="770780"/>
                  </a:lnTo>
                  <a:lnTo>
                    <a:pt x="635794" y="773429"/>
                  </a:lnTo>
                  <a:lnTo>
                    <a:pt x="642673" y="775548"/>
                  </a:lnTo>
                  <a:lnTo>
                    <a:pt x="650081" y="777402"/>
                  </a:lnTo>
                  <a:lnTo>
                    <a:pt x="657490" y="779256"/>
                  </a:lnTo>
                  <a:lnTo>
                    <a:pt x="664634" y="780580"/>
                  </a:lnTo>
                  <a:lnTo>
                    <a:pt x="672042" y="782170"/>
                  </a:lnTo>
                  <a:lnTo>
                    <a:pt x="679715" y="783494"/>
                  </a:lnTo>
                  <a:lnTo>
                    <a:pt x="686859" y="784289"/>
                  </a:lnTo>
                  <a:lnTo>
                    <a:pt x="694531" y="785348"/>
                  </a:lnTo>
                  <a:lnTo>
                    <a:pt x="702204" y="785878"/>
                  </a:lnTo>
                  <a:lnTo>
                    <a:pt x="710142" y="786408"/>
                  </a:lnTo>
                  <a:lnTo>
                    <a:pt x="717815" y="786672"/>
                  </a:lnTo>
                  <a:lnTo>
                    <a:pt x="725752" y="786672"/>
                  </a:lnTo>
                  <a:lnTo>
                    <a:pt x="733161" y="786672"/>
                  </a:lnTo>
                  <a:lnTo>
                    <a:pt x="741098" y="786408"/>
                  </a:lnTo>
                  <a:lnTo>
                    <a:pt x="748771" y="785878"/>
                  </a:lnTo>
                  <a:lnTo>
                    <a:pt x="756444" y="785348"/>
                  </a:lnTo>
                  <a:lnTo>
                    <a:pt x="764117" y="784289"/>
                  </a:lnTo>
                  <a:lnTo>
                    <a:pt x="771790" y="783494"/>
                  </a:lnTo>
                  <a:lnTo>
                    <a:pt x="778934" y="782170"/>
                  </a:lnTo>
                  <a:lnTo>
                    <a:pt x="786342" y="780580"/>
                  </a:lnTo>
                  <a:lnTo>
                    <a:pt x="793750" y="779256"/>
                  </a:lnTo>
                  <a:lnTo>
                    <a:pt x="800894" y="777402"/>
                  </a:lnTo>
                  <a:lnTo>
                    <a:pt x="808302" y="775548"/>
                  </a:lnTo>
                  <a:lnTo>
                    <a:pt x="815181" y="773429"/>
                  </a:lnTo>
                  <a:lnTo>
                    <a:pt x="822590" y="770780"/>
                  </a:lnTo>
                  <a:lnTo>
                    <a:pt x="829204" y="768396"/>
                  </a:lnTo>
                  <a:lnTo>
                    <a:pt x="842963" y="763099"/>
                  </a:lnTo>
                  <a:lnTo>
                    <a:pt x="856456" y="757272"/>
                  </a:lnTo>
                  <a:lnTo>
                    <a:pt x="869421" y="750385"/>
                  </a:lnTo>
                  <a:lnTo>
                    <a:pt x="882386" y="743233"/>
                  </a:lnTo>
                  <a:lnTo>
                    <a:pt x="894556" y="735287"/>
                  </a:lnTo>
                  <a:lnTo>
                    <a:pt x="906463" y="726546"/>
                  </a:lnTo>
                  <a:lnTo>
                    <a:pt x="917840" y="717805"/>
                  </a:lnTo>
                  <a:lnTo>
                    <a:pt x="928688" y="708270"/>
                  </a:lnTo>
                  <a:lnTo>
                    <a:pt x="939271" y="698205"/>
                  </a:lnTo>
                  <a:lnTo>
                    <a:pt x="949061" y="687610"/>
                  </a:lnTo>
                  <a:lnTo>
                    <a:pt x="958850" y="676485"/>
                  </a:lnTo>
                  <a:lnTo>
                    <a:pt x="967846" y="665361"/>
                  </a:lnTo>
                  <a:lnTo>
                    <a:pt x="976313" y="653441"/>
                  </a:lnTo>
                  <a:lnTo>
                    <a:pt x="984250" y="641257"/>
                  </a:lnTo>
                  <a:lnTo>
                    <a:pt x="991129" y="628278"/>
                  </a:lnTo>
                  <a:lnTo>
                    <a:pt x="998009" y="615565"/>
                  </a:lnTo>
                  <a:lnTo>
                    <a:pt x="1004094" y="602056"/>
                  </a:lnTo>
                  <a:lnTo>
                    <a:pt x="1009386" y="588283"/>
                  </a:lnTo>
                  <a:lnTo>
                    <a:pt x="1012031" y="581396"/>
                  </a:lnTo>
                  <a:lnTo>
                    <a:pt x="1014148" y="574244"/>
                  </a:lnTo>
                  <a:lnTo>
                    <a:pt x="1016265" y="567093"/>
                  </a:lnTo>
                  <a:lnTo>
                    <a:pt x="1018381" y="559941"/>
                  </a:lnTo>
                  <a:lnTo>
                    <a:pt x="1020234" y="552790"/>
                  </a:lnTo>
                  <a:lnTo>
                    <a:pt x="1021556" y="545373"/>
                  </a:lnTo>
                  <a:lnTo>
                    <a:pt x="1023144" y="537692"/>
                  </a:lnTo>
                  <a:lnTo>
                    <a:pt x="1024467" y="530276"/>
                  </a:lnTo>
                  <a:lnTo>
                    <a:pt x="1025261" y="522859"/>
                  </a:lnTo>
                  <a:lnTo>
                    <a:pt x="1026319" y="515178"/>
                  </a:lnTo>
                  <a:lnTo>
                    <a:pt x="1026848" y="507496"/>
                  </a:lnTo>
                  <a:lnTo>
                    <a:pt x="1027377" y="499815"/>
                  </a:lnTo>
                  <a:lnTo>
                    <a:pt x="1027642" y="491869"/>
                  </a:lnTo>
                  <a:lnTo>
                    <a:pt x="1027642" y="484188"/>
                  </a:lnTo>
                  <a:lnTo>
                    <a:pt x="1027642" y="476506"/>
                  </a:lnTo>
                  <a:lnTo>
                    <a:pt x="1027377" y="468825"/>
                  </a:lnTo>
                  <a:lnTo>
                    <a:pt x="1026848" y="461144"/>
                  </a:lnTo>
                  <a:lnTo>
                    <a:pt x="1026319" y="453198"/>
                  </a:lnTo>
                  <a:lnTo>
                    <a:pt x="1025261" y="445781"/>
                  </a:lnTo>
                  <a:lnTo>
                    <a:pt x="1024467" y="438100"/>
                  </a:lnTo>
                  <a:lnTo>
                    <a:pt x="1023144" y="430683"/>
                  </a:lnTo>
                  <a:lnTo>
                    <a:pt x="1021556" y="423267"/>
                  </a:lnTo>
                  <a:lnTo>
                    <a:pt x="1020234" y="415850"/>
                  </a:lnTo>
                  <a:lnTo>
                    <a:pt x="1018381" y="408699"/>
                  </a:lnTo>
                  <a:lnTo>
                    <a:pt x="1016265" y="401282"/>
                  </a:lnTo>
                  <a:lnTo>
                    <a:pt x="1014148" y="394396"/>
                  </a:lnTo>
                  <a:lnTo>
                    <a:pt x="1012031" y="387244"/>
                  </a:lnTo>
                  <a:lnTo>
                    <a:pt x="1009386" y="380357"/>
                  </a:lnTo>
                  <a:lnTo>
                    <a:pt x="1004094" y="366584"/>
                  </a:lnTo>
                  <a:lnTo>
                    <a:pt x="998009" y="353076"/>
                  </a:lnTo>
                  <a:lnTo>
                    <a:pt x="991129" y="339832"/>
                  </a:lnTo>
                  <a:lnTo>
                    <a:pt x="984250" y="327383"/>
                  </a:lnTo>
                  <a:lnTo>
                    <a:pt x="976313" y="315199"/>
                  </a:lnTo>
                  <a:lnTo>
                    <a:pt x="967846" y="303279"/>
                  </a:lnTo>
                  <a:lnTo>
                    <a:pt x="958850" y="291625"/>
                  </a:lnTo>
                  <a:lnTo>
                    <a:pt x="949061" y="280765"/>
                  </a:lnTo>
                  <a:lnTo>
                    <a:pt x="939271" y="270435"/>
                  </a:lnTo>
                  <a:lnTo>
                    <a:pt x="928688" y="260370"/>
                  </a:lnTo>
                  <a:lnTo>
                    <a:pt x="917840" y="250835"/>
                  </a:lnTo>
                  <a:lnTo>
                    <a:pt x="906463" y="241564"/>
                  </a:lnTo>
                  <a:lnTo>
                    <a:pt x="894556" y="233353"/>
                  </a:lnTo>
                  <a:lnTo>
                    <a:pt x="882386" y="225407"/>
                  </a:lnTo>
                  <a:lnTo>
                    <a:pt x="869421" y="218255"/>
                  </a:lnTo>
                  <a:lnTo>
                    <a:pt x="856456" y="211369"/>
                  </a:lnTo>
                  <a:lnTo>
                    <a:pt x="842963" y="205276"/>
                  </a:lnTo>
                  <a:lnTo>
                    <a:pt x="829204" y="200244"/>
                  </a:lnTo>
                  <a:lnTo>
                    <a:pt x="822590" y="197595"/>
                  </a:lnTo>
                  <a:lnTo>
                    <a:pt x="815181" y="195211"/>
                  </a:lnTo>
                  <a:lnTo>
                    <a:pt x="808302" y="193092"/>
                  </a:lnTo>
                  <a:lnTo>
                    <a:pt x="800894" y="191238"/>
                  </a:lnTo>
                  <a:lnTo>
                    <a:pt x="793750" y="189384"/>
                  </a:lnTo>
                  <a:lnTo>
                    <a:pt x="786342" y="188060"/>
                  </a:lnTo>
                  <a:lnTo>
                    <a:pt x="778934" y="186471"/>
                  </a:lnTo>
                  <a:lnTo>
                    <a:pt x="771790" y="185146"/>
                  </a:lnTo>
                  <a:lnTo>
                    <a:pt x="764117" y="184087"/>
                  </a:lnTo>
                  <a:lnTo>
                    <a:pt x="756444" y="183292"/>
                  </a:lnTo>
                  <a:lnTo>
                    <a:pt x="748771" y="182497"/>
                  </a:lnTo>
                  <a:lnTo>
                    <a:pt x="741098" y="182233"/>
                  </a:lnTo>
                  <a:lnTo>
                    <a:pt x="733161" y="181968"/>
                  </a:lnTo>
                  <a:lnTo>
                    <a:pt x="725752" y="181438"/>
                  </a:lnTo>
                  <a:close/>
                  <a:moveTo>
                    <a:pt x="725752" y="0"/>
                  </a:moveTo>
                  <a:lnTo>
                    <a:pt x="744273" y="530"/>
                  </a:lnTo>
                  <a:lnTo>
                    <a:pt x="762794" y="1589"/>
                  </a:lnTo>
                  <a:lnTo>
                    <a:pt x="781579" y="3179"/>
                  </a:lnTo>
                  <a:lnTo>
                    <a:pt x="799836" y="5562"/>
                  </a:lnTo>
                  <a:lnTo>
                    <a:pt x="818092" y="8476"/>
                  </a:lnTo>
                  <a:lnTo>
                    <a:pt x="836084" y="12184"/>
                  </a:lnTo>
                  <a:lnTo>
                    <a:pt x="854075" y="16157"/>
                  </a:lnTo>
                  <a:lnTo>
                    <a:pt x="871802" y="20925"/>
                  </a:lnTo>
                  <a:lnTo>
                    <a:pt x="889265" y="26222"/>
                  </a:lnTo>
                  <a:lnTo>
                    <a:pt x="906727" y="32050"/>
                  </a:lnTo>
                  <a:lnTo>
                    <a:pt x="924190" y="38142"/>
                  </a:lnTo>
                  <a:lnTo>
                    <a:pt x="941123" y="44764"/>
                  </a:lnTo>
                  <a:lnTo>
                    <a:pt x="958321" y="51915"/>
                  </a:lnTo>
                  <a:lnTo>
                    <a:pt x="974990" y="59332"/>
                  </a:lnTo>
                  <a:lnTo>
                    <a:pt x="991394" y="67278"/>
                  </a:lnTo>
                  <a:lnTo>
                    <a:pt x="1008063" y="75754"/>
                  </a:lnTo>
                  <a:lnTo>
                    <a:pt x="1024202" y="84494"/>
                  </a:lnTo>
                  <a:lnTo>
                    <a:pt x="1040077" y="93235"/>
                  </a:lnTo>
                  <a:lnTo>
                    <a:pt x="1055688" y="102771"/>
                  </a:lnTo>
                  <a:lnTo>
                    <a:pt x="1071298" y="112306"/>
                  </a:lnTo>
                  <a:lnTo>
                    <a:pt x="1086644" y="122371"/>
                  </a:lnTo>
                  <a:lnTo>
                    <a:pt x="1101461" y="132436"/>
                  </a:lnTo>
                  <a:lnTo>
                    <a:pt x="1116542" y="142767"/>
                  </a:lnTo>
                  <a:lnTo>
                    <a:pt x="1131094" y="153097"/>
                  </a:lnTo>
                  <a:lnTo>
                    <a:pt x="1145381" y="164221"/>
                  </a:lnTo>
                  <a:lnTo>
                    <a:pt x="1159404" y="174816"/>
                  </a:lnTo>
                  <a:lnTo>
                    <a:pt x="1173427" y="185941"/>
                  </a:lnTo>
                  <a:lnTo>
                    <a:pt x="1186921" y="197065"/>
                  </a:lnTo>
                  <a:lnTo>
                    <a:pt x="1200415" y="208190"/>
                  </a:lnTo>
                  <a:lnTo>
                    <a:pt x="1213115" y="219315"/>
                  </a:lnTo>
                  <a:lnTo>
                    <a:pt x="1225815" y="230704"/>
                  </a:lnTo>
                  <a:lnTo>
                    <a:pt x="1238515" y="242359"/>
                  </a:lnTo>
                  <a:lnTo>
                    <a:pt x="1250686" y="253483"/>
                  </a:lnTo>
                  <a:lnTo>
                    <a:pt x="1262592" y="264873"/>
                  </a:lnTo>
                  <a:lnTo>
                    <a:pt x="1285346" y="287387"/>
                  </a:lnTo>
                  <a:lnTo>
                    <a:pt x="1306777" y="309372"/>
                  </a:lnTo>
                  <a:lnTo>
                    <a:pt x="1327150" y="331091"/>
                  </a:lnTo>
                  <a:lnTo>
                    <a:pt x="1345936" y="351751"/>
                  </a:lnTo>
                  <a:lnTo>
                    <a:pt x="1363398" y="371882"/>
                  </a:lnTo>
                  <a:lnTo>
                    <a:pt x="1379273" y="390952"/>
                  </a:lnTo>
                  <a:lnTo>
                    <a:pt x="1393825" y="408699"/>
                  </a:lnTo>
                  <a:lnTo>
                    <a:pt x="1407054" y="424856"/>
                  </a:lnTo>
                  <a:lnTo>
                    <a:pt x="1418167" y="439424"/>
                  </a:lnTo>
                  <a:lnTo>
                    <a:pt x="1427956" y="452668"/>
                  </a:lnTo>
                  <a:lnTo>
                    <a:pt x="1436159" y="463528"/>
                  </a:lnTo>
                  <a:lnTo>
                    <a:pt x="1447271" y="478890"/>
                  </a:lnTo>
                  <a:lnTo>
                    <a:pt x="1450975" y="484188"/>
                  </a:lnTo>
                  <a:lnTo>
                    <a:pt x="1447271" y="489750"/>
                  </a:lnTo>
                  <a:lnTo>
                    <a:pt x="1436159" y="505113"/>
                  </a:lnTo>
                  <a:lnTo>
                    <a:pt x="1427956" y="515972"/>
                  </a:lnTo>
                  <a:lnTo>
                    <a:pt x="1418167" y="528951"/>
                  </a:lnTo>
                  <a:lnTo>
                    <a:pt x="1407054" y="543519"/>
                  </a:lnTo>
                  <a:lnTo>
                    <a:pt x="1393825" y="559941"/>
                  </a:lnTo>
                  <a:lnTo>
                    <a:pt x="1379273" y="577688"/>
                  </a:lnTo>
                  <a:lnTo>
                    <a:pt x="1363398" y="596759"/>
                  </a:lnTo>
                  <a:lnTo>
                    <a:pt x="1345936" y="616359"/>
                  </a:lnTo>
                  <a:lnTo>
                    <a:pt x="1327150" y="637549"/>
                  </a:lnTo>
                  <a:lnTo>
                    <a:pt x="1306777" y="659269"/>
                  </a:lnTo>
                  <a:lnTo>
                    <a:pt x="1285346" y="681253"/>
                  </a:lnTo>
                  <a:lnTo>
                    <a:pt x="1262592" y="703767"/>
                  </a:lnTo>
                  <a:lnTo>
                    <a:pt x="1250686" y="715157"/>
                  </a:lnTo>
                  <a:lnTo>
                    <a:pt x="1238515" y="726281"/>
                  </a:lnTo>
                  <a:lnTo>
                    <a:pt x="1225815" y="737671"/>
                  </a:lnTo>
                  <a:lnTo>
                    <a:pt x="1213115" y="749060"/>
                  </a:lnTo>
                  <a:lnTo>
                    <a:pt x="1200415" y="760185"/>
                  </a:lnTo>
                  <a:lnTo>
                    <a:pt x="1186921" y="771575"/>
                  </a:lnTo>
                  <a:lnTo>
                    <a:pt x="1173427" y="782434"/>
                  </a:lnTo>
                  <a:lnTo>
                    <a:pt x="1159404" y="793824"/>
                  </a:lnTo>
                  <a:lnTo>
                    <a:pt x="1145381" y="804419"/>
                  </a:lnTo>
                  <a:lnTo>
                    <a:pt x="1131094" y="815279"/>
                  </a:lnTo>
                  <a:lnTo>
                    <a:pt x="1116542" y="825874"/>
                  </a:lnTo>
                  <a:lnTo>
                    <a:pt x="1101461" y="836204"/>
                  </a:lnTo>
                  <a:lnTo>
                    <a:pt x="1086644" y="846269"/>
                  </a:lnTo>
                  <a:lnTo>
                    <a:pt x="1071298" y="856069"/>
                  </a:lnTo>
                  <a:lnTo>
                    <a:pt x="1055688" y="865869"/>
                  </a:lnTo>
                  <a:lnTo>
                    <a:pt x="1040077" y="874875"/>
                  </a:lnTo>
                  <a:lnTo>
                    <a:pt x="1024202" y="884146"/>
                  </a:lnTo>
                  <a:lnTo>
                    <a:pt x="1008063" y="892622"/>
                  </a:lnTo>
                  <a:lnTo>
                    <a:pt x="991394" y="901362"/>
                  </a:lnTo>
                  <a:lnTo>
                    <a:pt x="974990" y="909044"/>
                  </a:lnTo>
                  <a:lnTo>
                    <a:pt x="958321" y="916460"/>
                  </a:lnTo>
                  <a:lnTo>
                    <a:pt x="941123" y="923877"/>
                  </a:lnTo>
                  <a:lnTo>
                    <a:pt x="924190" y="930498"/>
                  </a:lnTo>
                  <a:lnTo>
                    <a:pt x="906727" y="936590"/>
                  </a:lnTo>
                  <a:lnTo>
                    <a:pt x="889265" y="942418"/>
                  </a:lnTo>
                  <a:lnTo>
                    <a:pt x="871802" y="947715"/>
                  </a:lnTo>
                  <a:lnTo>
                    <a:pt x="854075" y="952218"/>
                  </a:lnTo>
                  <a:lnTo>
                    <a:pt x="836084" y="956456"/>
                  </a:lnTo>
                  <a:lnTo>
                    <a:pt x="818092" y="960164"/>
                  </a:lnTo>
                  <a:lnTo>
                    <a:pt x="799836" y="962813"/>
                  </a:lnTo>
                  <a:lnTo>
                    <a:pt x="781579" y="965462"/>
                  </a:lnTo>
                  <a:lnTo>
                    <a:pt x="762794" y="967051"/>
                  </a:lnTo>
                  <a:lnTo>
                    <a:pt x="744273" y="968110"/>
                  </a:lnTo>
                  <a:lnTo>
                    <a:pt x="725752" y="968375"/>
                  </a:lnTo>
                  <a:lnTo>
                    <a:pt x="706702" y="968110"/>
                  </a:lnTo>
                  <a:lnTo>
                    <a:pt x="688181" y="967051"/>
                  </a:lnTo>
                  <a:lnTo>
                    <a:pt x="669661" y="965462"/>
                  </a:lnTo>
                  <a:lnTo>
                    <a:pt x="651404" y="962813"/>
                  </a:lnTo>
                  <a:lnTo>
                    <a:pt x="633413" y="960164"/>
                  </a:lnTo>
                  <a:lnTo>
                    <a:pt x="614892" y="956456"/>
                  </a:lnTo>
                  <a:lnTo>
                    <a:pt x="596900" y="952218"/>
                  </a:lnTo>
                  <a:lnTo>
                    <a:pt x="579438" y="947715"/>
                  </a:lnTo>
                  <a:lnTo>
                    <a:pt x="561711" y="942418"/>
                  </a:lnTo>
                  <a:lnTo>
                    <a:pt x="544248" y="936590"/>
                  </a:lnTo>
                  <a:lnTo>
                    <a:pt x="526786" y="930498"/>
                  </a:lnTo>
                  <a:lnTo>
                    <a:pt x="509852" y="923877"/>
                  </a:lnTo>
                  <a:lnTo>
                    <a:pt x="492654" y="916460"/>
                  </a:lnTo>
                  <a:lnTo>
                    <a:pt x="475986" y="909044"/>
                  </a:lnTo>
                  <a:lnTo>
                    <a:pt x="459581" y="901362"/>
                  </a:lnTo>
                  <a:lnTo>
                    <a:pt x="443177" y="892622"/>
                  </a:lnTo>
                  <a:lnTo>
                    <a:pt x="426773" y="884146"/>
                  </a:lnTo>
                  <a:lnTo>
                    <a:pt x="411163" y="874875"/>
                  </a:lnTo>
                  <a:lnTo>
                    <a:pt x="395288" y="865869"/>
                  </a:lnTo>
                  <a:lnTo>
                    <a:pt x="379677" y="856069"/>
                  </a:lnTo>
                  <a:lnTo>
                    <a:pt x="364331" y="846269"/>
                  </a:lnTo>
                  <a:lnTo>
                    <a:pt x="349515" y="836204"/>
                  </a:lnTo>
                  <a:lnTo>
                    <a:pt x="334433" y="825874"/>
                  </a:lnTo>
                  <a:lnTo>
                    <a:pt x="319881" y="815279"/>
                  </a:lnTo>
                  <a:lnTo>
                    <a:pt x="305594" y="804419"/>
                  </a:lnTo>
                  <a:lnTo>
                    <a:pt x="291571" y="793824"/>
                  </a:lnTo>
                  <a:lnTo>
                    <a:pt x="277548" y="782434"/>
                  </a:lnTo>
                  <a:lnTo>
                    <a:pt x="264054" y="771575"/>
                  </a:lnTo>
                  <a:lnTo>
                    <a:pt x="250825" y="760185"/>
                  </a:lnTo>
                  <a:lnTo>
                    <a:pt x="237861" y="749060"/>
                  </a:lnTo>
                  <a:lnTo>
                    <a:pt x="225161" y="737671"/>
                  </a:lnTo>
                  <a:lnTo>
                    <a:pt x="212461" y="726281"/>
                  </a:lnTo>
                  <a:lnTo>
                    <a:pt x="200290" y="715157"/>
                  </a:lnTo>
                  <a:lnTo>
                    <a:pt x="188383" y="703767"/>
                  </a:lnTo>
                  <a:lnTo>
                    <a:pt x="165629" y="681253"/>
                  </a:lnTo>
                  <a:lnTo>
                    <a:pt x="144198" y="659269"/>
                  </a:lnTo>
                  <a:lnTo>
                    <a:pt x="123825" y="637549"/>
                  </a:lnTo>
                  <a:lnTo>
                    <a:pt x="105040" y="616359"/>
                  </a:lnTo>
                  <a:lnTo>
                    <a:pt x="87577" y="596759"/>
                  </a:lnTo>
                  <a:lnTo>
                    <a:pt x="71702" y="577688"/>
                  </a:lnTo>
                  <a:lnTo>
                    <a:pt x="57150" y="559941"/>
                  </a:lnTo>
                  <a:lnTo>
                    <a:pt x="43921" y="543519"/>
                  </a:lnTo>
                  <a:lnTo>
                    <a:pt x="32808" y="528951"/>
                  </a:lnTo>
                  <a:lnTo>
                    <a:pt x="23019" y="515972"/>
                  </a:lnTo>
                  <a:lnTo>
                    <a:pt x="14817" y="505113"/>
                  </a:lnTo>
                  <a:lnTo>
                    <a:pt x="3704" y="489750"/>
                  </a:lnTo>
                  <a:lnTo>
                    <a:pt x="0" y="484188"/>
                  </a:lnTo>
                  <a:lnTo>
                    <a:pt x="3704" y="478890"/>
                  </a:lnTo>
                  <a:lnTo>
                    <a:pt x="14817" y="463528"/>
                  </a:lnTo>
                  <a:lnTo>
                    <a:pt x="23019" y="452668"/>
                  </a:lnTo>
                  <a:lnTo>
                    <a:pt x="32808" y="439424"/>
                  </a:lnTo>
                  <a:lnTo>
                    <a:pt x="43921" y="424856"/>
                  </a:lnTo>
                  <a:lnTo>
                    <a:pt x="57150" y="408699"/>
                  </a:lnTo>
                  <a:lnTo>
                    <a:pt x="71702" y="390952"/>
                  </a:lnTo>
                  <a:lnTo>
                    <a:pt x="87577" y="371882"/>
                  </a:lnTo>
                  <a:lnTo>
                    <a:pt x="105040" y="351751"/>
                  </a:lnTo>
                  <a:lnTo>
                    <a:pt x="123825" y="331091"/>
                  </a:lnTo>
                  <a:lnTo>
                    <a:pt x="144198" y="309372"/>
                  </a:lnTo>
                  <a:lnTo>
                    <a:pt x="165629" y="287387"/>
                  </a:lnTo>
                  <a:lnTo>
                    <a:pt x="188383" y="264873"/>
                  </a:lnTo>
                  <a:lnTo>
                    <a:pt x="200290" y="253483"/>
                  </a:lnTo>
                  <a:lnTo>
                    <a:pt x="212461" y="242359"/>
                  </a:lnTo>
                  <a:lnTo>
                    <a:pt x="225161" y="230704"/>
                  </a:lnTo>
                  <a:lnTo>
                    <a:pt x="237861" y="219315"/>
                  </a:lnTo>
                  <a:lnTo>
                    <a:pt x="250825" y="208190"/>
                  </a:lnTo>
                  <a:lnTo>
                    <a:pt x="264054" y="197065"/>
                  </a:lnTo>
                  <a:lnTo>
                    <a:pt x="277548" y="185941"/>
                  </a:lnTo>
                  <a:lnTo>
                    <a:pt x="291571" y="174816"/>
                  </a:lnTo>
                  <a:lnTo>
                    <a:pt x="305594" y="164221"/>
                  </a:lnTo>
                  <a:lnTo>
                    <a:pt x="319881" y="153097"/>
                  </a:lnTo>
                  <a:lnTo>
                    <a:pt x="334433" y="142767"/>
                  </a:lnTo>
                  <a:lnTo>
                    <a:pt x="349515" y="132436"/>
                  </a:lnTo>
                  <a:lnTo>
                    <a:pt x="364331" y="122371"/>
                  </a:lnTo>
                  <a:lnTo>
                    <a:pt x="379677" y="112306"/>
                  </a:lnTo>
                  <a:lnTo>
                    <a:pt x="395288" y="102771"/>
                  </a:lnTo>
                  <a:lnTo>
                    <a:pt x="411163" y="93235"/>
                  </a:lnTo>
                  <a:lnTo>
                    <a:pt x="426773" y="84494"/>
                  </a:lnTo>
                  <a:lnTo>
                    <a:pt x="443177" y="75754"/>
                  </a:lnTo>
                  <a:lnTo>
                    <a:pt x="459581" y="67278"/>
                  </a:lnTo>
                  <a:lnTo>
                    <a:pt x="475986" y="59332"/>
                  </a:lnTo>
                  <a:lnTo>
                    <a:pt x="492654" y="51915"/>
                  </a:lnTo>
                  <a:lnTo>
                    <a:pt x="509852" y="44764"/>
                  </a:lnTo>
                  <a:lnTo>
                    <a:pt x="526786" y="38142"/>
                  </a:lnTo>
                  <a:lnTo>
                    <a:pt x="544248" y="32050"/>
                  </a:lnTo>
                  <a:lnTo>
                    <a:pt x="561711" y="26222"/>
                  </a:lnTo>
                  <a:lnTo>
                    <a:pt x="579438" y="20925"/>
                  </a:lnTo>
                  <a:lnTo>
                    <a:pt x="596900" y="16157"/>
                  </a:lnTo>
                  <a:lnTo>
                    <a:pt x="614892" y="12184"/>
                  </a:lnTo>
                  <a:lnTo>
                    <a:pt x="633413" y="8476"/>
                  </a:lnTo>
                  <a:lnTo>
                    <a:pt x="651404" y="5562"/>
                  </a:lnTo>
                  <a:lnTo>
                    <a:pt x="669661" y="3179"/>
                  </a:lnTo>
                  <a:lnTo>
                    <a:pt x="688181" y="1589"/>
                  </a:lnTo>
                  <a:lnTo>
                    <a:pt x="706702" y="530"/>
                  </a:lnTo>
                  <a:lnTo>
                    <a:pt x="725752" y="0"/>
                  </a:lnTo>
                  <a:close/>
                </a:path>
              </a:pathLst>
            </a:custGeom>
            <a:solidFill>
              <a:schemeClr val="bg1"/>
            </a:solidFill>
            <a:ln>
              <a:noFill/>
            </a:ln>
          </p:spPr>
          <p:txBody>
            <a:bodyPr/>
            <a:lstStyle/>
            <a:p>
              <a:endParaRPr lang="zh-CN" altLang="en-US"/>
            </a:p>
          </p:txBody>
        </p:sp>
      </p:grpSp>
      <p:grpSp>
        <p:nvGrpSpPr>
          <p:cNvPr id="35" name="组合 34"/>
          <p:cNvGrpSpPr/>
          <p:nvPr/>
        </p:nvGrpSpPr>
        <p:grpSpPr>
          <a:xfrm>
            <a:off x="3623255" y="2958347"/>
            <a:ext cx="2111960" cy="1210015"/>
            <a:chOff x="2717794" y="2250976"/>
            <a:chExt cx="1584176" cy="1008112"/>
          </a:xfrm>
        </p:grpSpPr>
        <p:sp>
          <p:nvSpPr>
            <p:cNvPr id="36" name="圆角矩形 35"/>
            <p:cNvSpPr/>
            <p:nvPr/>
          </p:nvSpPr>
          <p:spPr>
            <a:xfrm>
              <a:off x="2717794"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a:latin typeface="微软雅黑" pitchFamily="34" charset="-122"/>
                  <a:ea typeface="微软雅黑" pitchFamily="34" charset="-122"/>
                </a:rPr>
                <a:t>传统</a:t>
              </a:r>
              <a:r>
                <a:rPr lang="zh-CN" altLang="en-US" b="1" dirty="0" smtClean="0">
                  <a:latin typeface="微软雅黑" pitchFamily="34" charset="-122"/>
                  <a:ea typeface="微软雅黑" pitchFamily="34" charset="-122"/>
                </a:rPr>
                <a:t>项目业主</a:t>
              </a:r>
              <a:endParaRPr lang="zh-CN" altLang="en-US" b="1" dirty="0">
                <a:latin typeface="微软雅黑" pitchFamily="34" charset="-122"/>
                <a:ea typeface="微软雅黑" pitchFamily="34" charset="-122"/>
              </a:endParaRPr>
            </a:p>
          </p:txBody>
        </p:sp>
        <p:sp>
          <p:nvSpPr>
            <p:cNvPr id="37" name="KSO_Shape"/>
            <p:cNvSpPr>
              <a:spLocks/>
            </p:cNvSpPr>
            <p:nvPr/>
          </p:nvSpPr>
          <p:spPr bwMode="auto">
            <a:xfrm>
              <a:off x="3275882" y="2322984"/>
              <a:ext cx="468000" cy="468000"/>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p>
          </p:txBody>
        </p:sp>
      </p:grpSp>
      <p:grpSp>
        <p:nvGrpSpPr>
          <p:cNvPr id="38" name="组合 37"/>
          <p:cNvGrpSpPr/>
          <p:nvPr/>
        </p:nvGrpSpPr>
        <p:grpSpPr>
          <a:xfrm>
            <a:off x="6310685" y="2958347"/>
            <a:ext cx="2111960" cy="1210015"/>
            <a:chOff x="4733629" y="2250976"/>
            <a:chExt cx="1584176" cy="1008112"/>
          </a:xfrm>
        </p:grpSpPr>
        <p:sp>
          <p:nvSpPr>
            <p:cNvPr id="39" name="圆角矩形 38"/>
            <p:cNvSpPr/>
            <p:nvPr/>
          </p:nvSpPr>
          <p:spPr>
            <a:xfrm>
              <a:off x="4733629"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zh-CN" b="1" dirty="0" smtClean="0">
                  <a:latin typeface="微软雅黑" pitchFamily="34" charset="-122"/>
                  <a:ea typeface="微软雅黑" pitchFamily="34" charset="-122"/>
                </a:rPr>
                <a:t>PPP</a:t>
              </a:r>
              <a:r>
                <a:rPr lang="zh-CN" altLang="en-US" b="1" dirty="0" smtClean="0">
                  <a:latin typeface="微软雅黑" pitchFamily="34" charset="-122"/>
                  <a:ea typeface="微软雅黑" pitchFamily="34" charset="-122"/>
                </a:rPr>
                <a:t>业务</a:t>
              </a:r>
              <a:endParaRPr lang="zh-CN" altLang="en-US" b="1" dirty="0">
                <a:latin typeface="微软雅黑" pitchFamily="34" charset="-122"/>
                <a:ea typeface="微软雅黑" pitchFamily="34" charset="-122"/>
              </a:endParaRPr>
            </a:p>
          </p:txBody>
        </p:sp>
        <p:sp>
          <p:nvSpPr>
            <p:cNvPr id="40" name="KSO_Shape"/>
            <p:cNvSpPr>
              <a:spLocks/>
            </p:cNvSpPr>
            <p:nvPr/>
          </p:nvSpPr>
          <p:spPr bwMode="auto">
            <a:xfrm>
              <a:off x="5291717" y="2322984"/>
              <a:ext cx="468000" cy="468000"/>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p>
          </p:txBody>
        </p:sp>
      </p:grpSp>
      <p:grpSp>
        <p:nvGrpSpPr>
          <p:cNvPr id="41" name="组合 40"/>
          <p:cNvGrpSpPr/>
          <p:nvPr/>
        </p:nvGrpSpPr>
        <p:grpSpPr>
          <a:xfrm>
            <a:off x="8998115" y="2958347"/>
            <a:ext cx="2111960" cy="1210015"/>
            <a:chOff x="6749465" y="2250976"/>
            <a:chExt cx="1584176" cy="1008112"/>
          </a:xfrm>
        </p:grpSpPr>
        <p:sp>
          <p:nvSpPr>
            <p:cNvPr id="42" name="圆角矩形 41"/>
            <p:cNvSpPr/>
            <p:nvPr/>
          </p:nvSpPr>
          <p:spPr>
            <a:xfrm>
              <a:off x="6749465" y="2250976"/>
              <a:ext cx="1584176" cy="100811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smtClean="0">
                  <a:latin typeface="微软雅黑" pitchFamily="34" charset="-122"/>
                  <a:ea typeface="微软雅黑" pitchFamily="34" charset="-122"/>
                </a:rPr>
                <a:t>社会资本</a:t>
              </a:r>
              <a:endParaRPr lang="zh-CN" altLang="en-US" b="1" dirty="0">
                <a:latin typeface="微软雅黑" pitchFamily="34" charset="-122"/>
                <a:ea typeface="微软雅黑" pitchFamily="34" charset="-122"/>
              </a:endParaRPr>
            </a:p>
          </p:txBody>
        </p:sp>
        <p:sp>
          <p:nvSpPr>
            <p:cNvPr id="43" name="KSO_Shape"/>
            <p:cNvSpPr>
              <a:spLocks/>
            </p:cNvSpPr>
            <p:nvPr/>
          </p:nvSpPr>
          <p:spPr bwMode="auto">
            <a:xfrm>
              <a:off x="7307553" y="2322984"/>
              <a:ext cx="468000" cy="468000"/>
            </a:xfrm>
            <a:custGeom>
              <a:avLst/>
              <a:gdLst/>
              <a:ahLst/>
              <a:cxnLst/>
              <a:rect l="0" t="0" r="r" b="b"/>
              <a:pathLst>
                <a:path w="1939925" h="1768475">
                  <a:moveTo>
                    <a:pt x="829650" y="1186581"/>
                  </a:moveTo>
                  <a:lnTo>
                    <a:pt x="972217" y="1327678"/>
                  </a:lnTo>
                  <a:lnTo>
                    <a:pt x="545575" y="1739831"/>
                  </a:lnTo>
                  <a:lnTo>
                    <a:pt x="541865" y="1743544"/>
                  </a:lnTo>
                  <a:lnTo>
                    <a:pt x="537890" y="1746727"/>
                  </a:lnTo>
                  <a:lnTo>
                    <a:pt x="533650" y="1749645"/>
                  </a:lnTo>
                  <a:lnTo>
                    <a:pt x="529675" y="1752297"/>
                  </a:lnTo>
                  <a:lnTo>
                    <a:pt x="525435" y="1755214"/>
                  </a:lnTo>
                  <a:lnTo>
                    <a:pt x="520930" y="1757601"/>
                  </a:lnTo>
                  <a:lnTo>
                    <a:pt x="516425" y="1759458"/>
                  </a:lnTo>
                  <a:lnTo>
                    <a:pt x="511921" y="1761314"/>
                  </a:lnTo>
                  <a:lnTo>
                    <a:pt x="507416" y="1763171"/>
                  </a:lnTo>
                  <a:lnTo>
                    <a:pt x="502646" y="1764762"/>
                  </a:lnTo>
                  <a:lnTo>
                    <a:pt x="497876" y="1765823"/>
                  </a:lnTo>
                  <a:lnTo>
                    <a:pt x="493106" y="1766619"/>
                  </a:lnTo>
                  <a:lnTo>
                    <a:pt x="488336" y="1767680"/>
                  </a:lnTo>
                  <a:lnTo>
                    <a:pt x="483566" y="1768210"/>
                  </a:lnTo>
                  <a:lnTo>
                    <a:pt x="478531" y="1768475"/>
                  </a:lnTo>
                  <a:lnTo>
                    <a:pt x="473761" y="1768475"/>
                  </a:lnTo>
                  <a:lnTo>
                    <a:pt x="468991" y="1768475"/>
                  </a:lnTo>
                  <a:lnTo>
                    <a:pt x="463956" y="1767945"/>
                  </a:lnTo>
                  <a:lnTo>
                    <a:pt x="459186" y="1767414"/>
                  </a:lnTo>
                  <a:lnTo>
                    <a:pt x="454417" y="1766619"/>
                  </a:lnTo>
                  <a:lnTo>
                    <a:pt x="449647" y="1765558"/>
                  </a:lnTo>
                  <a:lnTo>
                    <a:pt x="444877" y="1764232"/>
                  </a:lnTo>
                  <a:lnTo>
                    <a:pt x="440372" y="1762906"/>
                  </a:lnTo>
                  <a:lnTo>
                    <a:pt x="435602" y="1761049"/>
                  </a:lnTo>
                  <a:lnTo>
                    <a:pt x="431097" y="1758927"/>
                  </a:lnTo>
                  <a:lnTo>
                    <a:pt x="426857" y="1756805"/>
                  </a:lnTo>
                  <a:lnTo>
                    <a:pt x="422352" y="1754419"/>
                  </a:lnTo>
                  <a:lnTo>
                    <a:pt x="418112" y="1751766"/>
                  </a:lnTo>
                  <a:lnTo>
                    <a:pt x="413872" y="1749114"/>
                  </a:lnTo>
                  <a:lnTo>
                    <a:pt x="410162" y="1745931"/>
                  </a:lnTo>
                  <a:lnTo>
                    <a:pt x="406187" y="1742484"/>
                  </a:lnTo>
                  <a:lnTo>
                    <a:pt x="402212" y="1739036"/>
                  </a:lnTo>
                  <a:lnTo>
                    <a:pt x="398768" y="1735323"/>
                  </a:lnTo>
                  <a:lnTo>
                    <a:pt x="395323" y="1731610"/>
                  </a:lnTo>
                  <a:lnTo>
                    <a:pt x="392143" y="1727366"/>
                  </a:lnTo>
                  <a:lnTo>
                    <a:pt x="389493" y="1723388"/>
                  </a:lnTo>
                  <a:lnTo>
                    <a:pt x="386843" y="1719409"/>
                  </a:lnTo>
                  <a:lnTo>
                    <a:pt x="384458" y="1714901"/>
                  </a:lnTo>
                  <a:lnTo>
                    <a:pt x="382338" y="1710657"/>
                  </a:lnTo>
                  <a:lnTo>
                    <a:pt x="380218" y="1706148"/>
                  </a:lnTo>
                  <a:lnTo>
                    <a:pt x="378363" y="1701640"/>
                  </a:lnTo>
                  <a:lnTo>
                    <a:pt x="377038" y="1696866"/>
                  </a:lnTo>
                  <a:lnTo>
                    <a:pt x="375713" y="1692357"/>
                  </a:lnTo>
                  <a:lnTo>
                    <a:pt x="374918" y="1687583"/>
                  </a:lnTo>
                  <a:lnTo>
                    <a:pt x="373858" y="1682809"/>
                  </a:lnTo>
                  <a:lnTo>
                    <a:pt x="373328" y="1678565"/>
                  </a:lnTo>
                  <a:lnTo>
                    <a:pt x="373063" y="1673791"/>
                  </a:lnTo>
                  <a:lnTo>
                    <a:pt x="373063" y="1669017"/>
                  </a:lnTo>
                  <a:lnTo>
                    <a:pt x="373063" y="1664243"/>
                  </a:lnTo>
                  <a:lnTo>
                    <a:pt x="373593" y="1659469"/>
                  </a:lnTo>
                  <a:lnTo>
                    <a:pt x="374388" y="1654695"/>
                  </a:lnTo>
                  <a:lnTo>
                    <a:pt x="374918" y="1649921"/>
                  </a:lnTo>
                  <a:lnTo>
                    <a:pt x="375978" y="1645413"/>
                  </a:lnTo>
                  <a:lnTo>
                    <a:pt x="377303" y="1640639"/>
                  </a:lnTo>
                  <a:lnTo>
                    <a:pt x="379158" y="1636130"/>
                  </a:lnTo>
                  <a:lnTo>
                    <a:pt x="380483" y="1631621"/>
                  </a:lnTo>
                  <a:lnTo>
                    <a:pt x="382603" y="1627113"/>
                  </a:lnTo>
                  <a:lnTo>
                    <a:pt x="384988" y="1622869"/>
                  </a:lnTo>
                  <a:lnTo>
                    <a:pt x="387373" y="1618625"/>
                  </a:lnTo>
                  <a:lnTo>
                    <a:pt x="390023" y="1614382"/>
                  </a:lnTo>
                  <a:lnTo>
                    <a:pt x="392938" y="1610404"/>
                  </a:lnTo>
                  <a:lnTo>
                    <a:pt x="396118" y="1606690"/>
                  </a:lnTo>
                  <a:lnTo>
                    <a:pt x="399563" y="1602712"/>
                  </a:lnTo>
                  <a:lnTo>
                    <a:pt x="403272" y="1599264"/>
                  </a:lnTo>
                  <a:lnTo>
                    <a:pt x="829650" y="1186581"/>
                  </a:lnTo>
                  <a:close/>
                  <a:moveTo>
                    <a:pt x="953403" y="1108075"/>
                  </a:moveTo>
                  <a:lnTo>
                    <a:pt x="958173" y="1108340"/>
                  </a:lnTo>
                  <a:lnTo>
                    <a:pt x="963208" y="1108606"/>
                  </a:lnTo>
                  <a:lnTo>
                    <a:pt x="967978" y="1109136"/>
                  </a:lnTo>
                  <a:lnTo>
                    <a:pt x="972747" y="1109932"/>
                  </a:lnTo>
                  <a:lnTo>
                    <a:pt x="977517" y="1110993"/>
                  </a:lnTo>
                  <a:lnTo>
                    <a:pt x="982287" y="1112053"/>
                  </a:lnTo>
                  <a:lnTo>
                    <a:pt x="986792" y="1113910"/>
                  </a:lnTo>
                  <a:lnTo>
                    <a:pt x="991562" y="1115501"/>
                  </a:lnTo>
                  <a:lnTo>
                    <a:pt x="996067" y="1117623"/>
                  </a:lnTo>
                  <a:lnTo>
                    <a:pt x="1000307" y="1119480"/>
                  </a:lnTo>
                  <a:lnTo>
                    <a:pt x="1004547" y="1121867"/>
                  </a:lnTo>
                  <a:lnTo>
                    <a:pt x="1009052" y="1124784"/>
                  </a:lnTo>
                  <a:lnTo>
                    <a:pt x="1013292" y="1127701"/>
                  </a:lnTo>
                  <a:lnTo>
                    <a:pt x="1017002" y="1130619"/>
                  </a:lnTo>
                  <a:lnTo>
                    <a:pt x="1020977" y="1133802"/>
                  </a:lnTo>
                  <a:lnTo>
                    <a:pt x="1024952" y="1137515"/>
                  </a:lnTo>
                  <a:lnTo>
                    <a:pt x="1028396" y="1140963"/>
                  </a:lnTo>
                  <a:lnTo>
                    <a:pt x="1031576" y="1144941"/>
                  </a:lnTo>
                  <a:lnTo>
                    <a:pt x="1034756" y="1149184"/>
                  </a:lnTo>
                  <a:lnTo>
                    <a:pt x="1037671" y="1152897"/>
                  </a:lnTo>
                  <a:lnTo>
                    <a:pt x="1040321" y="1157141"/>
                  </a:lnTo>
                  <a:lnTo>
                    <a:pt x="1042706" y="1161650"/>
                  </a:lnTo>
                  <a:lnTo>
                    <a:pt x="1044826" y="1165893"/>
                  </a:lnTo>
                  <a:lnTo>
                    <a:pt x="1046946" y="1170402"/>
                  </a:lnTo>
                  <a:lnTo>
                    <a:pt x="1048801" y="1174646"/>
                  </a:lnTo>
                  <a:lnTo>
                    <a:pt x="1049861" y="1179420"/>
                  </a:lnTo>
                  <a:lnTo>
                    <a:pt x="1051451" y="1183928"/>
                  </a:lnTo>
                  <a:lnTo>
                    <a:pt x="1052246" y="1188702"/>
                  </a:lnTo>
                  <a:lnTo>
                    <a:pt x="1053041" y="1193476"/>
                  </a:lnTo>
                  <a:lnTo>
                    <a:pt x="1053836" y="1197985"/>
                  </a:lnTo>
                  <a:lnTo>
                    <a:pt x="1054101" y="1202759"/>
                  </a:lnTo>
                  <a:lnTo>
                    <a:pt x="1054101" y="1207533"/>
                  </a:lnTo>
                  <a:lnTo>
                    <a:pt x="1053836" y="1212307"/>
                  </a:lnTo>
                  <a:lnTo>
                    <a:pt x="1053571" y="1217081"/>
                  </a:lnTo>
                  <a:lnTo>
                    <a:pt x="1052776" y="1221855"/>
                  </a:lnTo>
                  <a:lnTo>
                    <a:pt x="1051981" y="1226629"/>
                  </a:lnTo>
                  <a:lnTo>
                    <a:pt x="1051186" y="1231138"/>
                  </a:lnTo>
                  <a:lnTo>
                    <a:pt x="1049596" y="1235912"/>
                  </a:lnTo>
                  <a:lnTo>
                    <a:pt x="1048006" y="1240420"/>
                  </a:lnTo>
                  <a:lnTo>
                    <a:pt x="1046416" y="1244929"/>
                  </a:lnTo>
                  <a:lnTo>
                    <a:pt x="1044561" y="1249438"/>
                  </a:lnTo>
                  <a:lnTo>
                    <a:pt x="1042176" y="1253681"/>
                  </a:lnTo>
                  <a:lnTo>
                    <a:pt x="1039791" y="1257925"/>
                  </a:lnTo>
                  <a:lnTo>
                    <a:pt x="1037141" y="1262168"/>
                  </a:lnTo>
                  <a:lnTo>
                    <a:pt x="1033961" y="1266147"/>
                  </a:lnTo>
                  <a:lnTo>
                    <a:pt x="1031046" y="1269860"/>
                  </a:lnTo>
                  <a:lnTo>
                    <a:pt x="1027601" y="1273838"/>
                  </a:lnTo>
                  <a:lnTo>
                    <a:pt x="1023892" y="1277551"/>
                  </a:lnTo>
                  <a:lnTo>
                    <a:pt x="1018592" y="1282856"/>
                  </a:lnTo>
                  <a:lnTo>
                    <a:pt x="876024" y="1141758"/>
                  </a:lnTo>
                  <a:lnTo>
                    <a:pt x="881589" y="1136719"/>
                  </a:lnTo>
                  <a:lnTo>
                    <a:pt x="885299" y="1133006"/>
                  </a:lnTo>
                  <a:lnTo>
                    <a:pt x="889274" y="1129823"/>
                  </a:lnTo>
                  <a:lnTo>
                    <a:pt x="893514" y="1126641"/>
                  </a:lnTo>
                  <a:lnTo>
                    <a:pt x="897489" y="1123988"/>
                  </a:lnTo>
                  <a:lnTo>
                    <a:pt x="901729" y="1121336"/>
                  </a:lnTo>
                  <a:lnTo>
                    <a:pt x="906234" y="1118949"/>
                  </a:lnTo>
                  <a:lnTo>
                    <a:pt x="910738" y="1116827"/>
                  </a:lnTo>
                  <a:lnTo>
                    <a:pt x="915243" y="1115236"/>
                  </a:lnTo>
                  <a:lnTo>
                    <a:pt x="919748" y="1113380"/>
                  </a:lnTo>
                  <a:lnTo>
                    <a:pt x="924518" y="1111788"/>
                  </a:lnTo>
                  <a:lnTo>
                    <a:pt x="929288" y="1110727"/>
                  </a:lnTo>
                  <a:lnTo>
                    <a:pt x="934058" y="1109666"/>
                  </a:lnTo>
                  <a:lnTo>
                    <a:pt x="938828" y="1108871"/>
                  </a:lnTo>
                  <a:lnTo>
                    <a:pt x="943598" y="1108606"/>
                  </a:lnTo>
                  <a:lnTo>
                    <a:pt x="948633" y="1108340"/>
                  </a:lnTo>
                  <a:lnTo>
                    <a:pt x="953403" y="1108075"/>
                  </a:lnTo>
                  <a:close/>
                  <a:moveTo>
                    <a:pt x="1428629" y="402961"/>
                  </a:moveTo>
                  <a:lnTo>
                    <a:pt x="1420169" y="403755"/>
                  </a:lnTo>
                  <a:lnTo>
                    <a:pt x="1411974" y="404284"/>
                  </a:lnTo>
                  <a:lnTo>
                    <a:pt x="1403514" y="405078"/>
                  </a:lnTo>
                  <a:lnTo>
                    <a:pt x="1395318" y="406136"/>
                  </a:lnTo>
                  <a:lnTo>
                    <a:pt x="1387123" y="407194"/>
                  </a:lnTo>
                  <a:lnTo>
                    <a:pt x="1378927" y="408782"/>
                  </a:lnTo>
                  <a:lnTo>
                    <a:pt x="1370467" y="410105"/>
                  </a:lnTo>
                  <a:lnTo>
                    <a:pt x="1362536" y="411957"/>
                  </a:lnTo>
                  <a:lnTo>
                    <a:pt x="1354605" y="414074"/>
                  </a:lnTo>
                  <a:lnTo>
                    <a:pt x="1346409" y="416190"/>
                  </a:lnTo>
                  <a:lnTo>
                    <a:pt x="1338478" y="418571"/>
                  </a:lnTo>
                  <a:lnTo>
                    <a:pt x="1330547" y="421217"/>
                  </a:lnTo>
                  <a:lnTo>
                    <a:pt x="1322352" y="423863"/>
                  </a:lnTo>
                  <a:lnTo>
                    <a:pt x="1314685" y="426774"/>
                  </a:lnTo>
                  <a:lnTo>
                    <a:pt x="1307018" y="430213"/>
                  </a:lnTo>
                  <a:lnTo>
                    <a:pt x="1299351" y="433388"/>
                  </a:lnTo>
                  <a:lnTo>
                    <a:pt x="1291420" y="436828"/>
                  </a:lnTo>
                  <a:lnTo>
                    <a:pt x="1283753" y="440796"/>
                  </a:lnTo>
                  <a:lnTo>
                    <a:pt x="1276351" y="444765"/>
                  </a:lnTo>
                  <a:lnTo>
                    <a:pt x="1268948" y="448734"/>
                  </a:lnTo>
                  <a:lnTo>
                    <a:pt x="1261546" y="452967"/>
                  </a:lnTo>
                  <a:lnTo>
                    <a:pt x="1254408" y="457465"/>
                  </a:lnTo>
                  <a:lnTo>
                    <a:pt x="1247270" y="462228"/>
                  </a:lnTo>
                  <a:lnTo>
                    <a:pt x="1240132" y="466990"/>
                  </a:lnTo>
                  <a:lnTo>
                    <a:pt x="1232994" y="472282"/>
                  </a:lnTo>
                  <a:lnTo>
                    <a:pt x="1226120" y="477309"/>
                  </a:lnTo>
                  <a:lnTo>
                    <a:pt x="1219246" y="483130"/>
                  </a:lnTo>
                  <a:lnTo>
                    <a:pt x="1212637" y="488686"/>
                  </a:lnTo>
                  <a:lnTo>
                    <a:pt x="1206292" y="494771"/>
                  </a:lnTo>
                  <a:lnTo>
                    <a:pt x="1199683" y="500592"/>
                  </a:lnTo>
                  <a:lnTo>
                    <a:pt x="1193338" y="506942"/>
                  </a:lnTo>
                  <a:lnTo>
                    <a:pt x="1187522" y="513028"/>
                  </a:lnTo>
                  <a:lnTo>
                    <a:pt x="1181441" y="519642"/>
                  </a:lnTo>
                  <a:lnTo>
                    <a:pt x="1175889" y="526257"/>
                  </a:lnTo>
                  <a:lnTo>
                    <a:pt x="1170338" y="532871"/>
                  </a:lnTo>
                  <a:lnTo>
                    <a:pt x="1165050" y="539486"/>
                  </a:lnTo>
                  <a:lnTo>
                    <a:pt x="1160027" y="546365"/>
                  </a:lnTo>
                  <a:lnTo>
                    <a:pt x="1155004" y="553509"/>
                  </a:lnTo>
                  <a:lnTo>
                    <a:pt x="1150245" y="560388"/>
                  </a:lnTo>
                  <a:lnTo>
                    <a:pt x="1145751" y="567532"/>
                  </a:lnTo>
                  <a:lnTo>
                    <a:pt x="1141785" y="574940"/>
                  </a:lnTo>
                  <a:lnTo>
                    <a:pt x="1137555" y="582084"/>
                  </a:lnTo>
                  <a:lnTo>
                    <a:pt x="1133590" y="589492"/>
                  </a:lnTo>
                  <a:lnTo>
                    <a:pt x="1129889" y="596901"/>
                  </a:lnTo>
                  <a:lnTo>
                    <a:pt x="1126187" y="604309"/>
                  </a:lnTo>
                  <a:lnTo>
                    <a:pt x="1123015" y="612246"/>
                  </a:lnTo>
                  <a:lnTo>
                    <a:pt x="1119843" y="619919"/>
                  </a:lnTo>
                  <a:lnTo>
                    <a:pt x="1116934" y="627328"/>
                  </a:lnTo>
                  <a:lnTo>
                    <a:pt x="1114291" y="635265"/>
                  </a:lnTo>
                  <a:lnTo>
                    <a:pt x="1111647" y="643203"/>
                  </a:lnTo>
                  <a:lnTo>
                    <a:pt x="1109532" y="650876"/>
                  </a:lnTo>
                  <a:lnTo>
                    <a:pt x="1107153" y="658813"/>
                  </a:lnTo>
                  <a:lnTo>
                    <a:pt x="1105302" y="666486"/>
                  </a:lnTo>
                  <a:lnTo>
                    <a:pt x="1103716" y="674688"/>
                  </a:lnTo>
                  <a:lnTo>
                    <a:pt x="1102130" y="682626"/>
                  </a:lnTo>
                  <a:lnTo>
                    <a:pt x="1100808" y="690828"/>
                  </a:lnTo>
                  <a:lnTo>
                    <a:pt x="1099750" y="698765"/>
                  </a:lnTo>
                  <a:lnTo>
                    <a:pt x="1098957" y="706703"/>
                  </a:lnTo>
                  <a:lnTo>
                    <a:pt x="1097900" y="715169"/>
                  </a:lnTo>
                  <a:lnTo>
                    <a:pt x="1097371" y="723107"/>
                  </a:lnTo>
                  <a:lnTo>
                    <a:pt x="1097107" y="731044"/>
                  </a:lnTo>
                  <a:lnTo>
                    <a:pt x="1097107" y="739246"/>
                  </a:lnTo>
                  <a:lnTo>
                    <a:pt x="1097107" y="747449"/>
                  </a:lnTo>
                  <a:lnTo>
                    <a:pt x="1097371" y="755651"/>
                  </a:lnTo>
                  <a:lnTo>
                    <a:pt x="1097635" y="763588"/>
                  </a:lnTo>
                  <a:lnTo>
                    <a:pt x="1098164" y="771526"/>
                  </a:lnTo>
                  <a:lnTo>
                    <a:pt x="1099221" y="779992"/>
                  </a:lnTo>
                  <a:lnTo>
                    <a:pt x="1100279" y="787930"/>
                  </a:lnTo>
                  <a:lnTo>
                    <a:pt x="1101601" y="796132"/>
                  </a:lnTo>
                  <a:lnTo>
                    <a:pt x="1102923" y="804069"/>
                  </a:lnTo>
                  <a:lnTo>
                    <a:pt x="1104509" y="812007"/>
                  </a:lnTo>
                  <a:lnTo>
                    <a:pt x="1106360" y="819944"/>
                  </a:lnTo>
                  <a:lnTo>
                    <a:pt x="1108475" y="827882"/>
                  </a:lnTo>
                  <a:lnTo>
                    <a:pt x="1110854" y="835819"/>
                  </a:lnTo>
                  <a:lnTo>
                    <a:pt x="1113233" y="843757"/>
                  </a:lnTo>
                  <a:lnTo>
                    <a:pt x="1115877" y="851430"/>
                  </a:lnTo>
                  <a:lnTo>
                    <a:pt x="1118521" y="859103"/>
                  </a:lnTo>
                  <a:lnTo>
                    <a:pt x="1121429" y="866776"/>
                  </a:lnTo>
                  <a:lnTo>
                    <a:pt x="1124601" y="874449"/>
                  </a:lnTo>
                  <a:lnTo>
                    <a:pt x="1128302" y="882121"/>
                  </a:lnTo>
                  <a:lnTo>
                    <a:pt x="1131739" y="889530"/>
                  </a:lnTo>
                  <a:lnTo>
                    <a:pt x="1135705" y="896938"/>
                  </a:lnTo>
                  <a:lnTo>
                    <a:pt x="1139670" y="904346"/>
                  </a:lnTo>
                  <a:lnTo>
                    <a:pt x="1143636" y="911490"/>
                  </a:lnTo>
                  <a:lnTo>
                    <a:pt x="1148130" y="918634"/>
                  </a:lnTo>
                  <a:lnTo>
                    <a:pt x="1152889" y="925778"/>
                  </a:lnTo>
                  <a:lnTo>
                    <a:pt x="1157648" y="932921"/>
                  </a:lnTo>
                  <a:lnTo>
                    <a:pt x="1162671" y="939801"/>
                  </a:lnTo>
                  <a:lnTo>
                    <a:pt x="1167958" y="946680"/>
                  </a:lnTo>
                  <a:lnTo>
                    <a:pt x="1173510" y="953294"/>
                  </a:lnTo>
                  <a:lnTo>
                    <a:pt x="1178798" y="959909"/>
                  </a:lnTo>
                  <a:lnTo>
                    <a:pt x="1184878" y="966524"/>
                  </a:lnTo>
                  <a:lnTo>
                    <a:pt x="1190694" y="972874"/>
                  </a:lnTo>
                  <a:lnTo>
                    <a:pt x="1197039" y="979224"/>
                  </a:lnTo>
                  <a:lnTo>
                    <a:pt x="1203120" y="985309"/>
                  </a:lnTo>
                  <a:lnTo>
                    <a:pt x="1209729" y="991130"/>
                  </a:lnTo>
                  <a:lnTo>
                    <a:pt x="1216338" y="996951"/>
                  </a:lnTo>
                  <a:lnTo>
                    <a:pt x="1223212" y="1002507"/>
                  </a:lnTo>
                  <a:lnTo>
                    <a:pt x="1230086" y="1007799"/>
                  </a:lnTo>
                  <a:lnTo>
                    <a:pt x="1236695" y="1013090"/>
                  </a:lnTo>
                  <a:lnTo>
                    <a:pt x="1243833" y="1017853"/>
                  </a:lnTo>
                  <a:lnTo>
                    <a:pt x="1250971" y="1022615"/>
                  </a:lnTo>
                  <a:lnTo>
                    <a:pt x="1258109" y="1027378"/>
                  </a:lnTo>
                  <a:lnTo>
                    <a:pt x="1265776" y="1031876"/>
                  </a:lnTo>
                  <a:lnTo>
                    <a:pt x="1273178" y="1036109"/>
                  </a:lnTo>
                  <a:lnTo>
                    <a:pt x="1280581" y="1040078"/>
                  </a:lnTo>
                  <a:lnTo>
                    <a:pt x="1287983" y="1043782"/>
                  </a:lnTo>
                  <a:lnTo>
                    <a:pt x="1295650" y="1047486"/>
                  </a:lnTo>
                  <a:lnTo>
                    <a:pt x="1303317" y="1050926"/>
                  </a:lnTo>
                  <a:lnTo>
                    <a:pt x="1311248" y="1054365"/>
                  </a:lnTo>
                  <a:lnTo>
                    <a:pt x="1318915" y="1057276"/>
                  </a:lnTo>
                  <a:lnTo>
                    <a:pt x="1326846" y="1060186"/>
                  </a:lnTo>
                  <a:lnTo>
                    <a:pt x="1334513" y="1062832"/>
                  </a:lnTo>
                  <a:lnTo>
                    <a:pt x="1342708" y="1065213"/>
                  </a:lnTo>
                  <a:lnTo>
                    <a:pt x="1350639" y="1067330"/>
                  </a:lnTo>
                  <a:lnTo>
                    <a:pt x="1358835" y="1069446"/>
                  </a:lnTo>
                  <a:lnTo>
                    <a:pt x="1367030" y="1071563"/>
                  </a:lnTo>
                  <a:lnTo>
                    <a:pt x="1374962" y="1072886"/>
                  </a:lnTo>
                  <a:lnTo>
                    <a:pt x="1383422" y="1074738"/>
                  </a:lnTo>
                  <a:lnTo>
                    <a:pt x="1391353" y="1076061"/>
                  </a:lnTo>
                  <a:lnTo>
                    <a:pt x="1399813" y="1077119"/>
                  </a:lnTo>
                  <a:lnTo>
                    <a:pt x="1408008" y="1078178"/>
                  </a:lnTo>
                  <a:lnTo>
                    <a:pt x="1416468" y="1078707"/>
                  </a:lnTo>
                  <a:lnTo>
                    <a:pt x="1424399" y="1079236"/>
                  </a:lnTo>
                  <a:lnTo>
                    <a:pt x="1432859" y="1079501"/>
                  </a:lnTo>
                  <a:lnTo>
                    <a:pt x="1441055" y="1079765"/>
                  </a:lnTo>
                  <a:lnTo>
                    <a:pt x="1449515" y="1079501"/>
                  </a:lnTo>
                  <a:lnTo>
                    <a:pt x="1457710" y="1079501"/>
                  </a:lnTo>
                  <a:lnTo>
                    <a:pt x="1465906" y="1078971"/>
                  </a:lnTo>
                  <a:lnTo>
                    <a:pt x="1474366" y="1078442"/>
                  </a:lnTo>
                  <a:lnTo>
                    <a:pt x="1482561" y="1077384"/>
                  </a:lnTo>
                  <a:lnTo>
                    <a:pt x="1490757" y="1076590"/>
                  </a:lnTo>
                  <a:lnTo>
                    <a:pt x="1498952" y="1075267"/>
                  </a:lnTo>
                  <a:lnTo>
                    <a:pt x="1507412" y="1073944"/>
                  </a:lnTo>
                  <a:lnTo>
                    <a:pt x="1515343" y="1072357"/>
                  </a:lnTo>
                  <a:lnTo>
                    <a:pt x="1523803" y="1070505"/>
                  </a:lnTo>
                  <a:lnTo>
                    <a:pt x="1531734" y="1068653"/>
                  </a:lnTo>
                  <a:lnTo>
                    <a:pt x="1539666" y="1066536"/>
                  </a:lnTo>
                  <a:lnTo>
                    <a:pt x="1547861" y="1064155"/>
                  </a:lnTo>
                  <a:lnTo>
                    <a:pt x="1555792" y="1061509"/>
                  </a:lnTo>
                  <a:lnTo>
                    <a:pt x="1563459" y="1058599"/>
                  </a:lnTo>
                  <a:lnTo>
                    <a:pt x="1571655" y="1055688"/>
                  </a:lnTo>
                  <a:lnTo>
                    <a:pt x="1579321" y="1052513"/>
                  </a:lnTo>
                  <a:lnTo>
                    <a:pt x="1586988" y="1049074"/>
                  </a:lnTo>
                  <a:lnTo>
                    <a:pt x="1594655" y="1045634"/>
                  </a:lnTo>
                  <a:lnTo>
                    <a:pt x="1602322" y="1041930"/>
                  </a:lnTo>
                  <a:lnTo>
                    <a:pt x="1609988" y="1037961"/>
                  </a:lnTo>
                  <a:lnTo>
                    <a:pt x="1617391" y="1033728"/>
                  </a:lnTo>
                  <a:lnTo>
                    <a:pt x="1624529" y="1029494"/>
                  </a:lnTo>
                  <a:lnTo>
                    <a:pt x="1631931" y="1024996"/>
                  </a:lnTo>
                  <a:lnTo>
                    <a:pt x="1639069" y="1020234"/>
                  </a:lnTo>
                  <a:lnTo>
                    <a:pt x="1646208" y="1015471"/>
                  </a:lnTo>
                  <a:lnTo>
                    <a:pt x="1653081" y="1010180"/>
                  </a:lnTo>
                  <a:lnTo>
                    <a:pt x="1659955" y="1005153"/>
                  </a:lnTo>
                  <a:lnTo>
                    <a:pt x="1666829" y="999596"/>
                  </a:lnTo>
                  <a:lnTo>
                    <a:pt x="1673438" y="993776"/>
                  </a:lnTo>
                  <a:lnTo>
                    <a:pt x="1680047" y="987955"/>
                  </a:lnTo>
                  <a:lnTo>
                    <a:pt x="1686392" y="981869"/>
                  </a:lnTo>
                  <a:lnTo>
                    <a:pt x="1692473" y="975784"/>
                  </a:lnTo>
                  <a:lnTo>
                    <a:pt x="1698818" y="969434"/>
                  </a:lnTo>
                  <a:lnTo>
                    <a:pt x="1704898" y="962819"/>
                  </a:lnTo>
                  <a:lnTo>
                    <a:pt x="1710450" y="956469"/>
                  </a:lnTo>
                  <a:lnTo>
                    <a:pt x="1715737" y="949855"/>
                  </a:lnTo>
                  <a:lnTo>
                    <a:pt x="1721025" y="942976"/>
                  </a:lnTo>
                  <a:lnTo>
                    <a:pt x="1726048" y="936096"/>
                  </a:lnTo>
                  <a:lnTo>
                    <a:pt x="1731335" y="929217"/>
                  </a:lnTo>
                  <a:lnTo>
                    <a:pt x="1735565" y="922074"/>
                  </a:lnTo>
                  <a:lnTo>
                    <a:pt x="1740060" y="914930"/>
                  </a:lnTo>
                  <a:lnTo>
                    <a:pt x="1744554" y="907786"/>
                  </a:lnTo>
                  <a:lnTo>
                    <a:pt x="1748784" y="900378"/>
                  </a:lnTo>
                  <a:lnTo>
                    <a:pt x="1752750" y="892969"/>
                  </a:lnTo>
                  <a:lnTo>
                    <a:pt x="1756186" y="885561"/>
                  </a:lnTo>
                  <a:lnTo>
                    <a:pt x="1759888" y="878153"/>
                  </a:lnTo>
                  <a:lnTo>
                    <a:pt x="1763060" y="870480"/>
                  </a:lnTo>
                  <a:lnTo>
                    <a:pt x="1766232" y="863071"/>
                  </a:lnTo>
                  <a:lnTo>
                    <a:pt x="1769405" y="855134"/>
                  </a:lnTo>
                  <a:lnTo>
                    <a:pt x="1772049" y="847461"/>
                  </a:lnTo>
                  <a:lnTo>
                    <a:pt x="1774428" y="839524"/>
                  </a:lnTo>
                  <a:lnTo>
                    <a:pt x="1776807" y="831851"/>
                  </a:lnTo>
                  <a:lnTo>
                    <a:pt x="1778922" y="823649"/>
                  </a:lnTo>
                  <a:lnTo>
                    <a:pt x="1780773" y="815976"/>
                  </a:lnTo>
                  <a:lnTo>
                    <a:pt x="1782624" y="808038"/>
                  </a:lnTo>
                  <a:lnTo>
                    <a:pt x="1784210" y="799836"/>
                  </a:lnTo>
                  <a:lnTo>
                    <a:pt x="1785267" y="791899"/>
                  </a:lnTo>
                  <a:lnTo>
                    <a:pt x="1786589" y="783961"/>
                  </a:lnTo>
                  <a:lnTo>
                    <a:pt x="1787382" y="775759"/>
                  </a:lnTo>
                  <a:lnTo>
                    <a:pt x="1788440" y="767821"/>
                  </a:lnTo>
                  <a:lnTo>
                    <a:pt x="1788704" y="759355"/>
                  </a:lnTo>
                  <a:lnTo>
                    <a:pt x="1789233" y="751417"/>
                  </a:lnTo>
                  <a:lnTo>
                    <a:pt x="1789233" y="743480"/>
                  </a:lnTo>
                  <a:lnTo>
                    <a:pt x="1789233" y="735278"/>
                  </a:lnTo>
                  <a:lnTo>
                    <a:pt x="1788968" y="727076"/>
                  </a:lnTo>
                  <a:lnTo>
                    <a:pt x="1788704" y="718874"/>
                  </a:lnTo>
                  <a:lnTo>
                    <a:pt x="1787647" y="710936"/>
                  </a:lnTo>
                  <a:lnTo>
                    <a:pt x="1787118" y="702999"/>
                  </a:lnTo>
                  <a:lnTo>
                    <a:pt x="1786060" y="694796"/>
                  </a:lnTo>
                  <a:lnTo>
                    <a:pt x="1784739" y="686594"/>
                  </a:lnTo>
                  <a:lnTo>
                    <a:pt x="1783152" y="678392"/>
                  </a:lnTo>
                  <a:lnTo>
                    <a:pt x="1781830" y="670719"/>
                  </a:lnTo>
                  <a:lnTo>
                    <a:pt x="1779715" y="662782"/>
                  </a:lnTo>
                  <a:lnTo>
                    <a:pt x="1777865" y="654844"/>
                  </a:lnTo>
                  <a:lnTo>
                    <a:pt x="1775486" y="646907"/>
                  </a:lnTo>
                  <a:lnTo>
                    <a:pt x="1773106" y="638969"/>
                  </a:lnTo>
                  <a:lnTo>
                    <a:pt x="1770462" y="631296"/>
                  </a:lnTo>
                  <a:lnTo>
                    <a:pt x="1767554" y="623359"/>
                  </a:lnTo>
                  <a:lnTo>
                    <a:pt x="1764646" y="615686"/>
                  </a:lnTo>
                  <a:lnTo>
                    <a:pt x="1761209" y="608278"/>
                  </a:lnTo>
                  <a:lnTo>
                    <a:pt x="1758037" y="600605"/>
                  </a:lnTo>
                  <a:lnTo>
                    <a:pt x="1754336" y="593196"/>
                  </a:lnTo>
                  <a:lnTo>
                    <a:pt x="1750634" y="585788"/>
                  </a:lnTo>
                  <a:lnTo>
                    <a:pt x="1746405" y="578380"/>
                  </a:lnTo>
                  <a:lnTo>
                    <a:pt x="1742175" y="571236"/>
                  </a:lnTo>
                  <a:lnTo>
                    <a:pt x="1737680" y="564092"/>
                  </a:lnTo>
                  <a:lnTo>
                    <a:pt x="1733186" y="556949"/>
                  </a:lnTo>
                  <a:lnTo>
                    <a:pt x="1728427" y="549805"/>
                  </a:lnTo>
                  <a:lnTo>
                    <a:pt x="1723404" y="542926"/>
                  </a:lnTo>
                  <a:lnTo>
                    <a:pt x="1718117" y="536046"/>
                  </a:lnTo>
                  <a:lnTo>
                    <a:pt x="1712829" y="529167"/>
                  </a:lnTo>
                  <a:lnTo>
                    <a:pt x="1707278" y="522553"/>
                  </a:lnTo>
                  <a:lnTo>
                    <a:pt x="1701461" y="516203"/>
                  </a:lnTo>
                  <a:lnTo>
                    <a:pt x="1695381" y="509853"/>
                  </a:lnTo>
                  <a:lnTo>
                    <a:pt x="1689300" y="503238"/>
                  </a:lnTo>
                  <a:lnTo>
                    <a:pt x="1682691" y="497417"/>
                  </a:lnTo>
                  <a:lnTo>
                    <a:pt x="1676346" y="491332"/>
                  </a:lnTo>
                  <a:lnTo>
                    <a:pt x="1669737" y="485776"/>
                  </a:lnTo>
                  <a:lnTo>
                    <a:pt x="1663127" y="479955"/>
                  </a:lnTo>
                  <a:lnTo>
                    <a:pt x="1656254" y="474663"/>
                  </a:lnTo>
                  <a:lnTo>
                    <a:pt x="1649116" y="469371"/>
                  </a:lnTo>
                  <a:lnTo>
                    <a:pt x="1642242" y="464609"/>
                  </a:lnTo>
                  <a:lnTo>
                    <a:pt x="1635104" y="459846"/>
                  </a:lnTo>
                  <a:lnTo>
                    <a:pt x="1627966" y="455084"/>
                  </a:lnTo>
                  <a:lnTo>
                    <a:pt x="1620563" y="450586"/>
                  </a:lnTo>
                  <a:lnTo>
                    <a:pt x="1613161" y="446353"/>
                  </a:lnTo>
                  <a:lnTo>
                    <a:pt x="1605759" y="442649"/>
                  </a:lnTo>
                  <a:lnTo>
                    <a:pt x="1598356" y="438680"/>
                  </a:lnTo>
                  <a:lnTo>
                    <a:pt x="1590689" y="435240"/>
                  </a:lnTo>
                  <a:lnTo>
                    <a:pt x="1582758" y="431536"/>
                  </a:lnTo>
                  <a:lnTo>
                    <a:pt x="1575091" y="428361"/>
                  </a:lnTo>
                  <a:lnTo>
                    <a:pt x="1567425" y="425451"/>
                  </a:lnTo>
                  <a:lnTo>
                    <a:pt x="1559493" y="422540"/>
                  </a:lnTo>
                  <a:lnTo>
                    <a:pt x="1551298" y="419894"/>
                  </a:lnTo>
                  <a:lnTo>
                    <a:pt x="1543631" y="417249"/>
                  </a:lnTo>
                  <a:lnTo>
                    <a:pt x="1535436" y="415132"/>
                  </a:lnTo>
                  <a:lnTo>
                    <a:pt x="1527240" y="413015"/>
                  </a:lnTo>
                  <a:lnTo>
                    <a:pt x="1519309" y="411163"/>
                  </a:lnTo>
                  <a:lnTo>
                    <a:pt x="1511113" y="409576"/>
                  </a:lnTo>
                  <a:lnTo>
                    <a:pt x="1502918" y="407988"/>
                  </a:lnTo>
                  <a:lnTo>
                    <a:pt x="1494458" y="406665"/>
                  </a:lnTo>
                  <a:lnTo>
                    <a:pt x="1486527" y="405342"/>
                  </a:lnTo>
                  <a:lnTo>
                    <a:pt x="1478331" y="404549"/>
                  </a:lnTo>
                  <a:lnTo>
                    <a:pt x="1469871" y="404019"/>
                  </a:lnTo>
                  <a:lnTo>
                    <a:pt x="1461676" y="403226"/>
                  </a:lnTo>
                  <a:lnTo>
                    <a:pt x="1453216" y="402961"/>
                  </a:lnTo>
                  <a:lnTo>
                    <a:pt x="1445020" y="402961"/>
                  </a:lnTo>
                  <a:lnTo>
                    <a:pt x="1436560" y="402961"/>
                  </a:lnTo>
                  <a:lnTo>
                    <a:pt x="1428629" y="402961"/>
                  </a:lnTo>
                  <a:close/>
                  <a:moveTo>
                    <a:pt x="1433917" y="255588"/>
                  </a:moveTo>
                  <a:lnTo>
                    <a:pt x="1445813" y="255588"/>
                  </a:lnTo>
                  <a:lnTo>
                    <a:pt x="1457710" y="255853"/>
                  </a:lnTo>
                  <a:lnTo>
                    <a:pt x="1469871" y="256117"/>
                  </a:lnTo>
                  <a:lnTo>
                    <a:pt x="1481768" y="256911"/>
                  </a:lnTo>
                  <a:lnTo>
                    <a:pt x="1493665" y="257969"/>
                  </a:lnTo>
                  <a:lnTo>
                    <a:pt x="1505297" y="259292"/>
                  </a:lnTo>
                  <a:lnTo>
                    <a:pt x="1517194" y="260880"/>
                  </a:lnTo>
                  <a:lnTo>
                    <a:pt x="1529091" y="262732"/>
                  </a:lnTo>
                  <a:lnTo>
                    <a:pt x="1540723" y="265113"/>
                  </a:lnTo>
                  <a:lnTo>
                    <a:pt x="1552620" y="267494"/>
                  </a:lnTo>
                  <a:lnTo>
                    <a:pt x="1564252" y="270140"/>
                  </a:lnTo>
                  <a:lnTo>
                    <a:pt x="1575620" y="273051"/>
                  </a:lnTo>
                  <a:lnTo>
                    <a:pt x="1587252" y="276226"/>
                  </a:lnTo>
                  <a:lnTo>
                    <a:pt x="1598885" y="279930"/>
                  </a:lnTo>
                  <a:lnTo>
                    <a:pt x="1610253" y="283634"/>
                  </a:lnTo>
                  <a:lnTo>
                    <a:pt x="1621621" y="287603"/>
                  </a:lnTo>
                  <a:lnTo>
                    <a:pt x="1632725" y="292101"/>
                  </a:lnTo>
                  <a:lnTo>
                    <a:pt x="1643828" y="296863"/>
                  </a:lnTo>
                  <a:lnTo>
                    <a:pt x="1654932" y="301626"/>
                  </a:lnTo>
                  <a:lnTo>
                    <a:pt x="1665771" y="306917"/>
                  </a:lnTo>
                  <a:lnTo>
                    <a:pt x="1676875" y="312209"/>
                  </a:lnTo>
                  <a:lnTo>
                    <a:pt x="1687450" y="318294"/>
                  </a:lnTo>
                  <a:lnTo>
                    <a:pt x="1698024" y="324115"/>
                  </a:lnTo>
                  <a:lnTo>
                    <a:pt x="1708599" y="330465"/>
                  </a:lnTo>
                  <a:lnTo>
                    <a:pt x="1719174" y="337080"/>
                  </a:lnTo>
                  <a:lnTo>
                    <a:pt x="1729220" y="343694"/>
                  </a:lnTo>
                  <a:lnTo>
                    <a:pt x="1739266" y="350838"/>
                  </a:lnTo>
                  <a:lnTo>
                    <a:pt x="1749048" y="358511"/>
                  </a:lnTo>
                  <a:lnTo>
                    <a:pt x="1758830" y="366184"/>
                  </a:lnTo>
                  <a:lnTo>
                    <a:pt x="1768612" y="374121"/>
                  </a:lnTo>
                  <a:lnTo>
                    <a:pt x="1778129" y="382588"/>
                  </a:lnTo>
                  <a:lnTo>
                    <a:pt x="1787382" y="391055"/>
                  </a:lnTo>
                  <a:lnTo>
                    <a:pt x="1796635" y="399786"/>
                  </a:lnTo>
                  <a:lnTo>
                    <a:pt x="1805624" y="409046"/>
                  </a:lnTo>
                  <a:lnTo>
                    <a:pt x="1814084" y="417778"/>
                  </a:lnTo>
                  <a:lnTo>
                    <a:pt x="1822544" y="427303"/>
                  </a:lnTo>
                  <a:lnTo>
                    <a:pt x="1830475" y="436828"/>
                  </a:lnTo>
                  <a:lnTo>
                    <a:pt x="1838142" y="446353"/>
                  </a:lnTo>
                  <a:lnTo>
                    <a:pt x="1845808" y="456407"/>
                  </a:lnTo>
                  <a:lnTo>
                    <a:pt x="1852947" y="466461"/>
                  </a:lnTo>
                  <a:lnTo>
                    <a:pt x="1859556" y="476515"/>
                  </a:lnTo>
                  <a:lnTo>
                    <a:pt x="1866430" y="486569"/>
                  </a:lnTo>
                  <a:lnTo>
                    <a:pt x="1872774" y="497153"/>
                  </a:lnTo>
                  <a:lnTo>
                    <a:pt x="1878591" y="507471"/>
                  </a:lnTo>
                  <a:lnTo>
                    <a:pt x="1884671" y="517790"/>
                  </a:lnTo>
                  <a:lnTo>
                    <a:pt x="1889959" y="528638"/>
                  </a:lnTo>
                  <a:lnTo>
                    <a:pt x="1895246" y="539221"/>
                  </a:lnTo>
                  <a:lnTo>
                    <a:pt x="1900005" y="550334"/>
                  </a:lnTo>
                  <a:lnTo>
                    <a:pt x="1904764" y="560917"/>
                  </a:lnTo>
                  <a:lnTo>
                    <a:pt x="1908993" y="572294"/>
                  </a:lnTo>
                  <a:lnTo>
                    <a:pt x="1913223" y="583407"/>
                  </a:lnTo>
                  <a:lnTo>
                    <a:pt x="1916925" y="594519"/>
                  </a:lnTo>
                  <a:lnTo>
                    <a:pt x="1920361" y="605632"/>
                  </a:lnTo>
                  <a:lnTo>
                    <a:pt x="1923534" y="617009"/>
                  </a:lnTo>
                  <a:lnTo>
                    <a:pt x="1926442" y="628651"/>
                  </a:lnTo>
                  <a:lnTo>
                    <a:pt x="1929350" y="639763"/>
                  </a:lnTo>
                  <a:lnTo>
                    <a:pt x="1931729" y="651405"/>
                  </a:lnTo>
                  <a:lnTo>
                    <a:pt x="1933580" y="662782"/>
                  </a:lnTo>
                  <a:lnTo>
                    <a:pt x="1935431" y="674424"/>
                  </a:lnTo>
                  <a:lnTo>
                    <a:pt x="1937017" y="686065"/>
                  </a:lnTo>
                  <a:lnTo>
                    <a:pt x="1938074" y="697442"/>
                  </a:lnTo>
                  <a:lnTo>
                    <a:pt x="1939132" y="709084"/>
                  </a:lnTo>
                  <a:lnTo>
                    <a:pt x="1939661" y="720726"/>
                  </a:lnTo>
                  <a:lnTo>
                    <a:pt x="1939925" y="732632"/>
                  </a:lnTo>
                  <a:lnTo>
                    <a:pt x="1939925" y="744274"/>
                  </a:lnTo>
                  <a:lnTo>
                    <a:pt x="1939925" y="755915"/>
                  </a:lnTo>
                  <a:lnTo>
                    <a:pt x="1939396" y="767557"/>
                  </a:lnTo>
                  <a:lnTo>
                    <a:pt x="1938339" y="779199"/>
                  </a:lnTo>
                  <a:lnTo>
                    <a:pt x="1937546" y="790576"/>
                  </a:lnTo>
                  <a:lnTo>
                    <a:pt x="1935959" y="802217"/>
                  </a:lnTo>
                  <a:lnTo>
                    <a:pt x="1934638" y="813859"/>
                  </a:lnTo>
                  <a:lnTo>
                    <a:pt x="1932523" y="825501"/>
                  </a:lnTo>
                  <a:lnTo>
                    <a:pt x="1930408" y="837142"/>
                  </a:lnTo>
                  <a:lnTo>
                    <a:pt x="1928028" y="848519"/>
                  </a:lnTo>
                  <a:lnTo>
                    <a:pt x="1925120" y="859632"/>
                  </a:lnTo>
                  <a:lnTo>
                    <a:pt x="1922212" y="871009"/>
                  </a:lnTo>
                  <a:lnTo>
                    <a:pt x="1918775" y="882386"/>
                  </a:lnTo>
                  <a:lnTo>
                    <a:pt x="1915338" y="893499"/>
                  </a:lnTo>
                  <a:lnTo>
                    <a:pt x="1911373" y="904876"/>
                  </a:lnTo>
                  <a:lnTo>
                    <a:pt x="1907143" y="915988"/>
                  </a:lnTo>
                  <a:lnTo>
                    <a:pt x="1902648" y="926836"/>
                  </a:lnTo>
                  <a:lnTo>
                    <a:pt x="1898154" y="937684"/>
                  </a:lnTo>
                  <a:lnTo>
                    <a:pt x="1892867" y="948532"/>
                  </a:lnTo>
                  <a:lnTo>
                    <a:pt x="1887579" y="959380"/>
                  </a:lnTo>
                  <a:lnTo>
                    <a:pt x="1882028" y="969699"/>
                  </a:lnTo>
                  <a:lnTo>
                    <a:pt x="1875947" y="980282"/>
                  </a:lnTo>
                  <a:lnTo>
                    <a:pt x="1869866" y="990601"/>
                  </a:lnTo>
                  <a:lnTo>
                    <a:pt x="1863521" y="1000919"/>
                  </a:lnTo>
                  <a:lnTo>
                    <a:pt x="1856648" y="1011238"/>
                  </a:lnTo>
                  <a:lnTo>
                    <a:pt x="1849510" y="1021028"/>
                  </a:lnTo>
                  <a:lnTo>
                    <a:pt x="1842372" y="1031082"/>
                  </a:lnTo>
                  <a:lnTo>
                    <a:pt x="1834705" y="1040607"/>
                  </a:lnTo>
                  <a:lnTo>
                    <a:pt x="1827038" y="1050396"/>
                  </a:lnTo>
                  <a:lnTo>
                    <a:pt x="1818578" y="1059657"/>
                  </a:lnTo>
                  <a:lnTo>
                    <a:pt x="1810383" y="1068917"/>
                  </a:lnTo>
                  <a:lnTo>
                    <a:pt x="1801658" y="1078178"/>
                  </a:lnTo>
                  <a:lnTo>
                    <a:pt x="1792405" y="1086909"/>
                  </a:lnTo>
                  <a:lnTo>
                    <a:pt x="1783152" y="1095640"/>
                  </a:lnTo>
                  <a:lnTo>
                    <a:pt x="1774164" y="1103842"/>
                  </a:lnTo>
                  <a:lnTo>
                    <a:pt x="1764118" y="1112309"/>
                  </a:lnTo>
                  <a:lnTo>
                    <a:pt x="1754600" y="1119982"/>
                  </a:lnTo>
                  <a:lnTo>
                    <a:pt x="1744554" y="1127655"/>
                  </a:lnTo>
                  <a:lnTo>
                    <a:pt x="1734772" y="1134799"/>
                  </a:lnTo>
                  <a:lnTo>
                    <a:pt x="1724726" y="1141942"/>
                  </a:lnTo>
                  <a:lnTo>
                    <a:pt x="1714416" y="1148821"/>
                  </a:lnTo>
                  <a:lnTo>
                    <a:pt x="1703841" y="1155171"/>
                  </a:lnTo>
                  <a:lnTo>
                    <a:pt x="1693266" y="1161257"/>
                  </a:lnTo>
                  <a:lnTo>
                    <a:pt x="1682426" y="1167342"/>
                  </a:lnTo>
                  <a:lnTo>
                    <a:pt x="1671852" y="1172899"/>
                  </a:lnTo>
                  <a:lnTo>
                    <a:pt x="1660748" y="1178190"/>
                  </a:lnTo>
                  <a:lnTo>
                    <a:pt x="1649644" y="1183482"/>
                  </a:lnTo>
                  <a:lnTo>
                    <a:pt x="1638805" y="1188244"/>
                  </a:lnTo>
                  <a:lnTo>
                    <a:pt x="1627437" y="1192478"/>
                  </a:lnTo>
                  <a:lnTo>
                    <a:pt x="1616069" y="1196976"/>
                  </a:lnTo>
                  <a:lnTo>
                    <a:pt x="1604965" y="1200944"/>
                  </a:lnTo>
                  <a:lnTo>
                    <a:pt x="1593597" y="1204384"/>
                  </a:lnTo>
                  <a:lnTo>
                    <a:pt x="1581965" y="1208088"/>
                  </a:lnTo>
                  <a:lnTo>
                    <a:pt x="1570333" y="1210999"/>
                  </a:lnTo>
                  <a:lnTo>
                    <a:pt x="1558700" y="1213909"/>
                  </a:lnTo>
                  <a:lnTo>
                    <a:pt x="1546804" y="1216819"/>
                  </a:lnTo>
                  <a:lnTo>
                    <a:pt x="1535436" y="1218671"/>
                  </a:lnTo>
                  <a:lnTo>
                    <a:pt x="1523539" y="1220788"/>
                  </a:lnTo>
                  <a:lnTo>
                    <a:pt x="1511906" y="1222640"/>
                  </a:lnTo>
                  <a:lnTo>
                    <a:pt x="1500010" y="1224228"/>
                  </a:lnTo>
                  <a:lnTo>
                    <a:pt x="1488113" y="1225286"/>
                  </a:lnTo>
                  <a:lnTo>
                    <a:pt x="1476216" y="1226344"/>
                  </a:lnTo>
                  <a:lnTo>
                    <a:pt x="1464319" y="1226874"/>
                  </a:lnTo>
                  <a:lnTo>
                    <a:pt x="1452423" y="1227138"/>
                  </a:lnTo>
                  <a:lnTo>
                    <a:pt x="1440526" y="1227138"/>
                  </a:lnTo>
                  <a:lnTo>
                    <a:pt x="1428365" y="1227138"/>
                  </a:lnTo>
                  <a:lnTo>
                    <a:pt x="1416468" y="1226609"/>
                  </a:lnTo>
                  <a:lnTo>
                    <a:pt x="1404571" y="1225815"/>
                  </a:lnTo>
                  <a:lnTo>
                    <a:pt x="1392675" y="1224757"/>
                  </a:lnTo>
                  <a:lnTo>
                    <a:pt x="1380778" y="1223434"/>
                  </a:lnTo>
                  <a:lnTo>
                    <a:pt x="1369145" y="1221846"/>
                  </a:lnTo>
                  <a:lnTo>
                    <a:pt x="1357249" y="1219994"/>
                  </a:lnTo>
                  <a:lnTo>
                    <a:pt x="1345352" y="1217878"/>
                  </a:lnTo>
                  <a:lnTo>
                    <a:pt x="1333720" y="1215496"/>
                  </a:lnTo>
                  <a:lnTo>
                    <a:pt x="1322087" y="1212586"/>
                  </a:lnTo>
                  <a:lnTo>
                    <a:pt x="1310455" y="1209676"/>
                  </a:lnTo>
                  <a:lnTo>
                    <a:pt x="1298822" y="1206236"/>
                  </a:lnTo>
                  <a:lnTo>
                    <a:pt x="1287454" y="1203061"/>
                  </a:lnTo>
                  <a:lnTo>
                    <a:pt x="1276086" y="1199092"/>
                  </a:lnTo>
                  <a:lnTo>
                    <a:pt x="1264718" y="1194859"/>
                  </a:lnTo>
                  <a:lnTo>
                    <a:pt x="1253350" y="1190626"/>
                  </a:lnTo>
                  <a:lnTo>
                    <a:pt x="1242511" y="1186128"/>
                  </a:lnTo>
                  <a:lnTo>
                    <a:pt x="1231143" y="1181101"/>
                  </a:lnTo>
                  <a:lnTo>
                    <a:pt x="1220568" y="1175809"/>
                  </a:lnTo>
                  <a:lnTo>
                    <a:pt x="1209465" y="1170253"/>
                  </a:lnTo>
                  <a:lnTo>
                    <a:pt x="1198625" y="1164696"/>
                  </a:lnTo>
                  <a:lnTo>
                    <a:pt x="1188051" y="1158346"/>
                  </a:lnTo>
                  <a:lnTo>
                    <a:pt x="1177740" y="1152261"/>
                  </a:lnTo>
                  <a:lnTo>
                    <a:pt x="1167165" y="1145646"/>
                  </a:lnTo>
                  <a:lnTo>
                    <a:pt x="1157119" y="1138767"/>
                  </a:lnTo>
                  <a:lnTo>
                    <a:pt x="1147073" y="1131624"/>
                  </a:lnTo>
                  <a:lnTo>
                    <a:pt x="1137027" y="1124215"/>
                  </a:lnTo>
                  <a:lnTo>
                    <a:pt x="1127509" y="1116542"/>
                  </a:lnTo>
                  <a:lnTo>
                    <a:pt x="1117463" y="1108340"/>
                  </a:lnTo>
                  <a:lnTo>
                    <a:pt x="1107946" y="1100403"/>
                  </a:lnTo>
                  <a:lnTo>
                    <a:pt x="1098957" y="1091671"/>
                  </a:lnTo>
                  <a:lnTo>
                    <a:pt x="1089704" y="1082940"/>
                  </a:lnTo>
                  <a:lnTo>
                    <a:pt x="1080715" y="1073944"/>
                  </a:lnTo>
                  <a:lnTo>
                    <a:pt x="1071991" y="1064684"/>
                  </a:lnTo>
                  <a:lnTo>
                    <a:pt x="1063796" y="1055159"/>
                  </a:lnTo>
                  <a:lnTo>
                    <a:pt x="1055864" y="1045899"/>
                  </a:lnTo>
                  <a:lnTo>
                    <a:pt x="1047933" y="1036109"/>
                  </a:lnTo>
                  <a:lnTo>
                    <a:pt x="1040531" y="1026319"/>
                  </a:lnTo>
                  <a:lnTo>
                    <a:pt x="1033393" y="1016530"/>
                  </a:lnTo>
                  <a:lnTo>
                    <a:pt x="1026519" y="1006476"/>
                  </a:lnTo>
                  <a:lnTo>
                    <a:pt x="1019645" y="995892"/>
                  </a:lnTo>
                  <a:lnTo>
                    <a:pt x="1013565" y="985838"/>
                  </a:lnTo>
                  <a:lnTo>
                    <a:pt x="1007484" y="975519"/>
                  </a:lnTo>
                  <a:lnTo>
                    <a:pt x="1001668" y="964671"/>
                  </a:lnTo>
                  <a:lnTo>
                    <a:pt x="996381" y="954088"/>
                  </a:lnTo>
                  <a:lnTo>
                    <a:pt x="990829" y="943240"/>
                  </a:lnTo>
                  <a:lnTo>
                    <a:pt x="986070" y="932657"/>
                  </a:lnTo>
                  <a:lnTo>
                    <a:pt x="981312" y="921544"/>
                  </a:lnTo>
                  <a:lnTo>
                    <a:pt x="977346" y="910696"/>
                  </a:lnTo>
                  <a:lnTo>
                    <a:pt x="973116" y="899319"/>
                  </a:lnTo>
                  <a:lnTo>
                    <a:pt x="969150" y="888207"/>
                  </a:lnTo>
                  <a:lnTo>
                    <a:pt x="965714" y="876830"/>
                  </a:lnTo>
                  <a:lnTo>
                    <a:pt x="962805" y="865717"/>
                  </a:lnTo>
                  <a:lnTo>
                    <a:pt x="959633" y="854340"/>
                  </a:lnTo>
                  <a:lnTo>
                    <a:pt x="956989" y="842699"/>
                  </a:lnTo>
                  <a:lnTo>
                    <a:pt x="954610" y="831321"/>
                  </a:lnTo>
                  <a:lnTo>
                    <a:pt x="952495" y="819944"/>
                  </a:lnTo>
                  <a:lnTo>
                    <a:pt x="950909" y="808303"/>
                  </a:lnTo>
                  <a:lnTo>
                    <a:pt x="949322" y="796661"/>
                  </a:lnTo>
                  <a:lnTo>
                    <a:pt x="948001" y="785019"/>
                  </a:lnTo>
                  <a:lnTo>
                    <a:pt x="947207" y="773378"/>
                  </a:lnTo>
                  <a:lnTo>
                    <a:pt x="946679" y="761736"/>
                  </a:lnTo>
                  <a:lnTo>
                    <a:pt x="946414" y="750094"/>
                  </a:lnTo>
                  <a:lnTo>
                    <a:pt x="946150" y="738188"/>
                  </a:lnTo>
                  <a:lnTo>
                    <a:pt x="946414" y="726811"/>
                  </a:lnTo>
                  <a:lnTo>
                    <a:pt x="946943" y="715169"/>
                  </a:lnTo>
                  <a:lnTo>
                    <a:pt x="947472" y="703528"/>
                  </a:lnTo>
                  <a:lnTo>
                    <a:pt x="948794" y="691886"/>
                  </a:lnTo>
                  <a:lnTo>
                    <a:pt x="949851" y="680244"/>
                  </a:lnTo>
                  <a:lnTo>
                    <a:pt x="951702" y="668603"/>
                  </a:lnTo>
                  <a:lnTo>
                    <a:pt x="953552" y="657226"/>
                  </a:lnTo>
                  <a:lnTo>
                    <a:pt x="955932" y="645849"/>
                  </a:lnTo>
                  <a:lnTo>
                    <a:pt x="958311" y="634207"/>
                  </a:lnTo>
                  <a:lnTo>
                    <a:pt x="960955" y="622830"/>
                  </a:lnTo>
                  <a:lnTo>
                    <a:pt x="964127" y="611453"/>
                  </a:lnTo>
                  <a:lnTo>
                    <a:pt x="967564" y="600340"/>
                  </a:lnTo>
                  <a:lnTo>
                    <a:pt x="971001" y="588963"/>
                  </a:lnTo>
                  <a:lnTo>
                    <a:pt x="974967" y="577851"/>
                  </a:lnTo>
                  <a:lnTo>
                    <a:pt x="978932" y="566738"/>
                  </a:lnTo>
                  <a:lnTo>
                    <a:pt x="983426" y="555890"/>
                  </a:lnTo>
                  <a:lnTo>
                    <a:pt x="988185" y="545042"/>
                  </a:lnTo>
                  <a:lnTo>
                    <a:pt x="993208" y="534194"/>
                  </a:lnTo>
                  <a:lnTo>
                    <a:pt x="998760" y="523611"/>
                  </a:lnTo>
                  <a:lnTo>
                    <a:pt x="1004312" y="512763"/>
                  </a:lnTo>
                  <a:lnTo>
                    <a:pt x="1010128" y="502444"/>
                  </a:lnTo>
                  <a:lnTo>
                    <a:pt x="1016473" y="491861"/>
                  </a:lnTo>
                  <a:lnTo>
                    <a:pt x="1022818" y="481542"/>
                  </a:lnTo>
                  <a:lnTo>
                    <a:pt x="1029692" y="471488"/>
                  </a:lnTo>
                  <a:lnTo>
                    <a:pt x="1036830" y="461699"/>
                  </a:lnTo>
                  <a:lnTo>
                    <a:pt x="1043968" y="451909"/>
                  </a:lnTo>
                  <a:lnTo>
                    <a:pt x="1051634" y="442119"/>
                  </a:lnTo>
                  <a:lnTo>
                    <a:pt x="1059301" y="432594"/>
                  </a:lnTo>
                  <a:lnTo>
                    <a:pt x="1067761" y="423069"/>
                  </a:lnTo>
                  <a:lnTo>
                    <a:pt x="1075957" y="413809"/>
                  </a:lnTo>
                  <a:lnTo>
                    <a:pt x="1084681" y="404549"/>
                  </a:lnTo>
                  <a:lnTo>
                    <a:pt x="1093670" y="395553"/>
                  </a:lnTo>
                  <a:lnTo>
                    <a:pt x="1102923" y="387086"/>
                  </a:lnTo>
                  <a:lnTo>
                    <a:pt x="1112176" y="378619"/>
                  </a:lnTo>
                  <a:lnTo>
                    <a:pt x="1121693" y="370682"/>
                  </a:lnTo>
                  <a:lnTo>
                    <a:pt x="1131475" y="362480"/>
                  </a:lnTo>
                  <a:lnTo>
                    <a:pt x="1141257" y="355071"/>
                  </a:lnTo>
                  <a:lnTo>
                    <a:pt x="1151567" y="347663"/>
                  </a:lnTo>
                  <a:lnTo>
                    <a:pt x="1161613" y="340519"/>
                  </a:lnTo>
                  <a:lnTo>
                    <a:pt x="1171924" y="333905"/>
                  </a:lnTo>
                  <a:lnTo>
                    <a:pt x="1182499" y="327555"/>
                  </a:lnTo>
                  <a:lnTo>
                    <a:pt x="1193074" y="321205"/>
                  </a:lnTo>
                  <a:lnTo>
                    <a:pt x="1203913" y="315384"/>
                  </a:lnTo>
                  <a:lnTo>
                    <a:pt x="1214488" y="309563"/>
                  </a:lnTo>
                  <a:lnTo>
                    <a:pt x="1225591" y="304271"/>
                  </a:lnTo>
                  <a:lnTo>
                    <a:pt x="1236431" y="299244"/>
                  </a:lnTo>
                  <a:lnTo>
                    <a:pt x="1247534" y="294482"/>
                  </a:lnTo>
                  <a:lnTo>
                    <a:pt x="1258902" y="289984"/>
                  </a:lnTo>
                  <a:lnTo>
                    <a:pt x="1270006" y="285751"/>
                  </a:lnTo>
                  <a:lnTo>
                    <a:pt x="1281374" y="281517"/>
                  </a:lnTo>
                  <a:lnTo>
                    <a:pt x="1292742" y="278078"/>
                  </a:lnTo>
                  <a:lnTo>
                    <a:pt x="1304374" y="274638"/>
                  </a:lnTo>
                  <a:lnTo>
                    <a:pt x="1316007" y="271463"/>
                  </a:lnTo>
                  <a:lnTo>
                    <a:pt x="1327375" y="268553"/>
                  </a:lnTo>
                  <a:lnTo>
                    <a:pt x="1339007" y="266171"/>
                  </a:lnTo>
                  <a:lnTo>
                    <a:pt x="1350904" y="263790"/>
                  </a:lnTo>
                  <a:lnTo>
                    <a:pt x="1362801" y="261674"/>
                  </a:lnTo>
                  <a:lnTo>
                    <a:pt x="1374433" y="259821"/>
                  </a:lnTo>
                  <a:lnTo>
                    <a:pt x="1386330" y="258499"/>
                  </a:lnTo>
                  <a:lnTo>
                    <a:pt x="1398226" y="257176"/>
                  </a:lnTo>
                  <a:lnTo>
                    <a:pt x="1410123" y="256382"/>
                  </a:lnTo>
                  <a:lnTo>
                    <a:pt x="1422020" y="255853"/>
                  </a:lnTo>
                  <a:lnTo>
                    <a:pt x="1433917" y="255588"/>
                  </a:lnTo>
                  <a:close/>
                  <a:moveTo>
                    <a:pt x="200465" y="0"/>
                  </a:moveTo>
                  <a:lnTo>
                    <a:pt x="213953" y="0"/>
                  </a:lnTo>
                  <a:lnTo>
                    <a:pt x="227970" y="0"/>
                  </a:lnTo>
                  <a:lnTo>
                    <a:pt x="574420" y="2381"/>
                  </a:lnTo>
                  <a:lnTo>
                    <a:pt x="711943" y="177536"/>
                  </a:lnTo>
                  <a:lnTo>
                    <a:pt x="1193800" y="180711"/>
                  </a:lnTo>
                  <a:lnTo>
                    <a:pt x="1180577" y="186531"/>
                  </a:lnTo>
                  <a:lnTo>
                    <a:pt x="1167353" y="192352"/>
                  </a:lnTo>
                  <a:lnTo>
                    <a:pt x="1154130" y="198967"/>
                  </a:lnTo>
                  <a:lnTo>
                    <a:pt x="1141436" y="205581"/>
                  </a:lnTo>
                  <a:lnTo>
                    <a:pt x="1128477" y="212461"/>
                  </a:lnTo>
                  <a:lnTo>
                    <a:pt x="1115782" y="219340"/>
                  </a:lnTo>
                  <a:lnTo>
                    <a:pt x="1103353" y="227013"/>
                  </a:lnTo>
                  <a:lnTo>
                    <a:pt x="1090923" y="234950"/>
                  </a:lnTo>
                  <a:lnTo>
                    <a:pt x="1078757" y="242888"/>
                  </a:lnTo>
                  <a:lnTo>
                    <a:pt x="1066327" y="251619"/>
                  </a:lnTo>
                  <a:lnTo>
                    <a:pt x="1054426" y="260350"/>
                  </a:lnTo>
                  <a:lnTo>
                    <a:pt x="1043054" y="269346"/>
                  </a:lnTo>
                  <a:lnTo>
                    <a:pt x="1031418" y="278607"/>
                  </a:lnTo>
                  <a:lnTo>
                    <a:pt x="1019781" y="288396"/>
                  </a:lnTo>
                  <a:lnTo>
                    <a:pt x="1008409" y="298715"/>
                  </a:lnTo>
                  <a:lnTo>
                    <a:pt x="997566" y="309034"/>
                  </a:lnTo>
                  <a:lnTo>
                    <a:pt x="988310" y="318294"/>
                  </a:lnTo>
                  <a:lnTo>
                    <a:pt x="979318" y="327554"/>
                  </a:lnTo>
                  <a:lnTo>
                    <a:pt x="970326" y="337079"/>
                  </a:lnTo>
                  <a:lnTo>
                    <a:pt x="961863" y="346604"/>
                  </a:lnTo>
                  <a:lnTo>
                    <a:pt x="953665" y="356129"/>
                  </a:lnTo>
                  <a:lnTo>
                    <a:pt x="945466" y="365919"/>
                  </a:lnTo>
                  <a:lnTo>
                    <a:pt x="937532" y="375973"/>
                  </a:lnTo>
                  <a:lnTo>
                    <a:pt x="929863" y="385763"/>
                  </a:lnTo>
                  <a:lnTo>
                    <a:pt x="922722" y="396082"/>
                  </a:lnTo>
                  <a:lnTo>
                    <a:pt x="915582" y="406400"/>
                  </a:lnTo>
                  <a:lnTo>
                    <a:pt x="908441" y="416719"/>
                  </a:lnTo>
                  <a:lnTo>
                    <a:pt x="902094" y="427038"/>
                  </a:lnTo>
                  <a:lnTo>
                    <a:pt x="895482" y="437886"/>
                  </a:lnTo>
                  <a:lnTo>
                    <a:pt x="889400" y="448469"/>
                  </a:lnTo>
                  <a:lnTo>
                    <a:pt x="883581" y="459317"/>
                  </a:lnTo>
                  <a:lnTo>
                    <a:pt x="877499" y="470165"/>
                  </a:lnTo>
                  <a:lnTo>
                    <a:pt x="872209" y="481277"/>
                  </a:lnTo>
                  <a:lnTo>
                    <a:pt x="866920" y="492390"/>
                  </a:lnTo>
                  <a:lnTo>
                    <a:pt x="861895" y="503238"/>
                  </a:lnTo>
                  <a:lnTo>
                    <a:pt x="857135" y="514615"/>
                  </a:lnTo>
                  <a:lnTo>
                    <a:pt x="852639" y="525992"/>
                  </a:lnTo>
                  <a:lnTo>
                    <a:pt x="848407" y="537105"/>
                  </a:lnTo>
                  <a:lnTo>
                    <a:pt x="844176" y="548482"/>
                  </a:lnTo>
                  <a:lnTo>
                    <a:pt x="840473" y="560123"/>
                  </a:lnTo>
                  <a:lnTo>
                    <a:pt x="836771" y="571765"/>
                  </a:lnTo>
                  <a:lnTo>
                    <a:pt x="833597" y="583407"/>
                  </a:lnTo>
                  <a:lnTo>
                    <a:pt x="830688" y="595048"/>
                  </a:lnTo>
                  <a:lnTo>
                    <a:pt x="827514" y="606425"/>
                  </a:lnTo>
                  <a:lnTo>
                    <a:pt x="824870" y="618067"/>
                  </a:lnTo>
                  <a:lnTo>
                    <a:pt x="822490" y="629973"/>
                  </a:lnTo>
                  <a:lnTo>
                    <a:pt x="820374" y="641880"/>
                  </a:lnTo>
                  <a:lnTo>
                    <a:pt x="818523" y="653521"/>
                  </a:lnTo>
                  <a:lnTo>
                    <a:pt x="816936" y="665428"/>
                  </a:lnTo>
                  <a:lnTo>
                    <a:pt x="815349" y="677334"/>
                  </a:lnTo>
                  <a:lnTo>
                    <a:pt x="814291" y="689240"/>
                  </a:lnTo>
                  <a:lnTo>
                    <a:pt x="812969" y="701146"/>
                  </a:lnTo>
                  <a:lnTo>
                    <a:pt x="812440" y="713053"/>
                  </a:lnTo>
                  <a:lnTo>
                    <a:pt x="811911" y="725223"/>
                  </a:lnTo>
                  <a:lnTo>
                    <a:pt x="811646" y="737130"/>
                  </a:lnTo>
                  <a:lnTo>
                    <a:pt x="811646" y="749036"/>
                  </a:lnTo>
                  <a:lnTo>
                    <a:pt x="811911" y="760942"/>
                  </a:lnTo>
                  <a:lnTo>
                    <a:pt x="812175" y="772848"/>
                  </a:lnTo>
                  <a:lnTo>
                    <a:pt x="812969" y="784755"/>
                  </a:lnTo>
                  <a:lnTo>
                    <a:pt x="814027" y="796926"/>
                  </a:lnTo>
                  <a:lnTo>
                    <a:pt x="815085" y="808832"/>
                  </a:lnTo>
                  <a:lnTo>
                    <a:pt x="816671" y="820738"/>
                  </a:lnTo>
                  <a:lnTo>
                    <a:pt x="817994" y="832380"/>
                  </a:lnTo>
                  <a:lnTo>
                    <a:pt x="819845" y="844286"/>
                  </a:lnTo>
                  <a:lnTo>
                    <a:pt x="821961" y="856192"/>
                  </a:lnTo>
                  <a:lnTo>
                    <a:pt x="824341" y="868098"/>
                  </a:lnTo>
                  <a:lnTo>
                    <a:pt x="826986" y="879740"/>
                  </a:lnTo>
                  <a:lnTo>
                    <a:pt x="829630" y="891117"/>
                  </a:lnTo>
                  <a:lnTo>
                    <a:pt x="833068" y="903024"/>
                  </a:lnTo>
                  <a:lnTo>
                    <a:pt x="836242" y="914665"/>
                  </a:lnTo>
                  <a:lnTo>
                    <a:pt x="839680" y="926042"/>
                  </a:lnTo>
                  <a:lnTo>
                    <a:pt x="843382" y="937684"/>
                  </a:lnTo>
                  <a:lnTo>
                    <a:pt x="847614" y="949326"/>
                  </a:lnTo>
                  <a:lnTo>
                    <a:pt x="851581" y="960438"/>
                  </a:lnTo>
                  <a:lnTo>
                    <a:pt x="856077" y="971815"/>
                  </a:lnTo>
                  <a:lnTo>
                    <a:pt x="860837" y="983192"/>
                  </a:lnTo>
                  <a:lnTo>
                    <a:pt x="865862" y="994040"/>
                  </a:lnTo>
                  <a:lnTo>
                    <a:pt x="871151" y="1005153"/>
                  </a:lnTo>
                  <a:lnTo>
                    <a:pt x="876705" y="1016265"/>
                  </a:lnTo>
                  <a:lnTo>
                    <a:pt x="882259" y="1027113"/>
                  </a:lnTo>
                  <a:lnTo>
                    <a:pt x="0" y="1021292"/>
                  </a:lnTo>
                  <a:lnTo>
                    <a:pt x="5289" y="214313"/>
                  </a:lnTo>
                  <a:lnTo>
                    <a:pt x="5818" y="196850"/>
                  </a:lnTo>
                  <a:lnTo>
                    <a:pt x="6347" y="180446"/>
                  </a:lnTo>
                  <a:lnTo>
                    <a:pt x="7670" y="165100"/>
                  </a:lnTo>
                  <a:lnTo>
                    <a:pt x="9256" y="150284"/>
                  </a:lnTo>
                  <a:lnTo>
                    <a:pt x="10843" y="136525"/>
                  </a:lnTo>
                  <a:lnTo>
                    <a:pt x="13223" y="123296"/>
                  </a:lnTo>
                  <a:lnTo>
                    <a:pt x="15868" y="111390"/>
                  </a:lnTo>
                  <a:lnTo>
                    <a:pt x="19306" y="100277"/>
                  </a:lnTo>
                  <a:lnTo>
                    <a:pt x="22744" y="89429"/>
                  </a:lnTo>
                  <a:lnTo>
                    <a:pt x="26711" y="79640"/>
                  </a:lnTo>
                  <a:lnTo>
                    <a:pt x="31207" y="70644"/>
                  </a:lnTo>
                  <a:lnTo>
                    <a:pt x="33587" y="66146"/>
                  </a:lnTo>
                  <a:lnTo>
                    <a:pt x="36232" y="62177"/>
                  </a:lnTo>
                  <a:lnTo>
                    <a:pt x="38612" y="58208"/>
                  </a:lnTo>
                  <a:lnTo>
                    <a:pt x="41257" y="54240"/>
                  </a:lnTo>
                  <a:lnTo>
                    <a:pt x="44166" y="50800"/>
                  </a:lnTo>
                  <a:lnTo>
                    <a:pt x="47075" y="47625"/>
                  </a:lnTo>
                  <a:lnTo>
                    <a:pt x="50249" y="43921"/>
                  </a:lnTo>
                  <a:lnTo>
                    <a:pt x="53158" y="41011"/>
                  </a:lnTo>
                  <a:lnTo>
                    <a:pt x="56331" y="38100"/>
                  </a:lnTo>
                  <a:lnTo>
                    <a:pt x="60034" y="34925"/>
                  </a:lnTo>
                  <a:lnTo>
                    <a:pt x="66910" y="29633"/>
                  </a:lnTo>
                  <a:lnTo>
                    <a:pt x="74315" y="24871"/>
                  </a:lnTo>
                  <a:lnTo>
                    <a:pt x="82249" y="20638"/>
                  </a:lnTo>
                  <a:lnTo>
                    <a:pt x="90712" y="16933"/>
                  </a:lnTo>
                  <a:lnTo>
                    <a:pt x="99439" y="13494"/>
                  </a:lnTo>
                  <a:lnTo>
                    <a:pt x="108696" y="10583"/>
                  </a:lnTo>
                  <a:lnTo>
                    <a:pt x="118481" y="8202"/>
                  </a:lnTo>
                  <a:lnTo>
                    <a:pt x="129059" y="6086"/>
                  </a:lnTo>
                  <a:lnTo>
                    <a:pt x="139638" y="4498"/>
                  </a:lnTo>
                  <a:lnTo>
                    <a:pt x="150746" y="2911"/>
                  </a:lnTo>
                  <a:lnTo>
                    <a:pt x="162647" y="1588"/>
                  </a:lnTo>
                  <a:lnTo>
                    <a:pt x="174812" y="794"/>
                  </a:lnTo>
                  <a:lnTo>
                    <a:pt x="187242" y="265"/>
                  </a:lnTo>
                  <a:lnTo>
                    <a:pt x="200465" y="0"/>
                  </a:lnTo>
                  <a:close/>
                </a:path>
              </a:pathLst>
            </a:custGeom>
            <a:solidFill>
              <a:schemeClr val="bg1"/>
            </a:solidFill>
            <a:ln>
              <a:noFill/>
            </a:ln>
          </p:spPr>
          <p:txBody>
            <a:bodyPr/>
            <a:lstStyle/>
            <a:p>
              <a:endParaRPr lang="zh-CN" altLang="en-US"/>
            </a:p>
          </p:txBody>
        </p:sp>
      </p:grpSp>
      <p:sp>
        <p:nvSpPr>
          <p:cNvPr id="44" name="文本框 7"/>
          <p:cNvSpPr txBox="1">
            <a:spLocks noChangeArrowheads="1"/>
          </p:cNvSpPr>
          <p:nvPr/>
        </p:nvSpPr>
        <p:spPr bwMode="auto">
          <a:xfrm>
            <a:off x="526795" y="4472516"/>
            <a:ext cx="2927944" cy="125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85"/>
              </a:spcBef>
            </a:pPr>
            <a:r>
              <a:rPr lang="zh-CN" altLang="en-US" sz="1800" b="1" dirty="0" smtClean="0">
                <a:solidFill>
                  <a:schemeClr val="tx1">
                    <a:lumMod val="85000"/>
                    <a:lumOff val="15000"/>
                  </a:schemeClr>
                </a:solidFill>
                <a:latin typeface="微软雅黑" pitchFamily="34" charset="-122"/>
              </a:rPr>
              <a:t>高端公共关系的建立维护</a:t>
            </a:r>
            <a:r>
              <a:rPr lang="zh-CN" altLang="en-US" sz="1500" dirty="0" smtClean="0">
                <a:solidFill>
                  <a:schemeClr val="tx1">
                    <a:lumMod val="85000"/>
                    <a:lumOff val="15000"/>
                  </a:schemeClr>
                </a:solidFill>
                <a:latin typeface="微软雅黑" pitchFamily="34" charset="-122"/>
              </a:rPr>
              <a:t>与重点区域政府建立密切的沟通联系机制</a:t>
            </a:r>
            <a:endParaRPr lang="zh-CN" altLang="en-US" sz="1500" dirty="0">
              <a:solidFill>
                <a:schemeClr val="tx1">
                  <a:lumMod val="85000"/>
                  <a:lumOff val="15000"/>
                </a:schemeClr>
              </a:solidFill>
              <a:latin typeface="微软雅黑" pitchFamily="34" charset="-122"/>
            </a:endParaRPr>
          </a:p>
        </p:txBody>
      </p:sp>
      <p:sp>
        <p:nvSpPr>
          <p:cNvPr id="45" name="文本框 7"/>
          <p:cNvSpPr txBox="1">
            <a:spLocks noChangeArrowheads="1"/>
          </p:cNvSpPr>
          <p:nvPr/>
        </p:nvSpPr>
        <p:spPr bwMode="auto">
          <a:xfrm>
            <a:off x="3118744" y="1581039"/>
            <a:ext cx="3191941" cy="125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85"/>
              </a:spcBef>
            </a:pPr>
            <a:r>
              <a:rPr lang="zh-CN" altLang="en-US" sz="1800" b="1" dirty="0" smtClean="0">
                <a:solidFill>
                  <a:schemeClr val="tx1">
                    <a:lumMod val="85000"/>
                    <a:lumOff val="15000"/>
                  </a:schemeClr>
                </a:solidFill>
                <a:latin typeface="微软雅黑" pitchFamily="34" charset="-122"/>
              </a:rPr>
              <a:t>传统市场业主公共关营建</a:t>
            </a:r>
            <a:endParaRPr lang="en-US" altLang="zh-CN" sz="1800" b="1" dirty="0" smtClean="0">
              <a:solidFill>
                <a:schemeClr val="tx1">
                  <a:lumMod val="85000"/>
                  <a:lumOff val="15000"/>
                </a:schemeClr>
              </a:solidFill>
              <a:latin typeface="微软雅黑" pitchFamily="34" charset="-122"/>
            </a:endParaRPr>
          </a:p>
          <a:p>
            <a:pPr algn="ctr">
              <a:lnSpc>
                <a:spcPct val="150000"/>
              </a:lnSpc>
              <a:spcBef>
                <a:spcPts val="385"/>
              </a:spcBef>
            </a:pPr>
            <a:r>
              <a:rPr lang="zh-CN" altLang="en-US" sz="1500" dirty="0" smtClean="0">
                <a:solidFill>
                  <a:schemeClr val="tx1">
                    <a:lumMod val="85000"/>
                    <a:lumOff val="15000"/>
                  </a:schemeClr>
                </a:solidFill>
                <a:latin typeface="微软雅黑" pitchFamily="34" charset="-122"/>
              </a:rPr>
              <a:t>重点客户（如五大发电集团）深度开发，增强品牌认可度、影响力</a:t>
            </a:r>
            <a:endParaRPr lang="zh-CN" altLang="en-US" sz="1500" dirty="0">
              <a:solidFill>
                <a:schemeClr val="tx1">
                  <a:lumMod val="85000"/>
                  <a:lumOff val="15000"/>
                </a:schemeClr>
              </a:solidFill>
              <a:latin typeface="微软雅黑" pitchFamily="34" charset="-122"/>
            </a:endParaRPr>
          </a:p>
        </p:txBody>
      </p:sp>
      <p:sp>
        <p:nvSpPr>
          <p:cNvPr id="46" name="文本框 7"/>
          <p:cNvSpPr txBox="1">
            <a:spLocks noChangeArrowheads="1"/>
          </p:cNvSpPr>
          <p:nvPr/>
        </p:nvSpPr>
        <p:spPr bwMode="auto">
          <a:xfrm>
            <a:off x="5519142" y="4511816"/>
            <a:ext cx="3478973" cy="125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85"/>
              </a:spcBef>
            </a:pPr>
            <a:r>
              <a:rPr lang="en-US" altLang="zh-CN" sz="1800" b="1" dirty="0" smtClean="0">
                <a:solidFill>
                  <a:schemeClr val="tx1">
                    <a:lumMod val="85000"/>
                    <a:lumOff val="15000"/>
                  </a:schemeClr>
                </a:solidFill>
                <a:latin typeface="微软雅黑" pitchFamily="34" charset="-122"/>
              </a:rPr>
              <a:t>PPP</a:t>
            </a:r>
            <a:r>
              <a:rPr lang="zh-CN" altLang="en-US" sz="1800" b="1" dirty="0" smtClean="0">
                <a:solidFill>
                  <a:schemeClr val="tx1">
                    <a:lumMod val="85000"/>
                    <a:lumOff val="15000"/>
                  </a:schemeClr>
                </a:solidFill>
                <a:latin typeface="微软雅黑" pitchFamily="34" charset="-122"/>
              </a:rPr>
              <a:t>项目区域滚动开发</a:t>
            </a:r>
            <a:endParaRPr lang="en-US" altLang="zh-CN" sz="1800" b="1" dirty="0" smtClean="0">
              <a:solidFill>
                <a:schemeClr val="tx1">
                  <a:lumMod val="85000"/>
                  <a:lumOff val="15000"/>
                </a:schemeClr>
              </a:solidFill>
              <a:latin typeface="微软雅黑" pitchFamily="34" charset="-122"/>
            </a:endParaRPr>
          </a:p>
          <a:p>
            <a:pPr algn="ctr">
              <a:lnSpc>
                <a:spcPct val="150000"/>
              </a:lnSpc>
              <a:spcBef>
                <a:spcPts val="385"/>
              </a:spcBef>
            </a:pPr>
            <a:r>
              <a:rPr lang="zh-CN" altLang="en-US" sz="1500" dirty="0" smtClean="0">
                <a:solidFill>
                  <a:schemeClr val="tx1">
                    <a:lumMod val="85000"/>
                    <a:lumOff val="15000"/>
                  </a:schemeClr>
                </a:solidFill>
                <a:latin typeface="微软雅黑" pitchFamily="34" charset="-122"/>
              </a:rPr>
              <a:t>巩固</a:t>
            </a:r>
            <a:r>
              <a:rPr lang="en-US" altLang="zh-CN" sz="1500" dirty="0" smtClean="0">
                <a:solidFill>
                  <a:schemeClr val="tx1">
                    <a:lumMod val="85000"/>
                    <a:lumOff val="15000"/>
                  </a:schemeClr>
                </a:solidFill>
                <a:latin typeface="微软雅黑" pitchFamily="34" charset="-122"/>
              </a:rPr>
              <a:t>PPP</a:t>
            </a:r>
            <a:r>
              <a:rPr lang="zh-CN" altLang="en-US" sz="1500" dirty="0" smtClean="0">
                <a:solidFill>
                  <a:schemeClr val="tx1">
                    <a:lumMod val="85000"/>
                    <a:lumOff val="15000"/>
                  </a:schemeClr>
                </a:solidFill>
                <a:latin typeface="微软雅黑" pitchFamily="34" charset="-122"/>
              </a:rPr>
              <a:t>项目所在区域政府、社会资源关系，深度开发以获取更多项目</a:t>
            </a:r>
            <a:endParaRPr lang="zh-CN" altLang="en-US" sz="1500" dirty="0">
              <a:solidFill>
                <a:schemeClr val="tx1">
                  <a:lumMod val="85000"/>
                  <a:lumOff val="15000"/>
                </a:schemeClr>
              </a:solidFill>
              <a:latin typeface="微软雅黑" pitchFamily="34" charset="-122"/>
            </a:endParaRPr>
          </a:p>
        </p:txBody>
      </p:sp>
      <p:sp>
        <p:nvSpPr>
          <p:cNvPr id="47" name="文本框 7"/>
          <p:cNvSpPr txBox="1">
            <a:spLocks noChangeArrowheads="1"/>
          </p:cNvSpPr>
          <p:nvPr/>
        </p:nvSpPr>
        <p:spPr bwMode="auto">
          <a:xfrm>
            <a:off x="8543160" y="1620339"/>
            <a:ext cx="3168670" cy="1251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85"/>
              </a:spcBef>
            </a:pPr>
            <a:r>
              <a:rPr lang="zh-CN" altLang="en-US" sz="1800" b="1" dirty="0" smtClean="0">
                <a:solidFill>
                  <a:schemeClr val="tx1">
                    <a:lumMod val="85000"/>
                    <a:lumOff val="15000"/>
                  </a:schemeClr>
                </a:solidFill>
                <a:latin typeface="微软雅黑" pitchFamily="34" charset="-122"/>
              </a:rPr>
              <a:t>与优质社会资本合作</a:t>
            </a:r>
            <a:endParaRPr lang="en-US" altLang="zh-CN" sz="1800" b="1" dirty="0" smtClean="0">
              <a:solidFill>
                <a:schemeClr val="tx1">
                  <a:lumMod val="85000"/>
                  <a:lumOff val="15000"/>
                </a:schemeClr>
              </a:solidFill>
              <a:latin typeface="微软雅黑" pitchFamily="34" charset="-122"/>
            </a:endParaRPr>
          </a:p>
          <a:p>
            <a:pPr algn="ctr">
              <a:lnSpc>
                <a:spcPct val="150000"/>
              </a:lnSpc>
              <a:spcBef>
                <a:spcPts val="385"/>
              </a:spcBef>
            </a:pPr>
            <a:r>
              <a:rPr lang="zh-CN" altLang="en-US" sz="1500" dirty="0" smtClean="0">
                <a:solidFill>
                  <a:schemeClr val="tx1">
                    <a:lumMod val="85000"/>
                    <a:lumOff val="15000"/>
                  </a:schemeClr>
                </a:solidFill>
                <a:latin typeface="微软雅黑" pitchFamily="34" charset="-122"/>
              </a:rPr>
              <a:t>结合公司业务</a:t>
            </a:r>
            <a:r>
              <a:rPr lang="zh-CN" altLang="en-US" sz="1500" dirty="0" smtClean="0">
                <a:latin typeface="微软雅黑" pitchFamily="34" charset="-122"/>
              </a:rPr>
              <a:t>定位，与</a:t>
            </a:r>
            <a:r>
              <a:rPr lang="zh-CN" altLang="en-US" sz="1500" b="1" dirty="0" smtClean="0">
                <a:latin typeface="微软雅黑" pitchFamily="34" charset="-122"/>
              </a:rPr>
              <a:t>重点</a:t>
            </a:r>
            <a:r>
              <a:rPr lang="zh-CN" altLang="en-US" sz="1500" b="1" dirty="0">
                <a:latin typeface="微软雅黑" pitchFamily="34" charset="-122"/>
              </a:rPr>
              <a:t>规划设计院</a:t>
            </a:r>
            <a:r>
              <a:rPr lang="zh-CN" altLang="en-US" sz="1500" dirty="0">
                <a:latin typeface="微软雅黑" pitchFamily="34" charset="-122"/>
              </a:rPr>
              <a:t>、金融资本、产业</a:t>
            </a:r>
            <a:r>
              <a:rPr lang="zh-CN" altLang="en-US" sz="1500" dirty="0" smtClean="0">
                <a:latin typeface="微软雅黑" pitchFamily="34" charset="-122"/>
              </a:rPr>
              <a:t>运营</a:t>
            </a:r>
            <a:r>
              <a:rPr lang="zh-CN" altLang="en-US" sz="1500" dirty="0" smtClean="0">
                <a:solidFill>
                  <a:schemeClr val="tx1">
                    <a:lumMod val="85000"/>
                    <a:lumOff val="15000"/>
                  </a:schemeClr>
                </a:solidFill>
                <a:latin typeface="微软雅黑" pitchFamily="34" charset="-122"/>
              </a:rPr>
              <a:t>商合作</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8655263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up)">
                                      <p:cBhvr>
                                        <p:cTn id="23" dur="750"/>
                                        <p:tgtEl>
                                          <p:spTgt spid="44"/>
                                        </p:tgtEl>
                                      </p:cBhvr>
                                    </p:animEffect>
                                  </p:childTnLst>
                                </p:cTn>
                              </p:par>
                            </p:childTnLst>
                          </p:cTn>
                        </p:par>
                        <p:par>
                          <p:cTn id="24" fill="hold">
                            <p:stCondLst>
                              <p:cond delay="175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750"/>
                                        <p:tgtEl>
                                          <p:spTgt spid="45"/>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up)">
                                      <p:cBhvr>
                                        <p:cTn id="41" dur="750"/>
                                        <p:tgtEl>
                                          <p:spTgt spid="46"/>
                                        </p:tgtEl>
                                      </p:cBhvr>
                                    </p:animEffect>
                                  </p:childTnLst>
                                </p:cTn>
                              </p:par>
                            </p:childTnLst>
                          </p:cTn>
                        </p:par>
                        <p:par>
                          <p:cTn id="42" fill="hold">
                            <p:stCondLst>
                              <p:cond delay="3250"/>
                            </p:stCondLst>
                            <p:childTnLst>
                              <p:par>
                                <p:cTn id="43" presetID="53" presetClass="entr" presetSubtype="16"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down)">
                                      <p:cBhvr>
                                        <p:cTn id="5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4" grpId="0"/>
      <p:bldP spid="45" grpId="0"/>
      <p:bldP spid="46"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394551"/>
            <a:ext cx="3983247" cy="1901451"/>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251520" y="2426142"/>
              <a:ext cx="2736304" cy="602911"/>
            </a:xfrm>
            <a:prstGeom prst="rect">
              <a:avLst/>
            </a:prstGeom>
            <a:noFill/>
          </p:spPr>
          <p:txBody>
            <a:bodyPr wrap="square" rtlCol="0">
              <a:spAutoFit/>
            </a:bodyPr>
            <a:lstStyle/>
            <a:p>
              <a:pPr>
                <a:lnSpc>
                  <a:spcPct val="150000"/>
                </a:lnSpc>
              </a:pPr>
              <a:r>
                <a:rPr lang="zh-CN" altLang="en-US" sz="3100" b="1" dirty="0">
                  <a:solidFill>
                    <a:schemeClr val="bg1"/>
                  </a:solidFill>
                  <a:latin typeface="微软雅黑" pitchFamily="34" charset="-122"/>
                  <a:ea typeface="微软雅黑" pitchFamily="34" charset="-122"/>
                </a:rPr>
                <a:t>国内市场形势分析</a:t>
              </a:r>
            </a:p>
          </p:txBody>
        </p:sp>
      </p:grpSp>
      <p:grpSp>
        <p:nvGrpSpPr>
          <p:cNvPr id="21" name="组合 20"/>
          <p:cNvGrpSpPr/>
          <p:nvPr/>
        </p:nvGrpSpPr>
        <p:grpSpPr>
          <a:xfrm>
            <a:off x="1967285" y="2729944"/>
            <a:ext cx="2207958" cy="443301"/>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a:t>
              </a:r>
              <a:r>
                <a:rPr lang="en-US" altLang="zh-CN" b="1" dirty="0" smtClean="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5919976" y="2321295"/>
            <a:ext cx="287995" cy="259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6324796" y="2277666"/>
            <a:ext cx="3531107" cy="4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232" tIns="49616" rIns="99232" bIns="49616">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400" kern="0" dirty="0" smtClean="0">
                <a:latin typeface="微软雅黑" pitchFamily="34" charset="-122"/>
                <a:ea typeface="微软雅黑" pitchFamily="34" charset="-122"/>
              </a:rPr>
              <a:t>宏观经济形势</a:t>
            </a:r>
            <a:endParaRPr lang="en-US" sz="2400" kern="0" dirty="0">
              <a:latin typeface="微软雅黑" pitchFamily="34" charset="-122"/>
              <a:ea typeface="微软雅黑" pitchFamily="34" charset="-122"/>
            </a:endParaRPr>
          </a:p>
        </p:txBody>
      </p:sp>
      <p:sp>
        <p:nvSpPr>
          <p:cNvPr id="26" name="矩形 25"/>
          <p:cNvSpPr/>
          <p:nvPr/>
        </p:nvSpPr>
        <p:spPr>
          <a:xfrm>
            <a:off x="5919976" y="3142791"/>
            <a:ext cx="287995" cy="259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6324796" y="3099162"/>
            <a:ext cx="3531107" cy="4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232" tIns="49616" rIns="99232" bIns="49616">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400" kern="0" dirty="0" smtClean="0">
                <a:latin typeface="微软雅黑" pitchFamily="34" charset="-122"/>
                <a:ea typeface="微软雅黑" pitchFamily="34" charset="-122"/>
              </a:rPr>
              <a:t>行业发展趋势</a:t>
            </a:r>
            <a:endParaRPr lang="en-US" altLang="zh-CN" sz="2400" kern="0" dirty="0">
              <a:latin typeface="微软雅黑" pitchFamily="34" charset="-122"/>
              <a:ea typeface="微软雅黑" pitchFamily="34" charset="-122"/>
            </a:endParaRPr>
          </a:p>
        </p:txBody>
      </p:sp>
      <p:sp>
        <p:nvSpPr>
          <p:cNvPr id="28" name="矩形 27"/>
          <p:cNvSpPr/>
          <p:nvPr/>
        </p:nvSpPr>
        <p:spPr>
          <a:xfrm>
            <a:off x="5919976" y="3964286"/>
            <a:ext cx="287995" cy="259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solidFill>
                <a:schemeClr val="bg1"/>
              </a:solidFill>
            </a:endParaRPr>
          </a:p>
        </p:txBody>
      </p:sp>
      <p:sp>
        <p:nvSpPr>
          <p:cNvPr id="29" name="TextBox 146"/>
          <p:cNvSpPr txBox="1">
            <a:spLocks noChangeArrowheads="1"/>
          </p:cNvSpPr>
          <p:nvPr/>
        </p:nvSpPr>
        <p:spPr bwMode="auto">
          <a:xfrm>
            <a:off x="6324795" y="3920657"/>
            <a:ext cx="5256097" cy="4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232" tIns="49616" rIns="99232" bIns="49616">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2400" kern="0" dirty="0" smtClean="0">
                <a:latin typeface="微软雅黑" pitchFamily="34" charset="-122"/>
                <a:ea typeface="微软雅黑" pitchFamily="34" charset="-122"/>
              </a:rPr>
              <a:t>2019</a:t>
            </a:r>
            <a:r>
              <a:rPr lang="zh-CN" altLang="en-US" sz="2400" kern="0" dirty="0" smtClean="0">
                <a:latin typeface="微软雅黑" pitchFamily="34" charset="-122"/>
                <a:ea typeface="微软雅黑" pitchFamily="34" charset="-122"/>
              </a:rPr>
              <a:t>财金</a:t>
            </a:r>
            <a:r>
              <a:rPr lang="en-US" altLang="zh-CN" sz="2400" kern="0" dirty="0" smtClean="0">
                <a:latin typeface="微软雅黑" pitchFamily="34" charset="-122"/>
                <a:ea typeface="微软雅黑" pitchFamily="34" charset="-122"/>
              </a:rPr>
              <a:t>10</a:t>
            </a:r>
            <a:r>
              <a:rPr lang="zh-CN" altLang="en-US" sz="2400" kern="0" dirty="0" smtClean="0">
                <a:latin typeface="微软雅黑" pitchFamily="34" charset="-122"/>
                <a:ea typeface="微软雅黑" pitchFamily="34" charset="-122"/>
              </a:rPr>
              <a:t>号文、</a:t>
            </a:r>
            <a:r>
              <a:rPr lang="en-US" altLang="zh-CN" sz="2400" kern="0" dirty="0" smtClean="0">
                <a:latin typeface="微软雅黑" pitchFamily="34" charset="-122"/>
                <a:ea typeface="微软雅黑" pitchFamily="34" charset="-122"/>
              </a:rPr>
              <a:t>《</a:t>
            </a:r>
            <a:r>
              <a:rPr lang="zh-CN" altLang="en-US" sz="2400" kern="0" dirty="0" smtClean="0">
                <a:latin typeface="微软雅黑" pitchFamily="34" charset="-122"/>
                <a:ea typeface="微软雅黑" pitchFamily="34" charset="-122"/>
              </a:rPr>
              <a:t>政府投资条例</a:t>
            </a:r>
            <a:r>
              <a:rPr lang="en-US" altLang="zh-CN" sz="2400" kern="0" dirty="0" smtClean="0">
                <a:latin typeface="微软雅黑" pitchFamily="34" charset="-122"/>
                <a:ea typeface="微软雅黑" pitchFamily="34" charset="-122"/>
              </a:rPr>
              <a:t>》</a:t>
            </a:r>
            <a:endParaRPr lang="en-US" altLang="zh-CN" sz="2400" kern="0" dirty="0">
              <a:latin typeface="微软雅黑" pitchFamily="34" charset="-122"/>
              <a:ea typeface="微软雅黑"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20307767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00" fill="hold"/>
                                        <p:tgtEl>
                                          <p:spTgt spid="21"/>
                                        </p:tgtEl>
                                        <p:attrNameLst>
                                          <p:attrName>ppt_x</p:attrName>
                                        </p:attrNameLst>
                                      </p:cBhvr>
                                      <p:tavLst>
                                        <p:tav tm="0">
                                          <p:val>
                                            <p:strVal val="1+#ppt_w/2"/>
                                          </p:val>
                                        </p:tav>
                                        <p:tav tm="100000">
                                          <p:val>
                                            <p:strVal val="#ppt_x"/>
                                          </p:val>
                                        </p:tav>
                                      </p:tavLst>
                                    </p:anim>
                                    <p:anim calcmode="lin" valueType="num">
                                      <p:cBhvr additive="base">
                                        <p:cTn id="12" dur="3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37"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strVal val="#ppt_x"/>
                                          </p:val>
                                        </p:tav>
                                        <p:tav tm="100000">
                                          <p:val>
                                            <p:strVal val="#ppt_x"/>
                                          </p:val>
                                        </p:tav>
                                      </p:tavLst>
                                    </p:anim>
                                    <p:anim calcmode="lin" valueType="num">
                                      <p:cBhvr>
                                        <p:cTn id="18" dur="450" decel="100000" fill="hold"/>
                                        <p:tgtEl>
                                          <p:spTgt spid="24"/>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0" fill="hold">
                            <p:stCondLst>
                              <p:cond delay="800"/>
                            </p:stCondLst>
                            <p:childTnLst>
                              <p:par>
                                <p:cTn id="21" presetID="2" presetClass="entr" presetSubtype="2"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1+#ppt_w/2"/>
                                          </p:val>
                                        </p:tav>
                                        <p:tav tm="100000">
                                          <p:val>
                                            <p:strVal val="#ppt_x"/>
                                          </p:val>
                                        </p:tav>
                                      </p:tavLst>
                                    </p:anim>
                                    <p:anim calcmode="lin" valueType="num">
                                      <p:cBhvr additive="base">
                                        <p:cTn id="24" dur="300" fill="hold"/>
                                        <p:tgtEl>
                                          <p:spTgt spid="25"/>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37"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anim calcmode="lin" valueType="num">
                                      <p:cBhvr>
                                        <p:cTn id="29" dur="500" fill="hold"/>
                                        <p:tgtEl>
                                          <p:spTgt spid="26"/>
                                        </p:tgtEl>
                                        <p:attrNameLst>
                                          <p:attrName>ppt_x</p:attrName>
                                        </p:attrNameLst>
                                      </p:cBhvr>
                                      <p:tavLst>
                                        <p:tav tm="0">
                                          <p:val>
                                            <p:strVal val="#ppt_x"/>
                                          </p:val>
                                        </p:tav>
                                        <p:tav tm="100000">
                                          <p:val>
                                            <p:strVal val="#ppt_x"/>
                                          </p:val>
                                        </p:tav>
                                      </p:tavLst>
                                    </p:anim>
                                    <p:anim calcmode="lin" valueType="num">
                                      <p:cBhvr>
                                        <p:cTn id="30" dur="450" decel="100000" fill="hold"/>
                                        <p:tgtEl>
                                          <p:spTgt spid="26"/>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2" fill="hold">
                            <p:stCondLst>
                              <p:cond delay="1600"/>
                            </p:stCondLst>
                            <p:childTnLst>
                              <p:par>
                                <p:cTn id="33" presetID="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300" fill="hold"/>
                                        <p:tgtEl>
                                          <p:spTgt spid="27"/>
                                        </p:tgtEl>
                                        <p:attrNameLst>
                                          <p:attrName>ppt_x</p:attrName>
                                        </p:attrNameLst>
                                      </p:cBhvr>
                                      <p:tavLst>
                                        <p:tav tm="0">
                                          <p:val>
                                            <p:strVal val="1+#ppt_w/2"/>
                                          </p:val>
                                        </p:tav>
                                        <p:tav tm="100000">
                                          <p:val>
                                            <p:strVal val="#ppt_x"/>
                                          </p:val>
                                        </p:tav>
                                      </p:tavLst>
                                    </p:anim>
                                    <p:anim calcmode="lin" valueType="num">
                                      <p:cBhvr additive="base">
                                        <p:cTn id="36" dur="300" fill="hold"/>
                                        <p:tgtEl>
                                          <p:spTgt spid="27"/>
                                        </p:tgtEl>
                                        <p:attrNameLst>
                                          <p:attrName>ppt_y</p:attrName>
                                        </p:attrNameLst>
                                      </p:cBhvr>
                                      <p:tavLst>
                                        <p:tav tm="0">
                                          <p:val>
                                            <p:strVal val="#ppt_y"/>
                                          </p:val>
                                        </p:tav>
                                        <p:tav tm="100000">
                                          <p:val>
                                            <p:strVal val="#ppt_y"/>
                                          </p:val>
                                        </p:tav>
                                      </p:tavLst>
                                    </p:anim>
                                  </p:childTnLst>
                                </p:cTn>
                              </p:par>
                            </p:childTnLst>
                          </p:cTn>
                        </p:par>
                        <p:par>
                          <p:cTn id="37" fill="hold">
                            <p:stCondLst>
                              <p:cond delay="1900"/>
                            </p:stCondLst>
                            <p:childTnLst>
                              <p:par>
                                <p:cTn id="38" presetID="3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450" decel="100000" fill="hold"/>
                                        <p:tgtEl>
                                          <p:spTgt spid="28"/>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44" fill="hold">
                            <p:stCondLst>
                              <p:cond delay="2400"/>
                            </p:stCondLst>
                            <p:childTnLst>
                              <p:par>
                                <p:cTn id="45" presetID="2" presetClass="entr" presetSubtype="2"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300" fill="hold"/>
                                        <p:tgtEl>
                                          <p:spTgt spid="29"/>
                                        </p:tgtEl>
                                        <p:attrNameLst>
                                          <p:attrName>ppt_x</p:attrName>
                                        </p:attrNameLst>
                                      </p:cBhvr>
                                      <p:tavLst>
                                        <p:tav tm="0">
                                          <p:val>
                                            <p:strVal val="1+#ppt_w/2"/>
                                          </p:val>
                                        </p:tav>
                                        <p:tav tm="100000">
                                          <p:val>
                                            <p:strVal val="#ppt_x"/>
                                          </p:val>
                                        </p:tav>
                                      </p:tavLst>
                                    </p:anim>
                                    <p:anim calcmode="lin" valueType="num">
                                      <p:cBhvr additive="base">
                                        <p:cTn id="48" dur="3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p:bldP spid="28" grpId="0" animBg="1"/>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p:cNvPicPr>
          <p:nvPr/>
        </p:nvPicPr>
        <p:blipFill rotWithShape="1">
          <a:blip r:embed="rId3">
            <a:extLst>
              <a:ext uri="{28A0092B-C50C-407E-A947-70E740481C1C}">
                <a14:useLocalDpi xmlns:a14="http://schemas.microsoft.com/office/drawing/2010/main" val="0"/>
              </a:ext>
            </a:extLst>
          </a:blip>
          <a:srcRect l="27733"/>
          <a:stretch/>
        </p:blipFill>
        <p:spPr>
          <a:xfrm>
            <a:off x="7664085" y="4910188"/>
            <a:ext cx="1030982" cy="838800"/>
          </a:xfrm>
          <a:prstGeom prst="hexagon">
            <a:avLst/>
          </a:prstGeom>
        </p:spPr>
      </p:pic>
      <p:sp>
        <p:nvSpPr>
          <p:cNvPr id="2" name="TextBox 14"/>
          <p:cNvSpPr txBox="1">
            <a:spLocks noChangeArrowheads="1"/>
          </p:cNvSpPr>
          <p:nvPr/>
        </p:nvSpPr>
        <p:spPr bwMode="auto">
          <a:xfrm>
            <a:off x="911306" y="577617"/>
            <a:ext cx="603605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市场开发核心能力之一：资源整合能力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24" name="TextBox 33"/>
          <p:cNvSpPr>
            <a:spLocks noChangeArrowheads="1"/>
          </p:cNvSpPr>
          <p:nvPr/>
        </p:nvSpPr>
        <p:spPr bwMode="auto">
          <a:xfrm>
            <a:off x="6570988" y="2162454"/>
            <a:ext cx="4830770" cy="67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226" tIns="58613" rIns="117226" bIns="58613">
            <a:spAutoFit/>
          </a:bodyPr>
          <a:lstStyle/>
          <a:p>
            <a:pPr algn="r">
              <a:lnSpc>
                <a:spcPct val="130000"/>
              </a:lnSpc>
            </a:pPr>
            <a:r>
              <a:rPr lang="zh-CN" altLang="en-US" sz="2800" b="1" kern="0" dirty="0">
                <a:solidFill>
                  <a:srgbClr val="0070C0"/>
                </a:solidFill>
                <a:latin typeface="微软雅黑" pitchFamily="34" charset="-122"/>
                <a:ea typeface="微软雅黑" pitchFamily="34" charset="-122"/>
              </a:rPr>
              <a:t>广州轨道交通联盟模式</a:t>
            </a:r>
            <a:endParaRPr lang="zh-CN" altLang="en-US" sz="2800" b="1" dirty="0">
              <a:solidFill>
                <a:srgbClr val="0070C0"/>
              </a:solidFill>
              <a:latin typeface="微软雅黑" pitchFamily="34" charset="-122"/>
              <a:ea typeface="微软雅黑" pitchFamily="34" charset="-122"/>
              <a:sym typeface="微软雅黑" pitchFamily="34" charset="-122"/>
            </a:endParaRPr>
          </a:p>
        </p:txBody>
      </p:sp>
      <p:sp>
        <p:nvSpPr>
          <p:cNvPr id="26" name="直接连接符 35"/>
          <p:cNvSpPr>
            <a:spLocks noChangeShapeType="1"/>
          </p:cNvSpPr>
          <p:nvPr/>
        </p:nvSpPr>
        <p:spPr bwMode="auto">
          <a:xfrm>
            <a:off x="6343583" y="2869375"/>
            <a:ext cx="4973519" cy="1905"/>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lIns="117226" tIns="58613" rIns="117226" bIns="58613"/>
          <a:lstStyle/>
          <a:p>
            <a:endParaRPr lang="zh-CN" altLang="en-US"/>
          </a:p>
        </p:txBody>
      </p:sp>
      <p:sp>
        <p:nvSpPr>
          <p:cNvPr id="30" name="六边形 39"/>
          <p:cNvSpPr>
            <a:spLocks noChangeArrowheads="1"/>
          </p:cNvSpPr>
          <p:nvPr/>
        </p:nvSpPr>
        <p:spPr bwMode="auto">
          <a:xfrm>
            <a:off x="10271604" y="3875447"/>
            <a:ext cx="819044" cy="638322"/>
          </a:xfrm>
          <a:prstGeom prst="hexagon">
            <a:avLst>
              <a:gd name="adj" fmla="val 24912"/>
              <a:gd name="vf" fmla="val 115470"/>
            </a:avLst>
          </a:prstGeom>
          <a:solidFill>
            <a:schemeClr val="bg1">
              <a:lumMod val="75000"/>
              <a:alpha val="62999"/>
            </a:schemeClr>
          </a:solidFill>
          <a:ln>
            <a:noFill/>
          </a:ln>
          <a:extLst/>
        </p:spPr>
        <p:txBody>
          <a:bodyPr lIns="117226" tIns="58613" rIns="117226" bIns="58613" anchor="ctr"/>
          <a:lstStyle/>
          <a:p>
            <a:pPr algn="ctr"/>
            <a:endParaRPr lang="zh-CN" altLang="en-US">
              <a:solidFill>
                <a:srgbClr val="FFFFFF"/>
              </a:solidFill>
              <a:latin typeface="宋体" pitchFamily="2" charset="-122"/>
              <a:sym typeface="宋体" pitchFamily="2" charset="-122"/>
            </a:endParaRPr>
          </a:p>
        </p:txBody>
      </p:sp>
      <p:sp>
        <p:nvSpPr>
          <p:cNvPr id="32" name="矩形 31"/>
          <p:cNvSpPr/>
          <p:nvPr/>
        </p:nvSpPr>
        <p:spPr>
          <a:xfrm>
            <a:off x="910630" y="1269554"/>
            <a:ext cx="7344816"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smtClean="0">
                <a:solidFill>
                  <a:srgbClr val="0070C0"/>
                </a:solidFill>
                <a:latin typeface="微软雅黑" pitchFamily="34" charset="-122"/>
                <a:ea typeface="微软雅黑" pitchFamily="34" charset="-122"/>
              </a:rPr>
              <a:t>案例：广州地铁集团如何整合资源实现做大做强</a:t>
            </a:r>
            <a:endParaRPr lang="en-US" altLang="zh-CN" sz="2400" b="1" kern="0" dirty="0" smtClean="0">
              <a:solidFill>
                <a:srgbClr val="0070C0"/>
              </a:solidFill>
              <a:latin typeface="微软雅黑" pitchFamily="34" charset="-122"/>
              <a:ea typeface="微软雅黑" pitchFamily="34" charset="-122"/>
            </a:endParaRPr>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367222" y="3777988"/>
            <a:ext cx="1994400" cy="1551600"/>
          </a:xfrm>
          <a:prstGeom prst="hexagon">
            <a:avLst/>
          </a:prstGeom>
        </p:spPr>
      </p:pic>
      <p:sp>
        <p:nvSpPr>
          <p:cNvPr id="19" name="直角三角形 18"/>
          <p:cNvSpPr/>
          <p:nvPr/>
        </p:nvSpPr>
        <p:spPr>
          <a:xfrm rot="10800000" flipV="1">
            <a:off x="2704284" y="1779919"/>
            <a:ext cx="360000" cy="756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l="37103" r="8020" b="34964"/>
          <a:stretch/>
        </p:blipFill>
        <p:spPr>
          <a:xfrm>
            <a:off x="10023406" y="4733470"/>
            <a:ext cx="1472400" cy="1144596"/>
          </a:xfrm>
          <a:prstGeom prst="hexagon">
            <a:avLst/>
          </a:prstGeom>
        </p:spPr>
      </p:pic>
      <p:pic>
        <p:nvPicPr>
          <p:cNvPr id="14" name="图片 13"/>
          <p:cNvPicPr>
            <a:picLocks noChangeAspect="1"/>
          </p:cNvPicPr>
          <p:nvPr/>
        </p:nvPicPr>
        <p:blipFill rotWithShape="1">
          <a:blip r:embed="rId6">
            <a:extLst>
              <a:ext uri="{28A0092B-C50C-407E-A947-70E740481C1C}">
                <a14:useLocalDpi xmlns:a14="http://schemas.microsoft.com/office/drawing/2010/main" val="0"/>
              </a:ext>
            </a:extLst>
          </a:blip>
          <a:srcRect r="5760"/>
          <a:stretch/>
        </p:blipFill>
        <p:spPr>
          <a:xfrm>
            <a:off x="8101096" y="2913633"/>
            <a:ext cx="1390650" cy="561975"/>
          </a:xfrm>
          <a:prstGeom prst="rect">
            <a:avLst/>
          </a:prstGeom>
        </p:spPr>
      </p:pic>
      <p:sp>
        <p:nvSpPr>
          <p:cNvPr id="31" name="文本框 30"/>
          <p:cNvSpPr txBox="1"/>
          <p:nvPr/>
        </p:nvSpPr>
        <p:spPr>
          <a:xfrm>
            <a:off x="262557" y="1773610"/>
            <a:ext cx="6009017" cy="4662815"/>
          </a:xfrm>
          <a:prstGeom prst="rect">
            <a:avLst/>
          </a:prstGeom>
          <a:noFill/>
        </p:spPr>
        <p:txBody>
          <a:bodyPr wrap="square" rtlCol="0">
            <a:spAutoFit/>
          </a:bodyPr>
          <a:lstStyle/>
          <a:p>
            <a:pPr algn="just">
              <a:lnSpc>
                <a:spcPct val="150000"/>
              </a:lnSpc>
            </a:pPr>
            <a:r>
              <a:rPr lang="zh-CN" altLang="en-US" sz="1800" dirty="0" smtClean="0">
                <a:latin typeface="微软雅黑" panose="020B0503020204020204" pitchFamily="34" charset="-122"/>
                <a:ea typeface="微软雅黑" panose="020B0503020204020204" pitchFamily="34" charset="-122"/>
              </a:rPr>
              <a:t>      轨道</a:t>
            </a:r>
            <a:r>
              <a:rPr lang="zh-CN" altLang="en-US" sz="1800" dirty="0">
                <a:latin typeface="微软雅黑" panose="020B0503020204020204" pitchFamily="34" charset="-122"/>
                <a:ea typeface="微软雅黑" panose="020B0503020204020204" pitchFamily="34" charset="-122"/>
              </a:rPr>
              <a:t>交通产业是广州市“十三五”时期构建的“高端高质高新”产业</a:t>
            </a:r>
            <a:r>
              <a:rPr lang="zh-CN" altLang="en-US" sz="1800" dirty="0" smtClean="0">
                <a:latin typeface="微软雅黑" panose="020B0503020204020204" pitchFamily="34" charset="-122"/>
                <a:ea typeface="微软雅黑" panose="020B0503020204020204" pitchFamily="34" charset="-122"/>
              </a:rPr>
              <a:t>体系。</a:t>
            </a:r>
            <a:r>
              <a:rPr lang="en-US" altLang="zh-CN" sz="1800" dirty="0" smtClean="0">
                <a:latin typeface="微软雅黑" panose="020B0503020204020204" pitchFamily="34" charset="-122"/>
                <a:ea typeface="微软雅黑" panose="020B0503020204020204" pitchFamily="34" charset="-122"/>
              </a:rPr>
              <a:t>2017</a:t>
            </a:r>
            <a:r>
              <a:rPr lang="zh-CN" altLang="en-US" sz="1800" dirty="0">
                <a:latin typeface="微软雅黑" panose="020B0503020204020204" pitchFamily="34" charset="-122"/>
                <a:ea typeface="微软雅黑" panose="020B0503020204020204" pitchFamily="34" charset="-122"/>
              </a:rPr>
              <a:t>年，广州地铁集团牵头发起成立了广州市轨道交通产业联盟。</a:t>
            </a:r>
          </a:p>
          <a:p>
            <a:pPr algn="just">
              <a:lnSpc>
                <a:spcPct val="150000"/>
              </a:lnSpc>
            </a:pPr>
            <a:r>
              <a:rPr lang="zh-CN" altLang="en-US" sz="1800" b="1" dirty="0" smtClean="0">
                <a:latin typeface="微软雅黑" panose="020B0503020204020204" pitchFamily="34" charset="-122"/>
                <a:ea typeface="微软雅黑" panose="020B0503020204020204" pitchFamily="34" charset="-122"/>
              </a:rPr>
              <a:t>       该</a:t>
            </a:r>
            <a:r>
              <a:rPr lang="zh-CN" altLang="en-US" sz="1800" b="1" dirty="0">
                <a:latin typeface="微软雅黑" panose="020B0503020204020204" pitchFamily="34" charset="-122"/>
                <a:ea typeface="微软雅黑" panose="020B0503020204020204" pitchFamily="34" charset="-122"/>
              </a:rPr>
              <a:t>产业</a:t>
            </a:r>
            <a:r>
              <a:rPr lang="zh-CN" altLang="en-US" sz="1800" b="1" dirty="0" smtClean="0">
                <a:latin typeface="微软雅黑" panose="020B0503020204020204" pitchFamily="34" charset="-122"/>
                <a:ea typeface="微软雅黑" panose="020B0503020204020204" pitchFamily="34" charset="-122"/>
              </a:rPr>
              <a:t>联盟探索</a:t>
            </a:r>
            <a:r>
              <a:rPr lang="zh-CN" altLang="en-US" sz="1800" b="1" dirty="0">
                <a:latin typeface="微软雅黑" panose="020B0503020204020204" pitchFamily="34" charset="-122"/>
                <a:ea typeface="微软雅黑" panose="020B0503020204020204" pitchFamily="34" charset="-122"/>
              </a:rPr>
              <a:t>了一条“产业链垂直整合和创新资源优化组合”的产业集群发展模式。</a:t>
            </a:r>
            <a:r>
              <a:rPr lang="zh-CN" altLang="en-US" sz="1800" dirty="0">
                <a:latin typeface="微软雅黑" panose="020B0503020204020204" pitchFamily="34" charset="-122"/>
                <a:ea typeface="微软雅黑" panose="020B0503020204020204" pitchFamily="34" charset="-122"/>
              </a:rPr>
              <a:t>联盟</a:t>
            </a:r>
            <a:r>
              <a:rPr lang="zh-CN" altLang="en-US" sz="1800" dirty="0" smtClean="0">
                <a:latin typeface="微软雅黑" panose="020B0503020204020204" pitchFamily="34" charset="-122"/>
                <a:ea typeface="微软雅黑" panose="020B0503020204020204" pitchFamily="34" charset="-122"/>
              </a:rPr>
              <a:t>成员覆盖</a:t>
            </a:r>
            <a:r>
              <a:rPr lang="zh-CN" altLang="en-US" sz="1800" dirty="0">
                <a:latin typeface="微软雅黑" panose="020B0503020204020204" pitchFamily="34" charset="-122"/>
                <a:ea typeface="微软雅黑" panose="020B0503020204020204" pitchFamily="34" charset="-122"/>
              </a:rPr>
              <a:t>轨道交通产业上下游</a:t>
            </a:r>
            <a:r>
              <a:rPr lang="zh-CN" altLang="en-US" sz="1800" dirty="0" smtClean="0">
                <a:latin typeface="微软雅黑" panose="020B0503020204020204" pitchFamily="34" charset="-122"/>
                <a:ea typeface="微软雅黑" panose="020B0503020204020204" pitchFamily="34" charset="-122"/>
              </a:rPr>
              <a:t>的设计</a:t>
            </a:r>
            <a:r>
              <a:rPr lang="zh-CN" altLang="en-US" sz="1800" dirty="0">
                <a:latin typeface="微软雅黑" panose="020B0503020204020204" pitchFamily="34" charset="-122"/>
                <a:ea typeface="微软雅黑" panose="020B0503020204020204" pitchFamily="34" charset="-122"/>
              </a:rPr>
              <a:t>咨询、土建工程、装备制造</a:t>
            </a:r>
            <a:r>
              <a:rPr lang="zh-CN" altLang="en-US" sz="1800" dirty="0" smtClean="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运营管理、</a:t>
            </a:r>
            <a:r>
              <a:rPr lang="zh-CN" altLang="en-US" sz="1800" dirty="0" smtClean="0">
                <a:latin typeface="微软雅黑" panose="020B0503020204020204" pitchFamily="34" charset="-122"/>
                <a:ea typeface="微软雅黑" panose="020B0503020204020204" pitchFamily="34" charset="-122"/>
              </a:rPr>
              <a:t>信息</a:t>
            </a:r>
            <a:r>
              <a:rPr lang="zh-CN" altLang="en-US" sz="1800" dirty="0">
                <a:latin typeface="微软雅黑" panose="020B0503020204020204" pitchFamily="34" charset="-122"/>
                <a:ea typeface="微软雅黑" panose="020B0503020204020204" pitchFamily="34" charset="-122"/>
              </a:rPr>
              <a:t>服务、金融服务、</a:t>
            </a:r>
            <a:r>
              <a:rPr lang="zh-CN" altLang="en-US" sz="1800" dirty="0" smtClean="0">
                <a:latin typeface="微软雅黑" panose="020B0503020204020204" pitchFamily="34" charset="-122"/>
                <a:ea typeface="微软雅黑" panose="020B0503020204020204" pitchFamily="34" charset="-122"/>
              </a:rPr>
              <a:t>科研培训等领域。</a:t>
            </a:r>
            <a:r>
              <a:rPr lang="zh-CN" altLang="zh-CN" sz="1800" b="1" dirty="0" smtClean="0">
                <a:latin typeface="微软雅黑" panose="020B0503020204020204" pitchFamily="34" charset="-122"/>
                <a:ea typeface="微软雅黑" panose="020B0503020204020204" pitchFamily="34" charset="-122"/>
              </a:rPr>
              <a:t>广州地铁集团</a:t>
            </a:r>
            <a:r>
              <a:rPr lang="zh-CN" altLang="en-US" sz="1800" b="1" dirty="0" smtClean="0">
                <a:latin typeface="微软雅黑" panose="020B0503020204020204" pitchFamily="34" charset="-122"/>
                <a:ea typeface="微软雅黑" panose="020B0503020204020204" pitchFamily="34" charset="-122"/>
              </a:rPr>
              <a:t>通过全</a:t>
            </a:r>
            <a:r>
              <a:rPr lang="zh-CN" altLang="en-US" sz="1800" b="1" dirty="0">
                <a:latin typeface="微软雅黑" panose="020B0503020204020204" pitchFamily="34" charset="-122"/>
                <a:ea typeface="微软雅黑" panose="020B0503020204020204" pitchFamily="34" charset="-122"/>
              </a:rPr>
              <a:t>产业链的资源整合与协同</a:t>
            </a:r>
            <a:r>
              <a:rPr lang="zh-CN" altLang="en-US" sz="1800" b="1" dirty="0" smtClean="0">
                <a:latin typeface="微软雅黑" panose="020B0503020204020204" pitchFamily="34" charset="-122"/>
                <a:ea typeface="微软雅黑" panose="020B0503020204020204" pitchFamily="34" charset="-122"/>
              </a:rPr>
              <a:t>，实现高端</a:t>
            </a:r>
            <a:r>
              <a:rPr lang="zh-CN" altLang="en-US" sz="1800" b="1" dirty="0">
                <a:latin typeface="微软雅黑" panose="020B0503020204020204" pitchFamily="34" charset="-122"/>
                <a:ea typeface="微软雅黑" panose="020B0503020204020204" pitchFamily="34" charset="-122"/>
              </a:rPr>
              <a:t>技术研发与交流、商业模式与投融资机制的探索与创新、整体解决方案协同输出，将自身打造成为集轨道交通设计、投资、建设、运营、增值服务等为一体的整体解决方案提供商</a:t>
            </a:r>
            <a:r>
              <a:rPr lang="zh-CN" altLang="en-US" sz="1800" b="1" dirty="0" smtClean="0">
                <a:latin typeface="微软雅黑" panose="020B0503020204020204" pitchFamily="34" charset="-122"/>
                <a:ea typeface="微软雅黑" panose="020B0503020204020204" pitchFamily="34" charset="-122"/>
              </a:rPr>
              <a:t>。</a:t>
            </a:r>
            <a:endParaRPr lang="zh-CN" altLang="en-US"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72164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right)">
                                      <p:cBhvr>
                                        <p:cTn id="22" dur="500"/>
                                        <p:tgtEl>
                                          <p:spTgt spid="2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0"/>
                                  </p:stCondLst>
                                  <p:childTnLst>
                                    <p:set>
                                      <p:cBhvr>
                                        <p:cTn id="34" dur="1" fill="hold">
                                          <p:stCondLst>
                                            <p:cond delay="499"/>
                                          </p:stCondLst>
                                        </p:cTn>
                                        <p:tgtEl>
                                          <p:spTgt spid="14"/>
                                        </p:tgtEl>
                                        <p:attrNameLst>
                                          <p:attrName>style.visibility</p:attrName>
                                        </p:attrNameLst>
                                      </p:cBhvr>
                                      <p:to>
                                        <p:strVal val="visible"/>
                                      </p:to>
                                    </p:set>
                                  </p:childTnLst>
                                </p:cTn>
                              </p:par>
                              <p:par>
                                <p:cTn id="35" presetID="23" presetClass="entr" presetSubtype="16"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4" grpId="0" bldLvl="0" autoUpdateAnimBg="0"/>
      <p:bldP spid="26" grpId="0" animBg="1"/>
      <p:bldP spid="30" grpId="0" bldLvl="0" animBg="1" autoUpdateAnimBg="0"/>
      <p:bldP spid="32"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612000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a:t>
            </a:r>
            <a:r>
              <a:rPr lang="zh-CN" altLang="en-US" sz="2600" b="1" kern="0" dirty="0" smtClean="0">
                <a:solidFill>
                  <a:srgbClr val="0070C0"/>
                </a:solidFill>
                <a:latin typeface="微软雅黑" pitchFamily="34" charset="-122"/>
                <a:ea typeface="微软雅黑" pitchFamily="34" charset="-122"/>
              </a:rPr>
              <a:t>开发核心能力之一：</a:t>
            </a:r>
            <a:r>
              <a:rPr lang="zh-CN" altLang="en-US" sz="2600" b="1" kern="0" dirty="0">
                <a:solidFill>
                  <a:srgbClr val="0070C0"/>
                </a:solidFill>
                <a:latin typeface="微软雅黑" pitchFamily="34" charset="-122"/>
                <a:ea typeface="微软雅黑" pitchFamily="34" charset="-122"/>
              </a:rPr>
              <a:t>资源整合能力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31</a:t>
            </a:fld>
            <a:endParaRPr lang="zh-CN" altLang="en-US"/>
          </a:p>
        </p:txBody>
      </p:sp>
      <p:sp>
        <p:nvSpPr>
          <p:cNvPr id="6" name="矩形 5"/>
          <p:cNvSpPr/>
          <p:nvPr/>
        </p:nvSpPr>
        <p:spPr>
          <a:xfrm>
            <a:off x="910630" y="1455961"/>
            <a:ext cx="7344816"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案例：广州地铁集团如何整合资源实现做大做强</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1269101" y="2046002"/>
            <a:ext cx="9649072" cy="2862322"/>
          </a:xfrm>
          <a:prstGeom prst="rect">
            <a:avLst/>
          </a:prstGeom>
          <a:noFill/>
        </p:spPr>
        <p:txBody>
          <a:bodyPr wrap="square" rtlCol="0">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二、广州轨道交通联盟</a:t>
            </a:r>
            <a:r>
              <a:rPr lang="zh-CN" altLang="en-US" sz="2000" b="1" dirty="0" smtClean="0">
                <a:latin typeface="微软雅黑" panose="020B0503020204020204" pitchFamily="34" charset="-122"/>
                <a:ea typeface="微软雅黑" panose="020B0503020204020204" pitchFamily="34" charset="-122"/>
              </a:rPr>
              <a:t>模式对公司的启示：</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b="1" dirty="0" smtClean="0">
                <a:latin typeface="微软雅黑" panose="020B0503020204020204" pitchFamily="34" charset="-122"/>
                <a:ea typeface="微软雅黑" panose="020B0503020204020204" pitchFamily="34" charset="-122"/>
              </a:rPr>
              <a:t>结合公司主营业务，打造集“规划、设计、建设、运营”于一体的工程建设联盟，为地方政府、项目业主提供全链条专业服务，提升公司在建筑业的市场竞争力，促进公司建筑业可持续发展。</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b="1" dirty="0" smtClean="0">
              <a:latin typeface="微软雅黑" panose="020B0503020204020204" pitchFamily="34" charset="-122"/>
              <a:ea typeface="微软雅黑" panose="020B0503020204020204" pitchFamily="34" charset="-122"/>
            </a:endParaRPr>
          </a:p>
        </p:txBody>
      </p:sp>
      <p:sp>
        <p:nvSpPr>
          <p:cNvPr id="8" name="文本框 7"/>
          <p:cNvSpPr txBox="1"/>
          <p:nvPr/>
        </p:nvSpPr>
        <p:spPr>
          <a:xfrm>
            <a:off x="1126653" y="3477163"/>
            <a:ext cx="9791519" cy="3139321"/>
          </a:xfrm>
          <a:prstGeom prst="rect">
            <a:avLst/>
          </a:prstGeom>
          <a:noFill/>
        </p:spPr>
        <p:txBody>
          <a:bodyPr wrap="square" rtlCol="0">
            <a:spAutoFit/>
          </a:bodyPr>
          <a:lstStyle/>
          <a:p>
            <a:pPr algn="just">
              <a:lnSpc>
                <a:spcPct val="150000"/>
              </a:lnSpc>
            </a:pPr>
            <a:endParaRPr lang="en-US" altLang="zh-CN" sz="2000" b="1" dirty="0" smtClean="0">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n"/>
            </a:pPr>
            <a:r>
              <a:rPr lang="zh-CN" altLang="zh-CN" sz="1600" b="1" dirty="0" smtClean="0">
                <a:solidFill>
                  <a:srgbClr val="0070C0"/>
                </a:solidFill>
                <a:latin typeface="微软雅黑" panose="020B0503020204020204" pitchFamily="34" charset="-122"/>
                <a:ea typeface="微软雅黑" panose="020B0503020204020204" pitchFamily="34" charset="-122"/>
              </a:rPr>
              <a:t>注重</a:t>
            </a:r>
            <a:r>
              <a:rPr lang="zh-CN" altLang="zh-CN" sz="1600" b="1" dirty="0">
                <a:solidFill>
                  <a:srgbClr val="0070C0"/>
                </a:solidFill>
                <a:latin typeface="微软雅黑" panose="020B0503020204020204" pitchFamily="34" charset="-122"/>
                <a:ea typeface="微软雅黑" panose="020B0503020204020204" pitchFamily="34" charset="-122"/>
              </a:rPr>
              <a:t>资源整合，夯实联盟基石。</a:t>
            </a:r>
            <a:r>
              <a:rPr lang="zh-CN" altLang="zh-CN" sz="1600" dirty="0">
                <a:solidFill>
                  <a:srgbClr val="0070C0"/>
                </a:solidFill>
                <a:latin typeface="微软雅黑" panose="020B0503020204020204" pitchFamily="34" charset="-122"/>
                <a:ea typeface="微软雅黑" panose="020B0503020204020204" pitchFamily="34" charset="-122"/>
              </a:rPr>
              <a:t>既要充分利用公司</a:t>
            </a:r>
            <a:r>
              <a:rPr lang="en-US" altLang="zh-CN" sz="1600" dirty="0">
                <a:solidFill>
                  <a:srgbClr val="0070C0"/>
                </a:solidFill>
                <a:latin typeface="微软雅黑" panose="020B0503020204020204" pitchFamily="34" charset="-122"/>
                <a:ea typeface="微软雅黑" panose="020B0503020204020204" pitchFamily="34" charset="-122"/>
              </a:rPr>
              <a:t>PPP</a:t>
            </a:r>
            <a:r>
              <a:rPr lang="zh-CN" altLang="zh-CN" sz="1600" dirty="0">
                <a:solidFill>
                  <a:srgbClr val="0070C0"/>
                </a:solidFill>
                <a:latin typeface="微软雅黑" panose="020B0503020204020204" pitchFamily="34" charset="-122"/>
                <a:ea typeface="微软雅黑" panose="020B0503020204020204" pitchFamily="34" charset="-122"/>
              </a:rPr>
              <a:t>投资项目，整合相关规划、设计、运营资源，还要进一步巩固公司在水利水电行业的规划、设计资源，同时要注重整合公路、铁路、市政、房建等领域的规划、设计、运营</a:t>
            </a:r>
            <a:r>
              <a:rPr lang="zh-CN" altLang="zh-CN" sz="1600" dirty="0" smtClean="0">
                <a:solidFill>
                  <a:srgbClr val="0070C0"/>
                </a:solidFill>
                <a:latin typeface="微软雅黑" panose="020B0503020204020204" pitchFamily="34" charset="-122"/>
                <a:ea typeface="微软雅黑" panose="020B0503020204020204" pitchFamily="34" charset="-122"/>
              </a:rPr>
              <a:t>资源</a:t>
            </a:r>
            <a:r>
              <a:rPr lang="zh-CN" altLang="en-US" sz="1600" dirty="0" smtClean="0">
                <a:solidFill>
                  <a:srgbClr val="0070C0"/>
                </a:solidFill>
                <a:latin typeface="微软雅黑" panose="020B0503020204020204" pitchFamily="34" charset="-122"/>
                <a:ea typeface="微软雅黑" panose="020B0503020204020204" pitchFamily="34" charset="-122"/>
              </a:rPr>
              <a:t>，通过帮业主解决问题，从信息源头发掘项目</a:t>
            </a:r>
            <a:r>
              <a:rPr lang="zh-CN" altLang="zh-CN" sz="1600" dirty="0" smtClean="0">
                <a:solidFill>
                  <a:srgbClr val="0070C0"/>
                </a:solidFill>
                <a:latin typeface="微软雅黑" panose="020B0503020204020204" pitchFamily="34" charset="-122"/>
                <a:ea typeface="微软雅黑" panose="020B0503020204020204" pitchFamily="34" charset="-122"/>
              </a:rPr>
              <a:t>。</a:t>
            </a:r>
            <a:endParaRPr lang="zh-CN" altLang="zh-CN" sz="1600" dirty="0">
              <a:solidFill>
                <a:srgbClr val="0070C0"/>
              </a:solidFill>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n"/>
            </a:pPr>
            <a:r>
              <a:rPr lang="zh-CN" altLang="zh-CN" sz="1600" b="1" dirty="0" smtClean="0">
                <a:solidFill>
                  <a:srgbClr val="0070C0"/>
                </a:solidFill>
                <a:latin typeface="微软雅黑" panose="020B0503020204020204" pitchFamily="34" charset="-122"/>
                <a:ea typeface="微软雅黑" panose="020B0503020204020204" pitchFamily="34" charset="-122"/>
              </a:rPr>
              <a:t>积极</a:t>
            </a:r>
            <a:r>
              <a:rPr lang="zh-CN" altLang="zh-CN" sz="1600" b="1" dirty="0">
                <a:solidFill>
                  <a:srgbClr val="0070C0"/>
                </a:solidFill>
                <a:latin typeface="微软雅黑" panose="020B0503020204020204" pitchFamily="34" charset="-122"/>
                <a:ea typeface="微软雅黑" panose="020B0503020204020204" pitchFamily="34" charset="-122"/>
              </a:rPr>
              <a:t>对接业主，挖掘合作项目</a:t>
            </a:r>
            <a:r>
              <a:rPr lang="zh-CN" altLang="zh-CN" sz="1600" dirty="0" smtClean="0">
                <a:solidFill>
                  <a:srgbClr val="0070C0"/>
                </a:solidFill>
                <a:latin typeface="微软雅黑" panose="020B0503020204020204" pitchFamily="34" charset="-122"/>
                <a:ea typeface="微软雅黑" panose="020B0503020204020204" pitchFamily="34" charset="-122"/>
              </a:rPr>
              <a:t>。主动</a:t>
            </a:r>
            <a:r>
              <a:rPr lang="zh-CN" altLang="zh-CN" sz="1600" dirty="0">
                <a:solidFill>
                  <a:srgbClr val="0070C0"/>
                </a:solidFill>
                <a:latin typeface="微软雅黑" panose="020B0503020204020204" pitchFamily="34" charset="-122"/>
                <a:ea typeface="微软雅黑" panose="020B0503020204020204" pitchFamily="34" charset="-122"/>
              </a:rPr>
              <a:t>对接地方政府和各类项目业主，了解对方诉求，为对方提供规划、设计、施工、采购、运营等全链条咨询服务，挖掘合作项目。</a:t>
            </a:r>
          </a:p>
          <a:p>
            <a:pPr marL="285750" indent="-285750" algn="just">
              <a:lnSpc>
                <a:spcPct val="150000"/>
              </a:lnSpc>
              <a:buFont typeface="Wingdings" panose="05000000000000000000" pitchFamily="2" charset="2"/>
              <a:buChar char="n"/>
            </a:pPr>
            <a:r>
              <a:rPr lang="zh-CN" altLang="zh-CN" sz="1600" b="1" dirty="0" smtClean="0">
                <a:solidFill>
                  <a:srgbClr val="0070C0"/>
                </a:solidFill>
                <a:latin typeface="微软雅黑" panose="020B0503020204020204" pitchFamily="34" charset="-122"/>
                <a:ea typeface="微软雅黑" panose="020B0503020204020204" pitchFamily="34" charset="-122"/>
              </a:rPr>
              <a:t>发挥</a:t>
            </a:r>
            <a:r>
              <a:rPr lang="zh-CN" altLang="zh-CN" sz="1600" b="1" dirty="0">
                <a:solidFill>
                  <a:srgbClr val="0070C0"/>
                </a:solidFill>
                <a:latin typeface="微软雅黑" panose="020B0503020204020204" pitchFamily="34" charset="-122"/>
                <a:ea typeface="微软雅黑" panose="020B0503020204020204" pitchFamily="34" charset="-122"/>
              </a:rPr>
              <a:t>联盟优势，提供一站式服务</a:t>
            </a:r>
            <a:r>
              <a:rPr lang="zh-CN" altLang="zh-CN" sz="1600" dirty="0" smtClean="0">
                <a:solidFill>
                  <a:srgbClr val="0070C0"/>
                </a:solidFill>
                <a:latin typeface="微软雅黑" panose="020B0503020204020204" pitchFamily="34" charset="-122"/>
                <a:ea typeface="微软雅黑" panose="020B0503020204020204" pitchFamily="34" charset="-122"/>
              </a:rPr>
              <a:t>。以</a:t>
            </a:r>
            <a:r>
              <a:rPr lang="zh-CN" altLang="zh-CN" sz="1600" dirty="0">
                <a:solidFill>
                  <a:srgbClr val="0070C0"/>
                </a:solidFill>
                <a:latin typeface="微软雅黑" panose="020B0503020204020204" pitchFamily="34" charset="-122"/>
                <a:ea typeface="微软雅黑" panose="020B0503020204020204" pitchFamily="34" charset="-122"/>
              </a:rPr>
              <a:t>具体项目为载体，根据多方合作效果选择合作伙伴，形成相对固定联盟，共同联手抢抓国家大区域、大项目基建机遇</a:t>
            </a:r>
            <a:r>
              <a:rPr lang="zh-CN" altLang="zh-CN" sz="1600" dirty="0" smtClean="0">
                <a:solidFill>
                  <a:srgbClr val="0070C0"/>
                </a:solidFill>
                <a:latin typeface="微软雅黑" panose="020B0503020204020204" pitchFamily="34" charset="-122"/>
                <a:ea typeface="微软雅黑" panose="020B0503020204020204" pitchFamily="34" charset="-122"/>
              </a:rPr>
              <a:t>。</a:t>
            </a:r>
            <a:endParaRPr lang="zh-CN" altLang="zh-CN" sz="16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56686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552053"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a:t>
            </a:r>
            <a:r>
              <a:rPr lang="zh-CN" altLang="en-US" sz="2600" b="1" kern="0" dirty="0" smtClean="0">
                <a:solidFill>
                  <a:srgbClr val="0070C0"/>
                </a:solidFill>
                <a:latin typeface="微软雅黑" pitchFamily="34" charset="-122"/>
                <a:ea typeface="微软雅黑" pitchFamily="34" charset="-122"/>
              </a:rPr>
              <a:t>开发核心能力之二：商业模式创新能力</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29" name="泪滴形 28"/>
          <p:cNvSpPr/>
          <p:nvPr/>
        </p:nvSpPr>
        <p:spPr>
          <a:xfrm rot="2700000">
            <a:off x="2030482" y="1098467"/>
            <a:ext cx="2875904" cy="3194293"/>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30" name="泪滴形 29"/>
          <p:cNvSpPr/>
          <p:nvPr/>
        </p:nvSpPr>
        <p:spPr>
          <a:xfrm rot="13500000">
            <a:off x="6931889" y="1098467"/>
            <a:ext cx="2875904" cy="3194293"/>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31" name="椭圆 30"/>
          <p:cNvSpPr/>
          <p:nvPr/>
        </p:nvSpPr>
        <p:spPr>
          <a:xfrm>
            <a:off x="5642286" y="2453180"/>
            <a:ext cx="532848" cy="479737"/>
          </a:xfrm>
          <a:prstGeom prst="ellipse">
            <a:avLst/>
          </a:prstGeom>
          <a:solidFill>
            <a:schemeClr val="bg1">
              <a:lumMod val="95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b="1" dirty="0">
              <a:solidFill>
                <a:srgbClr val="089CA3"/>
              </a:solidFill>
              <a:latin typeface="微软雅黑" pitchFamily="34" charset="-122"/>
              <a:ea typeface="微软雅黑" pitchFamily="34" charset="-122"/>
            </a:endParaRPr>
          </a:p>
        </p:txBody>
      </p:sp>
      <p:sp>
        <p:nvSpPr>
          <p:cNvPr id="32" name="椭圆 31"/>
          <p:cNvSpPr/>
          <p:nvPr/>
        </p:nvSpPr>
        <p:spPr>
          <a:xfrm>
            <a:off x="2127285" y="1485578"/>
            <a:ext cx="2682299" cy="24149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zh-CN" altLang="en-US" b="1" dirty="0" smtClean="0">
                <a:solidFill>
                  <a:srgbClr val="0070C0"/>
                </a:solidFill>
                <a:latin typeface="微软雅黑" pitchFamily="34" charset="-122"/>
                <a:ea typeface="微软雅黑" pitchFamily="34" charset="-122"/>
              </a:rPr>
              <a:t>地方政府</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诉求</a:t>
            </a:r>
            <a:endParaRPr lang="zh-CN" altLang="en-US" b="1" dirty="0">
              <a:solidFill>
                <a:srgbClr val="0070C0"/>
              </a:solidFill>
              <a:latin typeface="微软雅黑" pitchFamily="34" charset="-122"/>
              <a:ea typeface="微软雅黑" pitchFamily="34" charset="-122"/>
            </a:endParaRPr>
          </a:p>
        </p:txBody>
      </p:sp>
      <p:sp>
        <p:nvSpPr>
          <p:cNvPr id="33" name="椭圆 32"/>
          <p:cNvSpPr/>
          <p:nvPr/>
        </p:nvSpPr>
        <p:spPr>
          <a:xfrm>
            <a:off x="7028693" y="1485578"/>
            <a:ext cx="2682299" cy="241494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zh-CN" altLang="en-US" b="1" dirty="0" smtClean="0">
                <a:solidFill>
                  <a:srgbClr val="0070C0"/>
                </a:solidFill>
                <a:latin typeface="微软雅黑" pitchFamily="34" charset="-122"/>
                <a:ea typeface="微软雅黑" pitchFamily="34" charset="-122"/>
              </a:rPr>
              <a:t>施工企业</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诉求</a:t>
            </a:r>
            <a:endParaRPr lang="zh-CN" altLang="en-US" b="1" dirty="0">
              <a:solidFill>
                <a:srgbClr val="0070C0"/>
              </a:solidFill>
              <a:latin typeface="微软雅黑" pitchFamily="34" charset="-122"/>
              <a:ea typeface="微软雅黑" pitchFamily="34" charset="-122"/>
            </a:endParaRPr>
          </a:p>
        </p:txBody>
      </p:sp>
      <p:sp>
        <p:nvSpPr>
          <p:cNvPr id="34" name="文本框 7"/>
          <p:cNvSpPr txBox="1">
            <a:spLocks noChangeArrowheads="1"/>
          </p:cNvSpPr>
          <p:nvPr/>
        </p:nvSpPr>
        <p:spPr bwMode="auto">
          <a:xfrm>
            <a:off x="1394321" y="4293890"/>
            <a:ext cx="4340845" cy="54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spcBef>
                <a:spcPts val="385"/>
              </a:spcBef>
            </a:pPr>
            <a:r>
              <a:rPr lang="zh-CN" altLang="en-US" sz="2000" b="1" dirty="0" smtClean="0">
                <a:solidFill>
                  <a:srgbClr val="0070C0"/>
                </a:solidFill>
                <a:latin typeface="微软雅黑" pitchFamily="34" charset="-122"/>
              </a:rPr>
              <a:t>拓宽渠道筹措公共设施项目建设资金</a:t>
            </a:r>
            <a:endParaRPr lang="en-US" altLang="zh-CN" sz="2000" b="1" dirty="0" smtClean="0">
              <a:solidFill>
                <a:srgbClr val="0070C0"/>
              </a:solidFill>
              <a:latin typeface="微软雅黑" pitchFamily="34" charset="-122"/>
            </a:endParaRPr>
          </a:p>
        </p:txBody>
      </p:sp>
      <p:sp>
        <p:nvSpPr>
          <p:cNvPr id="35" name="文本框 7"/>
          <p:cNvSpPr txBox="1">
            <a:spLocks noChangeArrowheads="1"/>
          </p:cNvSpPr>
          <p:nvPr/>
        </p:nvSpPr>
        <p:spPr bwMode="auto">
          <a:xfrm>
            <a:off x="6223702" y="4188402"/>
            <a:ext cx="4608585" cy="53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85"/>
              </a:spcBef>
            </a:pPr>
            <a:r>
              <a:rPr lang="zh-CN" altLang="en-US" sz="2000" b="1" dirty="0">
                <a:solidFill>
                  <a:srgbClr val="0070C0"/>
                </a:solidFill>
                <a:latin typeface="微软雅黑" pitchFamily="34" charset="-122"/>
              </a:rPr>
              <a:t>开辟建筑蓝海市场，获取更高</a:t>
            </a:r>
            <a:r>
              <a:rPr lang="zh-CN" altLang="en-US" sz="2000" b="1" dirty="0" smtClean="0">
                <a:solidFill>
                  <a:srgbClr val="0070C0"/>
                </a:solidFill>
                <a:latin typeface="微软雅黑" pitchFamily="34" charset="-122"/>
              </a:rPr>
              <a:t>施工利润</a:t>
            </a:r>
            <a:endParaRPr lang="zh-CN" altLang="en-US" sz="2100" dirty="0">
              <a:latin typeface="微软雅黑" pitchFamily="34" charset="-122"/>
            </a:endParaRPr>
          </a:p>
        </p:txBody>
      </p:sp>
      <p:sp>
        <p:nvSpPr>
          <p:cNvPr id="12" name="文本框 7"/>
          <p:cNvSpPr txBox="1">
            <a:spLocks noChangeArrowheads="1"/>
          </p:cNvSpPr>
          <p:nvPr/>
        </p:nvSpPr>
        <p:spPr bwMode="auto">
          <a:xfrm>
            <a:off x="1385249" y="4725938"/>
            <a:ext cx="4340845" cy="129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a:spcBef>
                <a:spcPts val="385"/>
              </a:spcBef>
            </a:pPr>
            <a:r>
              <a:rPr lang="en-US" altLang="zh-CN" sz="1600" dirty="0" smtClean="0">
                <a:latin typeface="微软雅黑" pitchFamily="34" charset="-122"/>
              </a:rPr>
              <a:t>1.</a:t>
            </a:r>
            <a:r>
              <a:rPr lang="zh-CN" altLang="en-US" sz="1600" dirty="0" smtClean="0">
                <a:latin typeface="微软雅黑" pitchFamily="34" charset="-122"/>
              </a:rPr>
              <a:t>国家严格防范政府债务风险，地方政府融资渠道收窄</a:t>
            </a:r>
            <a:endParaRPr lang="en-US" altLang="zh-CN" sz="1600" dirty="0" smtClean="0">
              <a:latin typeface="微软雅黑" pitchFamily="34" charset="-122"/>
            </a:endParaRPr>
          </a:p>
          <a:p>
            <a:pPr algn="just">
              <a:spcBef>
                <a:spcPts val="385"/>
              </a:spcBef>
            </a:pPr>
            <a:r>
              <a:rPr lang="en-US" altLang="zh-CN" sz="1600" dirty="0" smtClean="0">
                <a:latin typeface="微软雅黑" pitchFamily="34" charset="-122"/>
              </a:rPr>
              <a:t>2.PPP</a:t>
            </a:r>
            <a:r>
              <a:rPr lang="zh-CN" altLang="en-US" sz="1600" dirty="0" smtClean="0">
                <a:latin typeface="微软雅黑" pitchFamily="34" charset="-122"/>
              </a:rPr>
              <a:t>监管</a:t>
            </a:r>
            <a:r>
              <a:rPr lang="zh-CN" altLang="en-US" sz="1600" dirty="0">
                <a:latin typeface="微软雅黑" pitchFamily="34" charset="-122"/>
              </a:rPr>
              <a:t>严格</a:t>
            </a:r>
            <a:r>
              <a:rPr lang="zh-CN" altLang="en-US" sz="1600" dirty="0" smtClean="0">
                <a:latin typeface="微软雅黑" pitchFamily="34" charset="-122"/>
              </a:rPr>
              <a:t>，缺乏</a:t>
            </a:r>
            <a:r>
              <a:rPr lang="zh-CN" altLang="en-US" sz="1600" dirty="0">
                <a:latin typeface="微软雅黑" pitchFamily="34" charset="-122"/>
              </a:rPr>
              <a:t>自身造血功能、投资回报率过低、严重依赖政府付费的</a:t>
            </a:r>
            <a:r>
              <a:rPr lang="zh-CN" altLang="en-US" sz="1600" dirty="0" smtClean="0">
                <a:latin typeface="微软雅黑" pitchFamily="34" charset="-122"/>
              </a:rPr>
              <a:t>项目很难以</a:t>
            </a:r>
            <a:r>
              <a:rPr lang="en-US" altLang="zh-CN" sz="1600" dirty="0">
                <a:latin typeface="微软雅黑" pitchFamily="34" charset="-122"/>
              </a:rPr>
              <a:t>PPP</a:t>
            </a:r>
            <a:r>
              <a:rPr lang="zh-CN" altLang="en-US" sz="1600" dirty="0">
                <a:latin typeface="微软雅黑" pitchFamily="34" charset="-122"/>
              </a:rPr>
              <a:t>模式</a:t>
            </a:r>
            <a:r>
              <a:rPr lang="zh-CN" altLang="en-US" sz="1600" dirty="0" smtClean="0">
                <a:latin typeface="微软雅黑" pitchFamily="34" charset="-122"/>
              </a:rPr>
              <a:t>实施</a:t>
            </a:r>
            <a:endParaRPr lang="en-US" altLang="zh-CN" sz="1600" dirty="0" smtClean="0">
              <a:latin typeface="微软雅黑" pitchFamily="34" charset="-122"/>
            </a:endParaRPr>
          </a:p>
          <a:p>
            <a:pPr algn="just">
              <a:spcBef>
                <a:spcPts val="385"/>
              </a:spcBef>
            </a:pPr>
            <a:r>
              <a:rPr lang="en-US" altLang="zh-CN" sz="1600" dirty="0" smtClean="0">
                <a:latin typeface="微软雅黑" pitchFamily="34" charset="-122"/>
              </a:rPr>
              <a:t>3.《</a:t>
            </a:r>
            <a:r>
              <a:rPr lang="zh-CN" altLang="en-US" sz="1600" dirty="0" smtClean="0">
                <a:latin typeface="微软雅黑" pitchFamily="34" charset="-122"/>
              </a:rPr>
              <a:t>政府投资条例</a:t>
            </a:r>
            <a:r>
              <a:rPr lang="en-US" altLang="zh-CN" sz="1600" dirty="0" smtClean="0">
                <a:latin typeface="微软雅黑" pitchFamily="34" charset="-122"/>
              </a:rPr>
              <a:t>》</a:t>
            </a:r>
            <a:r>
              <a:rPr lang="zh-CN" altLang="en-US" sz="1600" dirty="0" smtClean="0">
                <a:latin typeface="微软雅黑" pitchFamily="34" charset="-122"/>
              </a:rPr>
              <a:t>制约政府直接投资能力，传统</a:t>
            </a:r>
            <a:r>
              <a:rPr lang="en-US" altLang="zh-CN" sz="1600" dirty="0" smtClean="0">
                <a:latin typeface="微软雅黑" pitchFamily="34" charset="-122"/>
              </a:rPr>
              <a:t>EPC</a:t>
            </a:r>
            <a:r>
              <a:rPr lang="zh-CN" altLang="en-US" sz="1600" dirty="0" smtClean="0">
                <a:latin typeface="微软雅黑" pitchFamily="34" charset="-122"/>
              </a:rPr>
              <a:t>模式实施难度加大</a:t>
            </a:r>
            <a:endParaRPr lang="zh-CN" altLang="en-US" sz="1600" dirty="0">
              <a:latin typeface="微软雅黑" pitchFamily="34" charset="-122"/>
            </a:endParaRPr>
          </a:p>
          <a:p>
            <a:pPr algn="just">
              <a:lnSpc>
                <a:spcPct val="150000"/>
              </a:lnSpc>
              <a:spcBef>
                <a:spcPts val="385"/>
              </a:spcBef>
            </a:pPr>
            <a:endParaRPr lang="zh-CN" altLang="en-US" sz="2100" dirty="0">
              <a:latin typeface="微软雅黑" pitchFamily="34" charset="-122"/>
            </a:endParaRPr>
          </a:p>
        </p:txBody>
      </p:sp>
      <p:sp>
        <p:nvSpPr>
          <p:cNvPr id="13" name="文本框 7"/>
          <p:cNvSpPr txBox="1">
            <a:spLocks noChangeArrowheads="1"/>
          </p:cNvSpPr>
          <p:nvPr/>
        </p:nvSpPr>
        <p:spPr bwMode="auto">
          <a:xfrm>
            <a:off x="6218857" y="4725938"/>
            <a:ext cx="4613430" cy="129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a:spcBef>
                <a:spcPts val="385"/>
              </a:spcBef>
            </a:pPr>
            <a:r>
              <a:rPr lang="en-US" altLang="zh-CN" sz="1600" dirty="0" smtClean="0">
                <a:latin typeface="微软雅黑" pitchFamily="34" charset="-122"/>
              </a:rPr>
              <a:t>1.</a:t>
            </a:r>
            <a:r>
              <a:rPr lang="zh-CN" altLang="en-US" sz="1600" dirty="0" smtClean="0">
                <a:latin typeface="微软雅黑" pitchFamily="34" charset="-122"/>
              </a:rPr>
              <a:t>传统建筑市场呈现竞争白热化、同质化态势，项目获取难度大、金额小、施工利润较低</a:t>
            </a:r>
            <a:endParaRPr lang="en-US" altLang="zh-CN" sz="1600" dirty="0" smtClean="0">
              <a:latin typeface="微软雅黑" pitchFamily="34" charset="-122"/>
            </a:endParaRPr>
          </a:p>
          <a:p>
            <a:pPr algn="just">
              <a:spcBef>
                <a:spcPts val="385"/>
              </a:spcBef>
            </a:pPr>
            <a:r>
              <a:rPr lang="en-US" altLang="zh-CN" sz="1600" dirty="0" smtClean="0">
                <a:latin typeface="微软雅黑" pitchFamily="34" charset="-122"/>
              </a:rPr>
              <a:t>2.PPP</a:t>
            </a:r>
            <a:r>
              <a:rPr lang="zh-CN" altLang="en-US" sz="1600" dirty="0" smtClean="0">
                <a:latin typeface="微软雅黑" pitchFamily="34" charset="-122"/>
              </a:rPr>
              <a:t>项目机遇面和机遇期呈收缩态势，</a:t>
            </a:r>
            <a:r>
              <a:rPr lang="en-US" altLang="zh-CN" sz="1600" dirty="0" smtClean="0">
                <a:latin typeface="微软雅黑" pitchFamily="34" charset="-122"/>
              </a:rPr>
              <a:t>PPP</a:t>
            </a:r>
            <a:r>
              <a:rPr lang="zh-CN" altLang="en-US" sz="1600" dirty="0" smtClean="0">
                <a:latin typeface="微软雅黑" pitchFamily="34" charset="-122"/>
              </a:rPr>
              <a:t>项目运作难度增大</a:t>
            </a:r>
            <a:endParaRPr lang="en-US" altLang="zh-CN" sz="1600" dirty="0" smtClean="0">
              <a:latin typeface="微软雅黑" pitchFamily="34" charset="-122"/>
            </a:endParaRPr>
          </a:p>
          <a:p>
            <a:pPr algn="just">
              <a:spcBef>
                <a:spcPts val="385"/>
              </a:spcBef>
            </a:pPr>
            <a:r>
              <a:rPr lang="en-US" altLang="zh-CN" sz="1600" dirty="0" smtClean="0">
                <a:latin typeface="微软雅黑" pitchFamily="34" charset="-122"/>
              </a:rPr>
              <a:t>3.</a:t>
            </a:r>
            <a:r>
              <a:rPr lang="zh-CN" altLang="en-US" sz="1600" dirty="0" smtClean="0">
                <a:latin typeface="微软雅黑" pitchFamily="34" charset="-122"/>
              </a:rPr>
              <a:t>垫资施工项目合规性欠佳，且增加企业资金压力和财务风险</a:t>
            </a:r>
            <a:endParaRPr lang="zh-CN" altLang="en-US" sz="2100" dirty="0">
              <a:latin typeface="微软雅黑" pitchFamily="34" charset="-122"/>
            </a:endParaRPr>
          </a:p>
        </p:txBody>
      </p:sp>
    </p:spTree>
    <p:extLst>
      <p:ext uri="{BB962C8B-B14F-4D97-AF65-F5344CB8AC3E}">
        <p14:creationId xmlns:p14="http://schemas.microsoft.com/office/powerpoint/2010/main" val="38293909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strVal val="4*#ppt_w"/>
                                          </p:val>
                                        </p:tav>
                                        <p:tav tm="100000">
                                          <p:val>
                                            <p:strVal val="#ppt_w"/>
                                          </p:val>
                                        </p:tav>
                                      </p:tavLst>
                                    </p:anim>
                                    <p:anim calcmode="lin" valueType="num">
                                      <p:cBhvr>
                                        <p:cTn id="19" dur="500" fill="hold"/>
                                        <p:tgtEl>
                                          <p:spTgt spid="31"/>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750"/>
                                        <p:tgtEl>
                                          <p:spTgt spid="30"/>
                                        </p:tgtEl>
                                        <p:attrNameLst>
                                          <p:attrName>ppt_x</p:attrName>
                                        </p:attrNameLst>
                                      </p:cBhvr>
                                      <p:tavLst>
                                        <p:tav tm="0">
                                          <p:val>
                                            <p:strVal val="#ppt_x-#ppt_w*1.125000"/>
                                          </p:val>
                                        </p:tav>
                                        <p:tav tm="100000">
                                          <p:val>
                                            <p:strVal val="#ppt_x"/>
                                          </p:val>
                                        </p:tav>
                                      </p:tavLst>
                                    </p:anim>
                                    <p:animEffect transition="in" filter="wipe(right)">
                                      <p:cBhvr>
                                        <p:cTn id="24" dur="750"/>
                                        <p:tgtEl>
                                          <p:spTgt spid="3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750"/>
                                        <p:tgtEl>
                                          <p:spTgt spid="29"/>
                                        </p:tgtEl>
                                        <p:attrNameLst>
                                          <p:attrName>ppt_x</p:attrName>
                                        </p:attrNameLst>
                                      </p:cBhvr>
                                      <p:tavLst>
                                        <p:tav tm="0">
                                          <p:val>
                                            <p:strVal val="#ppt_x+#ppt_w*1.125000"/>
                                          </p:val>
                                        </p:tav>
                                        <p:tav tm="100000">
                                          <p:val>
                                            <p:strVal val="#ppt_x"/>
                                          </p:val>
                                        </p:tav>
                                      </p:tavLst>
                                    </p:anim>
                                    <p:animEffect transition="in" filter="wipe(left)">
                                      <p:cBhvr>
                                        <p:cTn id="28" dur="750"/>
                                        <p:tgtEl>
                                          <p:spTgt spid="29"/>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750" fill="hold"/>
                                        <p:tgtEl>
                                          <p:spTgt spid="32"/>
                                        </p:tgtEl>
                                        <p:attrNameLst>
                                          <p:attrName>ppt_w</p:attrName>
                                        </p:attrNameLst>
                                      </p:cBhvr>
                                      <p:tavLst>
                                        <p:tav tm="0">
                                          <p:val>
                                            <p:fltVal val="0"/>
                                          </p:val>
                                        </p:tav>
                                        <p:tav tm="100000">
                                          <p:val>
                                            <p:strVal val="#ppt_w"/>
                                          </p:val>
                                        </p:tav>
                                      </p:tavLst>
                                    </p:anim>
                                    <p:anim calcmode="lin" valueType="num">
                                      <p:cBhvr>
                                        <p:cTn id="33" dur="750" fill="hold"/>
                                        <p:tgtEl>
                                          <p:spTgt spid="32"/>
                                        </p:tgtEl>
                                        <p:attrNameLst>
                                          <p:attrName>ppt_h</p:attrName>
                                        </p:attrNameLst>
                                      </p:cBhvr>
                                      <p:tavLst>
                                        <p:tav tm="0">
                                          <p:val>
                                            <p:fltVal val="0"/>
                                          </p:val>
                                        </p:tav>
                                        <p:tav tm="100000">
                                          <p:val>
                                            <p:strVal val="#ppt_h"/>
                                          </p:val>
                                        </p:tav>
                                      </p:tavLst>
                                    </p:anim>
                                    <p:animEffect transition="in" filter="fade">
                                      <p:cBhvr>
                                        <p:cTn id="34" dur="750"/>
                                        <p:tgtEl>
                                          <p:spTgt spid="32"/>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up)">
                                      <p:cBhvr>
                                        <p:cTn id="38" dur="500"/>
                                        <p:tgtEl>
                                          <p:spTgt spid="34"/>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750" fill="hold"/>
                                        <p:tgtEl>
                                          <p:spTgt spid="33"/>
                                        </p:tgtEl>
                                        <p:attrNameLst>
                                          <p:attrName>ppt_w</p:attrName>
                                        </p:attrNameLst>
                                      </p:cBhvr>
                                      <p:tavLst>
                                        <p:tav tm="0">
                                          <p:val>
                                            <p:fltVal val="0"/>
                                          </p:val>
                                        </p:tav>
                                        <p:tav tm="100000">
                                          <p:val>
                                            <p:strVal val="#ppt_w"/>
                                          </p:val>
                                        </p:tav>
                                      </p:tavLst>
                                    </p:anim>
                                    <p:anim calcmode="lin" valueType="num">
                                      <p:cBhvr>
                                        <p:cTn id="43" dur="750" fill="hold"/>
                                        <p:tgtEl>
                                          <p:spTgt spid="33"/>
                                        </p:tgtEl>
                                        <p:attrNameLst>
                                          <p:attrName>ppt_h</p:attrName>
                                        </p:attrNameLst>
                                      </p:cBhvr>
                                      <p:tavLst>
                                        <p:tav tm="0">
                                          <p:val>
                                            <p:fltVal val="0"/>
                                          </p:val>
                                        </p:tav>
                                        <p:tav tm="100000">
                                          <p:val>
                                            <p:strVal val="#ppt_h"/>
                                          </p:val>
                                        </p:tav>
                                      </p:tavLst>
                                    </p:anim>
                                    <p:animEffect transition="in" filter="fade">
                                      <p:cBhvr>
                                        <p:cTn id="44" dur="750"/>
                                        <p:tgtEl>
                                          <p:spTgt spid="33"/>
                                        </p:tgtEl>
                                      </p:cBhvr>
                                    </p:animEffect>
                                  </p:childTnLst>
                                </p:cTn>
                              </p:par>
                            </p:childTnLst>
                          </p:cTn>
                        </p:par>
                        <p:par>
                          <p:cTn id="45" fill="hold">
                            <p:stCondLst>
                              <p:cond delay="4250"/>
                            </p:stCondLst>
                            <p:childTnLst>
                              <p:par>
                                <p:cTn id="46" presetID="22" presetClass="entr" presetSubtype="1"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4750"/>
                            </p:stCondLst>
                            <p:childTnLst>
                              <p:par>
                                <p:cTn id="50" presetID="22" presetClass="entr" presetSubtype="1"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up)">
                                      <p:cBhvr>
                                        <p:cTn id="52" dur="500"/>
                                        <p:tgtEl>
                                          <p:spTgt spid="35"/>
                                        </p:tgtEl>
                                      </p:cBhvr>
                                    </p:animEffect>
                                  </p:childTnLst>
                                </p:cTn>
                              </p:par>
                            </p:childTnLst>
                          </p:cTn>
                        </p:par>
                        <p:par>
                          <p:cTn id="53" fill="hold">
                            <p:stCondLst>
                              <p:cond delay="525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9" grpId="0" animBg="1"/>
      <p:bldP spid="30" grpId="0" animBg="1"/>
      <p:bldP spid="31" grpId="0" animBg="1"/>
      <p:bldP spid="32" grpId="0" animBg="1"/>
      <p:bldP spid="33" grpId="0" animBg="1"/>
      <p:bldP spid="34" grpId="0"/>
      <p:bldP spid="35"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552053"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a:t>
            </a:r>
            <a:r>
              <a:rPr lang="zh-CN" altLang="en-US" sz="2600" b="1" kern="0" dirty="0" smtClean="0">
                <a:solidFill>
                  <a:srgbClr val="0070C0"/>
                </a:solidFill>
                <a:latin typeface="微软雅黑" pitchFamily="34" charset="-122"/>
                <a:ea typeface="微软雅黑" pitchFamily="34" charset="-122"/>
              </a:rPr>
              <a:t>开发核心能力之二：商业模式创新能力</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4" name="TextBox 682"/>
          <p:cNvSpPr txBox="1">
            <a:spLocks noChangeArrowheads="1"/>
          </p:cNvSpPr>
          <p:nvPr/>
        </p:nvSpPr>
        <p:spPr bwMode="auto">
          <a:xfrm>
            <a:off x="7195812" y="4711204"/>
            <a:ext cx="415594" cy="64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601">
                <a:solidFill>
                  <a:schemeClr val="bg1"/>
                </a:solidFill>
                <a:latin typeface="方正中等线简体"/>
                <a:ea typeface="方正中等线简体"/>
                <a:cs typeface="方正中等线简体"/>
              </a:rPr>
              <a:t>A</a:t>
            </a:r>
            <a:endParaRPr lang="zh-CN" altLang="en-US" sz="3601">
              <a:solidFill>
                <a:schemeClr val="bg1"/>
              </a:solidFill>
              <a:latin typeface="方正中等线简体"/>
              <a:ea typeface="方正中等线简体"/>
              <a:cs typeface="方正中等线简体"/>
            </a:endParaRPr>
          </a:p>
        </p:txBody>
      </p:sp>
      <p:sp>
        <p:nvSpPr>
          <p:cNvPr id="15" name="TextBox 62"/>
          <p:cNvSpPr txBox="1"/>
          <p:nvPr/>
        </p:nvSpPr>
        <p:spPr bwMode="auto">
          <a:xfrm>
            <a:off x="636389" y="1311945"/>
            <a:ext cx="5061002" cy="46166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marL="342900" indent="-342900" eaLnBrk="0" hangingPunct="0">
              <a:buFont typeface="Wingdings" panose="05000000000000000000" pitchFamily="2" charset="2"/>
              <a:buChar char="Ø"/>
              <a:defRPr/>
            </a:pPr>
            <a:r>
              <a:rPr lang="zh-CN" altLang="en-US" sz="2400" b="1" dirty="0" smtClean="0">
                <a:solidFill>
                  <a:srgbClr val="0070C0"/>
                </a:solidFill>
                <a:sym typeface="+mn-ea"/>
              </a:rPr>
              <a:t>现阶段</a:t>
            </a:r>
            <a:r>
              <a:rPr lang="en-US" altLang="zh-CN" sz="2400" b="1" dirty="0">
                <a:solidFill>
                  <a:srgbClr val="0070C0"/>
                </a:solidFill>
                <a:sym typeface="+mn-ea"/>
              </a:rPr>
              <a:t>PPP</a:t>
            </a:r>
            <a:r>
              <a:rPr lang="zh-CN" altLang="en-US" sz="2400" b="1" dirty="0" smtClean="0">
                <a:solidFill>
                  <a:srgbClr val="0070C0"/>
                </a:solidFill>
                <a:sym typeface="+mn-ea"/>
              </a:rPr>
              <a:t>项目主要运作模式</a:t>
            </a:r>
            <a:endParaRPr lang="zh-CN" altLang="en-US" sz="2400" b="1" dirty="0">
              <a:solidFill>
                <a:srgbClr val="0070C0"/>
              </a:solidFill>
              <a:sym typeface="+mn-ea"/>
            </a:endParaRPr>
          </a:p>
        </p:txBody>
      </p:sp>
      <p:sp>
        <p:nvSpPr>
          <p:cNvPr id="16" name="矩形 15"/>
          <p:cNvSpPr/>
          <p:nvPr/>
        </p:nvSpPr>
        <p:spPr>
          <a:xfrm>
            <a:off x="1725781" y="1989360"/>
            <a:ext cx="2088628" cy="4392762"/>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17" name="矩形 16"/>
          <p:cNvSpPr/>
          <p:nvPr/>
        </p:nvSpPr>
        <p:spPr>
          <a:xfrm>
            <a:off x="3923638" y="2003890"/>
            <a:ext cx="2172203" cy="4378232"/>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18" name="矩形 17"/>
          <p:cNvSpPr/>
          <p:nvPr/>
        </p:nvSpPr>
        <p:spPr>
          <a:xfrm>
            <a:off x="6143477" y="1992457"/>
            <a:ext cx="2112499" cy="4389666"/>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19" name="矩形 18"/>
          <p:cNvSpPr/>
          <p:nvPr/>
        </p:nvSpPr>
        <p:spPr>
          <a:xfrm>
            <a:off x="1774619" y="2781945"/>
            <a:ext cx="1992773" cy="873327"/>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20" name="TextBox 35"/>
          <p:cNvSpPr txBox="1">
            <a:spLocks noChangeArrowheads="1"/>
          </p:cNvSpPr>
          <p:nvPr/>
        </p:nvSpPr>
        <p:spPr bwMode="auto">
          <a:xfrm>
            <a:off x="1787489" y="2832756"/>
            <a:ext cx="1980057" cy="7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政府</a:t>
            </a:r>
            <a:r>
              <a:rPr lang="zh-CN" altLang="en-US" sz="2000" b="1" dirty="0" smtClean="0">
                <a:solidFill>
                  <a:schemeClr val="bg1"/>
                </a:solidFill>
                <a:latin typeface="微软雅黑" panose="020B0503020204020204" pitchFamily="34" charset="-122"/>
                <a:ea typeface="微软雅黑" panose="020B0503020204020204" pitchFamily="34" charset="-122"/>
              </a:rPr>
              <a:t>与单一社会</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资本股权合作</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1" name="Rectangle 42"/>
          <p:cNvSpPr/>
          <p:nvPr/>
        </p:nvSpPr>
        <p:spPr>
          <a:xfrm flipH="1">
            <a:off x="1774619" y="3357786"/>
            <a:ext cx="2016592" cy="2007064"/>
          </a:xfrm>
          <a:prstGeom prst="rect">
            <a:avLst/>
          </a:prstGeom>
          <a:noFill/>
          <a:ln w="12700" cap="flat" cmpd="sng" algn="ctr">
            <a:noFill/>
            <a:prstDash val="solid"/>
          </a:ln>
          <a:effectLst/>
        </p:spPr>
        <p:txBody>
          <a:bodyPr lIns="91454" tIns="0" rIns="91454" bIns="0"/>
          <a:lstStyle/>
          <a:p>
            <a:pPr algn="just" eaLnBrk="0" hangingPunct="0">
              <a:defRPr/>
            </a:pPr>
            <a:endParaRPr lang="en-US" altLang="zh-CN" sz="1600" b="1" kern="0" dirty="0" smtClean="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endParaRPr lang="en-US" altLang="zh-CN" sz="1600" b="1" kern="0" dirty="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优点：</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公司签约份额最大；公司</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有绝对</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控制权。</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缺点</a:t>
            </a:r>
            <a:r>
              <a:rPr lang="zh-CN" altLang="en-US" sz="1600" b="1" kern="0" dirty="0" smtClean="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对政府方出资能力要求高，主要适用于有无偿补助的项目；政府</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方不能同股同权提供增信。</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2" name="矩形 21"/>
          <p:cNvSpPr/>
          <p:nvPr/>
        </p:nvSpPr>
        <p:spPr>
          <a:xfrm>
            <a:off x="3946822" y="2781945"/>
            <a:ext cx="2029295" cy="873327"/>
          </a:xfrm>
          <a:prstGeom prst="rect">
            <a:avLst/>
          </a:prstGeom>
          <a:solidFill>
            <a:schemeClr val="bg1">
              <a:lumMod val="50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23" name="TextBox 40"/>
          <p:cNvSpPr txBox="1">
            <a:spLocks noChangeArrowheads="1"/>
          </p:cNvSpPr>
          <p:nvPr/>
        </p:nvSpPr>
        <p:spPr bwMode="auto">
          <a:xfrm>
            <a:off x="3857583" y="2821133"/>
            <a:ext cx="2237305" cy="70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政府与多家</a:t>
            </a:r>
            <a:r>
              <a:rPr lang="zh-CN" altLang="en-US" sz="2000" b="1" dirty="0" smtClean="0">
                <a:solidFill>
                  <a:schemeClr val="bg1"/>
                </a:solidFill>
                <a:latin typeface="微软雅黑" panose="020B0503020204020204" pitchFamily="34" charset="-122"/>
                <a:ea typeface="微软雅黑" panose="020B0503020204020204" pitchFamily="34" charset="-122"/>
              </a:rPr>
              <a:t>社会</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资本</a:t>
            </a:r>
            <a:r>
              <a:rPr lang="zh-CN" altLang="en-US" sz="2000" b="1" dirty="0">
                <a:solidFill>
                  <a:schemeClr val="bg1"/>
                </a:solidFill>
                <a:latin typeface="微软雅黑" panose="020B0503020204020204" pitchFamily="34" charset="-122"/>
                <a:ea typeface="微软雅黑" panose="020B0503020204020204" pitchFamily="34" charset="-122"/>
              </a:rPr>
              <a:t>股权</a:t>
            </a:r>
            <a:r>
              <a:rPr lang="zh-CN" altLang="en-US" sz="2000" b="1" dirty="0" smtClean="0">
                <a:solidFill>
                  <a:schemeClr val="bg1"/>
                </a:solidFill>
                <a:latin typeface="微软雅黑" panose="020B0503020204020204" pitchFamily="34" charset="-122"/>
                <a:ea typeface="微软雅黑" panose="020B0503020204020204" pitchFamily="34" charset="-122"/>
              </a:rPr>
              <a:t>合作</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4" name="Rectangle 42"/>
          <p:cNvSpPr/>
          <p:nvPr/>
        </p:nvSpPr>
        <p:spPr>
          <a:xfrm flipH="1">
            <a:off x="3995259" y="3973880"/>
            <a:ext cx="1967368" cy="1973719"/>
          </a:xfrm>
          <a:prstGeom prst="rect">
            <a:avLst/>
          </a:prstGeom>
          <a:noFill/>
          <a:ln w="12700" cap="flat" cmpd="sng" algn="ctr">
            <a:noFill/>
            <a:prstDash val="solid"/>
          </a:ln>
          <a:effectLst/>
        </p:spPr>
        <p:txBody>
          <a:bodyPr lIns="91454" tIns="0" rIns="91454" bIns="0"/>
          <a:lstStyle/>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优点</a:t>
            </a:r>
            <a:r>
              <a:rPr lang="zh-CN" altLang="en-US" sz="1600" b="1" kern="0" dirty="0" smtClean="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股东</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同股同权，资本金出资合规。</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缺点：</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施工份额均分，杠杆比不高</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；股权复杂，股东</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之间利益协调难度</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大。</a:t>
            </a:r>
            <a:endParaRPr lang="en-US" altLang="zh-CN" sz="1600" b="1" kern="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5" name="矩形 24"/>
          <p:cNvSpPr/>
          <p:nvPr/>
        </p:nvSpPr>
        <p:spPr>
          <a:xfrm>
            <a:off x="6107909" y="2781945"/>
            <a:ext cx="2148385" cy="873327"/>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26" name="TextBox 43"/>
          <p:cNvSpPr txBox="1">
            <a:spLocks noChangeArrowheads="1"/>
          </p:cNvSpPr>
          <p:nvPr/>
        </p:nvSpPr>
        <p:spPr bwMode="auto">
          <a:xfrm>
            <a:off x="6133315" y="2832756"/>
            <a:ext cx="2122979" cy="70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PPP</a:t>
            </a:r>
            <a:r>
              <a:rPr lang="zh-CN" altLang="en-US" sz="2000" b="1" dirty="0" smtClean="0">
                <a:solidFill>
                  <a:schemeClr val="bg1"/>
                </a:solidFill>
                <a:latin typeface="微软雅黑" panose="020B0503020204020204" pitchFamily="34" charset="-122"/>
                <a:ea typeface="微软雅黑" panose="020B0503020204020204" pitchFamily="34" charset="-122"/>
              </a:rPr>
              <a:t>基金</a:t>
            </a:r>
            <a:endParaRPr lang="zh-CN" altLang="en-US"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参股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7" name="Rectangle 42"/>
          <p:cNvSpPr/>
          <p:nvPr/>
        </p:nvSpPr>
        <p:spPr>
          <a:xfrm flipH="1">
            <a:off x="6143477" y="3974034"/>
            <a:ext cx="2161088" cy="1937198"/>
          </a:xfrm>
          <a:prstGeom prst="rect">
            <a:avLst/>
          </a:prstGeom>
          <a:noFill/>
          <a:ln w="12700" cap="flat" cmpd="sng" algn="ctr">
            <a:noFill/>
            <a:prstDash val="solid"/>
          </a:ln>
          <a:effectLst/>
        </p:spPr>
        <p:txBody>
          <a:bodyPr lIns="91454" tIns="0" rIns="91454" bIns="0"/>
          <a:lstStyle/>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 优点：</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投资期限相对较长</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；能够为项目增信；贷款银行认可。</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缺点：</a:t>
            </a:r>
            <a:r>
              <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rPr>
              <a:t>PPP</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基金出资不超过</a:t>
            </a:r>
            <a:r>
              <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rPr>
              <a:t>30</a:t>
            </a:r>
            <a:r>
              <a:rPr lang="en-US" altLang="zh-CN"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；明</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股实债的投资</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模式，需要公司承担起投资风险；成本较高。</a:t>
            </a:r>
            <a:endParaRPr lang="en-US" altLang="zh-CN" sz="1600" b="1" kern="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28" name="椭圆 27"/>
          <p:cNvSpPr/>
          <p:nvPr/>
        </p:nvSpPr>
        <p:spPr>
          <a:xfrm flipV="1">
            <a:off x="2517742" y="2230955"/>
            <a:ext cx="396967" cy="396967"/>
          </a:xfrm>
          <a:prstGeom prst="ellipse">
            <a:avLst/>
          </a:prstGeom>
          <a:solidFill>
            <a:srgbClr val="0070C0"/>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8" tIns="45724" rIns="91448" bIns="45724" anchor="ctr"/>
          <a:lstStyle/>
          <a:p>
            <a:pPr algn="ctr" eaLnBrk="0" hangingPunct="0">
              <a:defRPr/>
            </a:pPr>
            <a:endParaRPr lang="zh-CN" altLang="en-US" dirty="0"/>
          </a:p>
        </p:txBody>
      </p:sp>
      <p:sp>
        <p:nvSpPr>
          <p:cNvPr id="36" name="矩形 35"/>
          <p:cNvSpPr>
            <a:spLocks noChangeArrowheads="1"/>
          </p:cNvSpPr>
          <p:nvPr/>
        </p:nvSpPr>
        <p:spPr bwMode="auto">
          <a:xfrm>
            <a:off x="2001684" y="2237563"/>
            <a:ext cx="1429081"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rPr>
              <a:t>A</a:t>
            </a:r>
            <a:endParaRPr lang="zh-CN" altLang="en-US" sz="2000" b="1" dirty="0">
              <a:solidFill>
                <a:schemeClr val="bg1"/>
              </a:solidFill>
              <a:cs typeface="Arial" panose="020B0604020202020204" pitchFamily="34" charset="0"/>
            </a:endParaRPr>
          </a:p>
        </p:txBody>
      </p:sp>
      <p:sp>
        <p:nvSpPr>
          <p:cNvPr id="37" name="椭圆 36"/>
          <p:cNvSpPr/>
          <p:nvPr/>
        </p:nvSpPr>
        <p:spPr>
          <a:xfrm flipV="1">
            <a:off x="4739168" y="2230955"/>
            <a:ext cx="396967" cy="396967"/>
          </a:xfrm>
          <a:prstGeom prst="ellipse">
            <a:avLst/>
          </a:prstGeom>
          <a:solidFill>
            <a:schemeClr val="bg1">
              <a:lumMod val="50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8" tIns="45724" rIns="91448" bIns="45724" anchor="ctr"/>
          <a:lstStyle/>
          <a:p>
            <a:pPr algn="ctr" eaLnBrk="0" hangingPunct="0">
              <a:defRPr/>
            </a:pPr>
            <a:endParaRPr lang="zh-CN" altLang="en-US" dirty="0"/>
          </a:p>
        </p:txBody>
      </p:sp>
      <p:sp>
        <p:nvSpPr>
          <p:cNvPr id="38" name="矩形 53"/>
          <p:cNvSpPr>
            <a:spLocks noChangeArrowheads="1"/>
          </p:cNvSpPr>
          <p:nvPr/>
        </p:nvSpPr>
        <p:spPr bwMode="auto">
          <a:xfrm>
            <a:off x="4223111" y="2237563"/>
            <a:ext cx="1429081"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rPr>
              <a:t>B</a:t>
            </a:r>
            <a:endParaRPr lang="zh-CN" altLang="en-US" sz="2000" b="1" dirty="0">
              <a:solidFill>
                <a:schemeClr val="bg1"/>
              </a:solidFill>
              <a:cs typeface="Arial" panose="020B0604020202020204" pitchFamily="34" charset="0"/>
            </a:endParaRPr>
          </a:p>
        </p:txBody>
      </p:sp>
      <p:sp>
        <p:nvSpPr>
          <p:cNvPr id="39" name="椭圆 38"/>
          <p:cNvSpPr/>
          <p:nvPr/>
        </p:nvSpPr>
        <p:spPr>
          <a:xfrm flipV="1">
            <a:off x="6965358" y="2230955"/>
            <a:ext cx="398555" cy="396967"/>
          </a:xfrm>
          <a:prstGeom prst="ellipse">
            <a:avLst/>
          </a:prstGeom>
          <a:solidFill>
            <a:srgbClr val="0070C0"/>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8" tIns="45724" rIns="91448" bIns="45724" anchor="ctr"/>
          <a:lstStyle/>
          <a:p>
            <a:pPr algn="ctr" eaLnBrk="0" hangingPunct="0">
              <a:defRPr/>
            </a:pPr>
            <a:endParaRPr lang="zh-CN" altLang="en-US" dirty="0"/>
          </a:p>
        </p:txBody>
      </p:sp>
      <p:sp>
        <p:nvSpPr>
          <p:cNvPr id="40" name="矩形 68"/>
          <p:cNvSpPr>
            <a:spLocks noChangeArrowheads="1"/>
          </p:cNvSpPr>
          <p:nvPr/>
        </p:nvSpPr>
        <p:spPr bwMode="auto">
          <a:xfrm>
            <a:off x="6449301" y="2237563"/>
            <a:ext cx="1430668"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a:solidFill>
                  <a:schemeClr val="bg1"/>
                </a:solidFill>
              </a:rPr>
              <a:t>C</a:t>
            </a:r>
            <a:endParaRPr lang="zh-CN" altLang="en-US" sz="2000" b="1">
              <a:solidFill>
                <a:schemeClr val="bg1"/>
              </a:solidFill>
              <a:cs typeface="Arial" panose="020B0604020202020204" pitchFamily="34" charset="0"/>
            </a:endParaRPr>
          </a:p>
        </p:txBody>
      </p:sp>
      <p:sp>
        <p:nvSpPr>
          <p:cNvPr id="41" name="矩形 40"/>
          <p:cNvSpPr/>
          <p:nvPr/>
        </p:nvSpPr>
        <p:spPr>
          <a:xfrm>
            <a:off x="8399899" y="1989361"/>
            <a:ext cx="2088628" cy="4392761"/>
          </a:xfrm>
          <a:prstGeom prst="rect">
            <a:avLst/>
          </a:prstGeom>
          <a:solidFill>
            <a:srgbClr val="EFEFEF"/>
          </a:solidFill>
          <a:ln w="1905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dirty="0"/>
          </a:p>
        </p:txBody>
      </p:sp>
      <p:sp>
        <p:nvSpPr>
          <p:cNvPr id="42" name="矩形 41"/>
          <p:cNvSpPr/>
          <p:nvPr/>
        </p:nvSpPr>
        <p:spPr>
          <a:xfrm>
            <a:off x="8399202" y="2781945"/>
            <a:ext cx="2089634" cy="873327"/>
          </a:xfrm>
          <a:prstGeom prst="rect">
            <a:avLst/>
          </a:prstGeom>
          <a:solidFill>
            <a:schemeClr val="bg1">
              <a:lumMod val="50000"/>
              <a:alpha val="9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54" tIns="45727" rIns="91454" bIns="45727" anchor="ctr"/>
          <a:lstStyle/>
          <a:p>
            <a:pPr algn="ctr" eaLnBrk="0" hangingPunct="0">
              <a:defRPr/>
            </a:pPr>
            <a:endParaRPr lang="zh-CN" altLang="en-US"/>
          </a:p>
        </p:txBody>
      </p:sp>
      <p:sp>
        <p:nvSpPr>
          <p:cNvPr id="43" name="TextBox 71"/>
          <p:cNvSpPr txBox="1">
            <a:spLocks noChangeArrowheads="1"/>
          </p:cNvSpPr>
          <p:nvPr/>
        </p:nvSpPr>
        <p:spPr bwMode="auto">
          <a:xfrm>
            <a:off x="8857765" y="2834344"/>
            <a:ext cx="1210616" cy="70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小额参股</a:t>
            </a:r>
            <a:endParaRPr lang="zh-CN" altLang="en-US"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solidFill>
                <a:latin typeface="微软雅黑" panose="020B0503020204020204" pitchFamily="34" charset="-122"/>
                <a:ea typeface="微软雅黑" panose="020B0503020204020204" pitchFamily="34" charset="-122"/>
              </a:rPr>
              <a:t>拉动施工</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Rectangle 42"/>
          <p:cNvSpPr/>
          <p:nvPr/>
        </p:nvSpPr>
        <p:spPr>
          <a:xfrm flipH="1">
            <a:off x="8449705" y="3974034"/>
            <a:ext cx="2038822" cy="2083282"/>
          </a:xfrm>
          <a:prstGeom prst="rect">
            <a:avLst/>
          </a:prstGeom>
          <a:noFill/>
          <a:ln w="12700" cap="flat" cmpd="sng" algn="ctr">
            <a:noFill/>
            <a:prstDash val="solid"/>
          </a:ln>
          <a:effectLst/>
        </p:spPr>
        <p:txBody>
          <a:bodyPr lIns="91454" tIns="0" rIns="91454" bIns="0"/>
          <a:lstStyle/>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优点</a:t>
            </a:r>
            <a:r>
              <a:rPr lang="zh-CN" altLang="en-US" sz="1600" b="1" kern="0" dirty="0" smtClean="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少量出资符合公司投资能力；施工利润</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能够覆盖出资，可有效控制风险。</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a:p>
            <a:pPr algn="just" eaLnBrk="0" hangingPunct="0">
              <a:defRPr/>
            </a:pPr>
            <a:r>
              <a:rPr lang="zh-CN" altLang="en-US" sz="1600" b="1" kern="0" dirty="0">
                <a:latin typeface="微软雅黑" panose="020B0503020204020204" pitchFamily="34" charset="-122"/>
                <a:ea typeface="微软雅黑" panose="020B0503020204020204" pitchFamily="34" charset="-122"/>
                <a:cs typeface="Arial" panose="020B0604020202020204" pitchFamily="34" charset="0"/>
                <a:sym typeface="+mn-ea"/>
              </a:rPr>
              <a:t>难点</a:t>
            </a:r>
            <a:r>
              <a:rPr lang="zh-CN" altLang="en-US" sz="1600" b="1" kern="0" dirty="0" smtClean="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公司没有控制权；</a:t>
            </a:r>
            <a:r>
              <a:rPr lang="zh-CN" altLang="en-US" sz="1600" kern="0" dirty="0">
                <a:latin typeface="微软雅黑" panose="020B0503020204020204" pitchFamily="34" charset="-122"/>
                <a:ea typeface="微软雅黑" panose="020B0503020204020204" pitchFamily="34" charset="-122"/>
                <a:cs typeface="Arial" panose="020B0604020202020204" pitchFamily="34" charset="0"/>
                <a:sym typeface="+mn-ea"/>
              </a:rPr>
              <a:t>股东之间利益协调难度</a:t>
            </a:r>
            <a:r>
              <a:rPr lang="zh-CN" altLang="en-US" sz="1600" kern="0" dirty="0" smtClean="0">
                <a:latin typeface="微软雅黑" panose="020B0503020204020204" pitchFamily="34" charset="-122"/>
                <a:ea typeface="微软雅黑" panose="020B0503020204020204" pitchFamily="34" charset="-122"/>
                <a:cs typeface="Arial" panose="020B0604020202020204" pitchFamily="34" charset="0"/>
                <a:sym typeface="+mn-ea"/>
              </a:rPr>
              <a:t>大。</a:t>
            </a:r>
            <a:endParaRPr lang="en-US" altLang="zh-CN" sz="1600" kern="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45" name="椭圆 44"/>
          <p:cNvSpPr/>
          <p:nvPr/>
        </p:nvSpPr>
        <p:spPr>
          <a:xfrm flipV="1">
            <a:off x="9204251" y="2203961"/>
            <a:ext cx="396967" cy="396967"/>
          </a:xfrm>
          <a:prstGeom prst="ellipse">
            <a:avLst/>
          </a:prstGeom>
          <a:solidFill>
            <a:schemeClr val="bg1">
              <a:lumMod val="50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48" tIns="45724" rIns="91448" bIns="45724" anchor="ctr"/>
          <a:lstStyle/>
          <a:p>
            <a:pPr algn="ctr" eaLnBrk="0" hangingPunct="0">
              <a:defRPr/>
            </a:pPr>
            <a:endParaRPr lang="zh-CN" altLang="en-US" dirty="0"/>
          </a:p>
        </p:txBody>
      </p:sp>
      <p:sp>
        <p:nvSpPr>
          <p:cNvPr id="46" name="矩形 74"/>
          <p:cNvSpPr>
            <a:spLocks noChangeArrowheads="1"/>
          </p:cNvSpPr>
          <p:nvPr/>
        </p:nvSpPr>
        <p:spPr bwMode="auto">
          <a:xfrm>
            <a:off x="8701850" y="2212998"/>
            <a:ext cx="1429081" cy="40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4" tIns="45727" rIns="91454" bIns="4572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000" b="1" dirty="0">
                <a:solidFill>
                  <a:schemeClr val="bg1"/>
                </a:solidFill>
              </a:rPr>
              <a:t>D</a:t>
            </a:r>
            <a:endParaRPr lang="zh-CN" altLang="en-US" sz="2000" b="1" dirty="0">
              <a:solidFill>
                <a:schemeClr val="bg1"/>
              </a:solidFill>
              <a:cs typeface="Arial" panose="020B0604020202020204" pitchFamily="34" charset="0"/>
            </a:endParaRPr>
          </a:p>
        </p:txBody>
      </p:sp>
    </p:spTree>
    <p:extLst>
      <p:ext uri="{BB962C8B-B14F-4D97-AF65-F5344CB8AC3E}">
        <p14:creationId xmlns:p14="http://schemas.microsoft.com/office/powerpoint/2010/main" val="23511528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00"/>
                                        <p:tgtEl>
                                          <p:spTgt spid="15"/>
                                        </p:tgtEl>
                                      </p:cBhvr>
                                    </p:animEffect>
                                  </p:childTnLst>
                                </p:cTn>
                              </p:par>
                            </p:childTnLst>
                          </p:cTn>
                        </p:par>
                        <p:par>
                          <p:cTn id="19" fill="hold">
                            <p:stCondLst>
                              <p:cond delay="1500"/>
                            </p:stCondLst>
                            <p:childTnLst>
                              <p:par>
                                <p:cTn id="20" presetID="6"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circle(in)">
                                      <p:cBhvr>
                                        <p:cTn id="22" dur="750"/>
                                        <p:tgtEl>
                                          <p:spTgt spid="14"/>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circle(in)">
                                      <p:cBhvr>
                                        <p:cTn id="25" dur="750"/>
                                        <p:tgtEl>
                                          <p:spTgt spid="16"/>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750"/>
                                        <p:tgtEl>
                                          <p:spTgt spid="17"/>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circle(in)">
                                      <p:cBhvr>
                                        <p:cTn id="31" dur="750"/>
                                        <p:tgtEl>
                                          <p:spTgt spid="18"/>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circle(in)">
                                      <p:cBhvr>
                                        <p:cTn id="34" dur="750"/>
                                        <p:tgtEl>
                                          <p:spTgt spid="19"/>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circle(in)">
                                      <p:cBhvr>
                                        <p:cTn id="37" dur="750"/>
                                        <p:tgtEl>
                                          <p:spTgt spid="20"/>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circle(in)">
                                      <p:cBhvr>
                                        <p:cTn id="40" dur="750"/>
                                        <p:tgtEl>
                                          <p:spTgt spid="21"/>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circle(in)">
                                      <p:cBhvr>
                                        <p:cTn id="43" dur="750"/>
                                        <p:tgtEl>
                                          <p:spTgt spid="22"/>
                                        </p:tgtEl>
                                      </p:cBhvr>
                                    </p:animEffect>
                                  </p:childTnLst>
                                </p:cTn>
                              </p:par>
                              <p:par>
                                <p:cTn id="44" presetID="6" presetClass="entr" presetSubtype="16"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circle(in)">
                                      <p:cBhvr>
                                        <p:cTn id="46" dur="750"/>
                                        <p:tgtEl>
                                          <p:spTgt spid="23"/>
                                        </p:tgtEl>
                                      </p:cBhvr>
                                    </p:animEffect>
                                  </p:childTnLst>
                                </p:cTn>
                              </p:par>
                              <p:par>
                                <p:cTn id="47" presetID="6" presetClass="entr" presetSubtype="16"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circle(in)">
                                      <p:cBhvr>
                                        <p:cTn id="49" dur="750"/>
                                        <p:tgtEl>
                                          <p:spTgt spid="24"/>
                                        </p:tgtEl>
                                      </p:cBhvr>
                                    </p:animEffect>
                                  </p:childTnLst>
                                </p:cTn>
                              </p:par>
                              <p:par>
                                <p:cTn id="50" presetID="6"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circle(in)">
                                      <p:cBhvr>
                                        <p:cTn id="52" dur="750"/>
                                        <p:tgtEl>
                                          <p:spTgt spid="25"/>
                                        </p:tgtEl>
                                      </p:cBhvr>
                                    </p:animEffect>
                                  </p:childTnLst>
                                </p:cTn>
                              </p:par>
                              <p:par>
                                <p:cTn id="53" presetID="6"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ircle(in)">
                                      <p:cBhvr>
                                        <p:cTn id="55" dur="750"/>
                                        <p:tgtEl>
                                          <p:spTgt spid="26"/>
                                        </p:tgtEl>
                                      </p:cBhvr>
                                    </p:animEffect>
                                  </p:childTnLst>
                                </p:cTn>
                              </p:par>
                              <p:par>
                                <p:cTn id="56" presetID="6" presetClass="entr" presetSubtype="16"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circle(in)">
                                      <p:cBhvr>
                                        <p:cTn id="58" dur="750"/>
                                        <p:tgtEl>
                                          <p:spTgt spid="27"/>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circle(in)">
                                      <p:cBhvr>
                                        <p:cTn id="61" dur="750"/>
                                        <p:tgtEl>
                                          <p:spTgt spid="28"/>
                                        </p:tgtEl>
                                      </p:cBhvr>
                                    </p:animEffect>
                                  </p:childTnLst>
                                </p:cTn>
                              </p:par>
                              <p:par>
                                <p:cTn id="62" presetID="6"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circle(in)">
                                      <p:cBhvr>
                                        <p:cTn id="64" dur="750"/>
                                        <p:tgtEl>
                                          <p:spTgt spid="36"/>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circle(in)">
                                      <p:cBhvr>
                                        <p:cTn id="67" dur="750"/>
                                        <p:tgtEl>
                                          <p:spTgt spid="37"/>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circle(in)">
                                      <p:cBhvr>
                                        <p:cTn id="70" dur="750"/>
                                        <p:tgtEl>
                                          <p:spTgt spid="38"/>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circle(in)">
                                      <p:cBhvr>
                                        <p:cTn id="73" dur="750"/>
                                        <p:tgtEl>
                                          <p:spTgt spid="39"/>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circle(in)">
                                      <p:cBhvr>
                                        <p:cTn id="76" dur="750"/>
                                        <p:tgtEl>
                                          <p:spTgt spid="40"/>
                                        </p:tgtEl>
                                      </p:cBhvr>
                                    </p:animEffect>
                                  </p:childTnLst>
                                </p:cTn>
                              </p:par>
                              <p:par>
                                <p:cTn id="77" presetID="6" presetClass="entr" presetSubtype="16"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circle(in)">
                                      <p:cBhvr>
                                        <p:cTn id="79" dur="750"/>
                                        <p:tgtEl>
                                          <p:spTgt spid="41"/>
                                        </p:tgtEl>
                                      </p:cBhvr>
                                    </p:animEffect>
                                  </p:childTnLst>
                                </p:cTn>
                              </p:par>
                              <p:par>
                                <p:cTn id="80" presetID="6" presetClass="entr" presetSubtype="16" fill="hold" grpId="0"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circle(in)">
                                      <p:cBhvr>
                                        <p:cTn id="82" dur="750"/>
                                        <p:tgtEl>
                                          <p:spTgt spid="42"/>
                                        </p:tgtEl>
                                      </p:cBhvr>
                                    </p:animEffect>
                                  </p:childTnLst>
                                </p:cTn>
                              </p:par>
                              <p:par>
                                <p:cTn id="83" presetID="6" presetClass="entr" presetSubtype="16"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circle(in)">
                                      <p:cBhvr>
                                        <p:cTn id="85" dur="750"/>
                                        <p:tgtEl>
                                          <p:spTgt spid="43"/>
                                        </p:tgtEl>
                                      </p:cBhvr>
                                    </p:animEffect>
                                  </p:childTnLst>
                                </p:cTn>
                              </p:par>
                              <p:par>
                                <p:cTn id="86" presetID="6" presetClass="entr" presetSubtype="16"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circle(in)">
                                      <p:cBhvr>
                                        <p:cTn id="88" dur="750"/>
                                        <p:tgtEl>
                                          <p:spTgt spid="44"/>
                                        </p:tgtEl>
                                      </p:cBhvr>
                                    </p:animEffect>
                                  </p:childTnLst>
                                </p:cTn>
                              </p:par>
                              <p:par>
                                <p:cTn id="89" presetID="6" presetClass="entr" presetSubtype="16"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circle(in)">
                                      <p:cBhvr>
                                        <p:cTn id="91" dur="750"/>
                                        <p:tgtEl>
                                          <p:spTgt spid="45"/>
                                        </p:tgtEl>
                                      </p:cBhvr>
                                    </p:animEffect>
                                  </p:childTnLst>
                                </p:cTn>
                              </p:par>
                              <p:par>
                                <p:cTn id="92" presetID="6" presetClass="entr" presetSubtype="16"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circle(in)">
                                      <p:cBhvr>
                                        <p:cTn id="94"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p:bldP spid="15" grpId="0"/>
      <p:bldP spid="16" grpId="0" animBg="1"/>
      <p:bldP spid="17" grpId="0" animBg="1"/>
      <p:bldP spid="18" grpId="0" animBg="1"/>
      <p:bldP spid="19" grpId="0" animBg="1"/>
      <p:bldP spid="20" grpId="0"/>
      <p:bldP spid="21" grpId="0"/>
      <p:bldP spid="22" grpId="0" animBg="1"/>
      <p:bldP spid="23" grpId="0"/>
      <p:bldP spid="24" grpId="0"/>
      <p:bldP spid="25" grpId="0" animBg="1"/>
      <p:bldP spid="26" grpId="0"/>
      <p:bldP spid="27" grpId="0"/>
      <p:bldP spid="28" grpId="0" animBg="1"/>
      <p:bldP spid="36" grpId="0"/>
      <p:bldP spid="37" grpId="0" animBg="1"/>
      <p:bldP spid="38" grpId="0"/>
      <p:bldP spid="39" grpId="0" animBg="1"/>
      <p:bldP spid="40" grpId="0"/>
      <p:bldP spid="41" grpId="0" animBg="1"/>
      <p:bldP spid="42" grpId="0" animBg="1"/>
      <p:bldP spid="43" grpId="0"/>
      <p:bldP spid="44" grpId="0"/>
      <p:bldP spid="45" grpId="0" animBg="1"/>
      <p:bldP spid="4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684008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市场开发核心能力之二：商业模式创新能力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34</a:t>
            </a:fld>
            <a:endParaRPr lang="zh-CN" altLang="en-US"/>
          </a:p>
        </p:txBody>
      </p:sp>
      <p:sp>
        <p:nvSpPr>
          <p:cNvPr id="6" name="矩形 5"/>
          <p:cNvSpPr/>
          <p:nvPr/>
        </p:nvSpPr>
        <p:spPr>
          <a:xfrm>
            <a:off x="910630" y="1455961"/>
            <a:ext cx="7416824"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smtClean="0">
                <a:solidFill>
                  <a:srgbClr val="0070C0"/>
                </a:solidFill>
                <a:latin typeface="微软雅黑" pitchFamily="34" charset="-122"/>
                <a:ea typeface="微软雅黑" pitchFamily="34" charset="-122"/>
              </a:rPr>
              <a:t>基建项目商业模式发展新趋势：</a:t>
            </a:r>
            <a:r>
              <a:rPr lang="en-US" altLang="zh-CN" sz="2400" b="1" kern="0" dirty="0" smtClean="0">
                <a:solidFill>
                  <a:srgbClr val="0070C0"/>
                </a:solidFill>
                <a:latin typeface="微软雅黑" pitchFamily="34" charset="-122"/>
                <a:ea typeface="微软雅黑" pitchFamily="34" charset="-122"/>
              </a:rPr>
              <a:t>RCP</a:t>
            </a:r>
            <a:r>
              <a:rPr lang="zh-CN" altLang="en-US" sz="2400" b="1" kern="0" dirty="0" smtClean="0">
                <a:solidFill>
                  <a:srgbClr val="0070C0"/>
                </a:solidFill>
                <a:latin typeface="微软雅黑" pitchFamily="34" charset="-122"/>
                <a:ea typeface="微软雅黑" pitchFamily="34" charset="-122"/>
              </a:rPr>
              <a:t>资源补偿模式</a:t>
            </a:r>
            <a:endParaRPr lang="en-US" altLang="zh-CN" sz="2400" b="1" kern="0" dirty="0" smtClean="0">
              <a:solidFill>
                <a:srgbClr val="0070C0"/>
              </a:solidFill>
              <a:latin typeface="微软雅黑" pitchFamily="34" charset="-122"/>
              <a:ea typeface="微软雅黑" pitchFamily="34" charset="-122"/>
            </a:endParaRPr>
          </a:p>
        </p:txBody>
      </p:sp>
      <p:sp>
        <p:nvSpPr>
          <p:cNvPr id="7" name="文本框 6"/>
          <p:cNvSpPr txBox="1"/>
          <p:nvPr/>
        </p:nvSpPr>
        <p:spPr>
          <a:xfrm>
            <a:off x="1270670" y="2277666"/>
            <a:ext cx="9649072" cy="400110"/>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一、模式产生背景</a:t>
            </a:r>
            <a:r>
              <a:rPr lang="zh-CN" altLang="en-US" sz="2000" dirty="0" smtClean="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p:txBody>
      </p:sp>
      <p:sp>
        <p:nvSpPr>
          <p:cNvPr id="9" name="文本框 8"/>
          <p:cNvSpPr txBox="1"/>
          <p:nvPr/>
        </p:nvSpPr>
        <p:spPr>
          <a:xfrm>
            <a:off x="910630" y="2709714"/>
            <a:ext cx="10441160" cy="3785652"/>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中西部经济欠发达地区，因地方政府财力不足，政府举债融资渠道受限，公共设施</a:t>
            </a:r>
            <a:r>
              <a:rPr lang="zh-CN" altLang="en-US" sz="2000" dirty="0">
                <a:latin typeface="微软雅黑" panose="020B0503020204020204" pitchFamily="34" charset="-122"/>
                <a:ea typeface="微软雅黑" panose="020B0503020204020204" pitchFamily="34" charset="-122"/>
              </a:rPr>
              <a:t>项目所</a:t>
            </a:r>
            <a:r>
              <a:rPr lang="zh-CN" altLang="en-US" sz="2000" dirty="0" smtClean="0">
                <a:latin typeface="微软雅黑" panose="020B0503020204020204" pitchFamily="34" charset="-122"/>
                <a:ea typeface="微软雅黑" panose="020B0503020204020204" pitchFamily="34" charset="-122"/>
              </a:rPr>
              <a:t>需投资、建设资金来源</a:t>
            </a:r>
            <a:r>
              <a:rPr lang="zh-CN" altLang="en-US" sz="2000" dirty="0">
                <a:latin typeface="微软雅黑" panose="020B0503020204020204" pitchFamily="34" charset="-122"/>
                <a:ea typeface="微软雅黑" panose="020B0503020204020204" pitchFamily="34" charset="-122"/>
              </a:rPr>
              <a:t>陷入困境</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n"/>
            </a:pPr>
            <a:r>
              <a:rPr lang="zh-CN" altLang="en-US" sz="2000" dirty="0" smtClean="0">
                <a:latin typeface="微软雅黑" panose="020B0503020204020204" pitchFamily="34" charset="-122"/>
                <a:ea typeface="微软雅黑" panose="020B0503020204020204" pitchFamily="34" charset="-122"/>
              </a:rPr>
              <a:t>诸多缺乏自身</a:t>
            </a:r>
            <a:r>
              <a:rPr lang="zh-CN" altLang="en-US" sz="2000" dirty="0">
                <a:latin typeface="微软雅黑" panose="020B0503020204020204" pitchFamily="34" charset="-122"/>
                <a:ea typeface="微软雅黑" panose="020B0503020204020204" pitchFamily="34" charset="-122"/>
              </a:rPr>
              <a:t>造血功能</a:t>
            </a:r>
            <a:r>
              <a:rPr lang="zh-CN" altLang="en-US" sz="2000" dirty="0" smtClean="0">
                <a:latin typeface="微软雅黑" panose="020B0503020204020204" pitchFamily="34" charset="-122"/>
                <a:ea typeface="微软雅黑" panose="020B0503020204020204" pitchFamily="34" charset="-122"/>
              </a:rPr>
              <a:t>、投资回报率过低的</a:t>
            </a:r>
            <a:r>
              <a:rPr lang="zh-CN" altLang="en-US" sz="2000" dirty="0">
                <a:latin typeface="微软雅黑" panose="020B0503020204020204" pitchFamily="34" charset="-122"/>
                <a:ea typeface="微软雅黑" panose="020B0503020204020204" pitchFamily="34" charset="-122"/>
              </a:rPr>
              <a:t>非经营性、准</a:t>
            </a:r>
            <a:r>
              <a:rPr lang="zh-CN" altLang="en-US" sz="2000" dirty="0" smtClean="0">
                <a:latin typeface="微软雅黑" panose="020B0503020204020204" pitchFamily="34" charset="-122"/>
                <a:ea typeface="微软雅黑" panose="020B0503020204020204" pitchFamily="34" charset="-122"/>
              </a:rPr>
              <a:t>经营性基建项目受</a:t>
            </a:r>
            <a:r>
              <a:rPr lang="en-US" altLang="zh-CN" sz="2000" dirty="0" smtClean="0">
                <a:latin typeface="微软雅黑" panose="020B0503020204020204" pitchFamily="34" charset="-122"/>
                <a:ea typeface="微软雅黑" panose="020B0503020204020204" pitchFamily="34" charset="-122"/>
              </a:rPr>
              <a:t>PPP</a:t>
            </a:r>
            <a:r>
              <a:rPr lang="zh-CN" altLang="en-US" sz="2000" dirty="0" smtClean="0">
                <a:latin typeface="微软雅黑" panose="020B0503020204020204" pitchFamily="34" charset="-122"/>
                <a:ea typeface="微软雅黑" panose="020B0503020204020204" pitchFamily="34" charset="-122"/>
              </a:rPr>
              <a:t>监管政策（特别是</a:t>
            </a:r>
            <a:r>
              <a:rPr lang="en-US" altLang="zh-CN" sz="2000" dirty="0">
                <a:latin typeface="微软雅黑" panose="020B0503020204020204" pitchFamily="34" charset="-122"/>
                <a:ea typeface="微软雅黑" panose="020B0503020204020204" pitchFamily="34" charset="-122"/>
              </a:rPr>
              <a:t>2019</a:t>
            </a:r>
            <a:r>
              <a:rPr lang="zh-CN" altLang="en-US" sz="2000" dirty="0">
                <a:latin typeface="微软雅黑" panose="020B0503020204020204" pitchFamily="34" charset="-122"/>
                <a:ea typeface="微软雅黑" panose="020B0503020204020204" pitchFamily="34" charset="-122"/>
              </a:rPr>
              <a:t>年财金</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号文</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政府投资条例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影响，实施难度增大。但因该类项目涉及民生，又有建设需求。</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n"/>
            </a:pPr>
            <a:r>
              <a:rPr lang="zh-CN" altLang="en-US" sz="2000" dirty="0">
                <a:latin typeface="微软雅黑" panose="020B0503020204020204" pitchFamily="34" charset="-122"/>
                <a:ea typeface="微软雅黑" panose="020B0503020204020204" pitchFamily="34" charset="-122"/>
              </a:rPr>
              <a:t>为破解投融资难题</a:t>
            </a:r>
            <a:r>
              <a:rPr lang="zh-CN" altLang="en-US" sz="2000" dirty="0" smtClean="0">
                <a:latin typeface="微软雅黑" panose="020B0503020204020204" pitchFamily="34" charset="-122"/>
                <a:ea typeface="微软雅黑" panose="020B0503020204020204" pitchFamily="34" charset="-122"/>
              </a:rPr>
              <a:t>，一些中西部地区政府</a:t>
            </a:r>
            <a:r>
              <a:rPr lang="zh-CN" altLang="en-US" sz="2000" dirty="0">
                <a:latin typeface="微软雅黑" panose="020B0503020204020204" pitchFamily="34" charset="-122"/>
                <a:ea typeface="微软雅黑" panose="020B0503020204020204" pitchFamily="34" charset="-122"/>
              </a:rPr>
              <a:t>开始尝试通过出让国有资产资源的方式来补充基础设施项目投资及建设所需资金</a:t>
            </a:r>
            <a:r>
              <a:rPr lang="zh-CN" altLang="en-US" sz="2000" dirty="0" smtClean="0">
                <a:latin typeface="微软雅黑" panose="020B0503020204020204" pitchFamily="34" charset="-122"/>
                <a:ea typeface="微软雅黑" panose="020B0503020204020204" pitchFamily="34" charset="-122"/>
              </a:rPr>
              <a:t>，以实现减轻</a:t>
            </a:r>
            <a:r>
              <a:rPr lang="zh-CN" altLang="en-US" sz="2000" dirty="0">
                <a:latin typeface="微软雅黑" panose="020B0503020204020204" pitchFamily="34" charset="-122"/>
                <a:ea typeface="微软雅黑" panose="020B0503020204020204" pitchFamily="34" charset="-122"/>
              </a:rPr>
              <a:t>政府财政压力、吸引投资</a:t>
            </a:r>
            <a:r>
              <a:rPr lang="zh-CN" altLang="en-US" sz="2000" dirty="0" smtClean="0">
                <a:latin typeface="微软雅黑" panose="020B0503020204020204" pitchFamily="34" charset="-122"/>
                <a:ea typeface="微软雅黑" panose="020B0503020204020204" pitchFamily="34" charset="-122"/>
              </a:rPr>
              <a:t>、加快基础设施建设的目的。</a:t>
            </a:r>
            <a:endParaRPr lang="en-US" altLang="zh-CN" sz="20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67205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684008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市场开发核心能力之二：商业模式创新能力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35</a:t>
            </a:fld>
            <a:endParaRPr lang="zh-CN" altLang="en-US"/>
          </a:p>
        </p:txBody>
      </p:sp>
      <p:sp>
        <p:nvSpPr>
          <p:cNvPr id="6" name="矩形 5"/>
          <p:cNvSpPr/>
          <p:nvPr/>
        </p:nvSpPr>
        <p:spPr>
          <a:xfrm>
            <a:off x="910630" y="1455961"/>
            <a:ext cx="7416824"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smtClean="0">
                <a:solidFill>
                  <a:srgbClr val="0070C0"/>
                </a:solidFill>
                <a:latin typeface="微软雅黑" pitchFamily="34" charset="-122"/>
                <a:ea typeface="微软雅黑" pitchFamily="34" charset="-122"/>
              </a:rPr>
              <a:t>基建项目商业模式发展新趋势：</a:t>
            </a:r>
            <a:r>
              <a:rPr lang="en-US" altLang="zh-CN" sz="2400" b="1" kern="0" dirty="0" smtClean="0">
                <a:solidFill>
                  <a:srgbClr val="0070C0"/>
                </a:solidFill>
                <a:latin typeface="微软雅黑" pitchFamily="34" charset="-122"/>
                <a:ea typeface="微软雅黑" pitchFamily="34" charset="-122"/>
              </a:rPr>
              <a:t>RCP</a:t>
            </a:r>
            <a:r>
              <a:rPr lang="zh-CN" altLang="en-US" sz="2400" b="1" kern="0" dirty="0" smtClean="0">
                <a:solidFill>
                  <a:srgbClr val="0070C0"/>
                </a:solidFill>
                <a:latin typeface="微软雅黑" pitchFamily="34" charset="-122"/>
                <a:ea typeface="微软雅黑" pitchFamily="34" charset="-122"/>
              </a:rPr>
              <a:t>资源补偿模式</a:t>
            </a:r>
            <a:endParaRPr lang="en-US" altLang="zh-CN" sz="2400" b="1" kern="0" dirty="0" smtClean="0">
              <a:solidFill>
                <a:srgbClr val="0070C0"/>
              </a:solidFill>
              <a:latin typeface="微软雅黑" pitchFamily="34" charset="-122"/>
              <a:ea typeface="微软雅黑" pitchFamily="34" charset="-122"/>
            </a:endParaRPr>
          </a:p>
        </p:txBody>
      </p:sp>
      <p:sp>
        <p:nvSpPr>
          <p:cNvPr id="7" name="文本框 6"/>
          <p:cNvSpPr txBox="1"/>
          <p:nvPr/>
        </p:nvSpPr>
        <p:spPr>
          <a:xfrm>
            <a:off x="1270670" y="2277666"/>
            <a:ext cx="9649072" cy="3170099"/>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二、模式定义</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dirty="0" smtClean="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资源</a:t>
            </a:r>
            <a:r>
              <a:rPr lang="zh-CN" altLang="en-US" sz="2000" dirty="0">
                <a:latin typeface="微软雅黑" panose="020B0503020204020204" pitchFamily="34" charset="-122"/>
                <a:ea typeface="微软雅黑" panose="020B0503020204020204" pitchFamily="34" charset="-122"/>
              </a:rPr>
              <a:t>补偿模式</a:t>
            </a:r>
            <a:r>
              <a:rPr lang="en-US" altLang="zh-CN" sz="2000" dirty="0">
                <a:latin typeface="微软雅黑" panose="020B0503020204020204" pitchFamily="34" charset="-122"/>
                <a:ea typeface="微软雅黑" panose="020B0503020204020204" pitchFamily="34" charset="-122"/>
              </a:rPr>
              <a:t>(Resource Compensate Project, </a:t>
            </a:r>
            <a:r>
              <a:rPr lang="en-US" altLang="zh-CN" sz="2000" dirty="0" smtClean="0">
                <a:latin typeface="微软雅黑" panose="020B0503020204020204" pitchFamily="34" charset="-122"/>
                <a:ea typeface="微软雅黑" panose="020B0503020204020204" pitchFamily="34" charset="-122"/>
              </a:rPr>
              <a:t>RCP</a:t>
            </a:r>
            <a:r>
              <a:rPr lang="zh-CN" altLang="en-US" sz="2000" dirty="0">
                <a:latin typeface="微软雅黑" panose="020B0503020204020204" pitchFamily="34" charset="-122"/>
                <a:ea typeface="微软雅黑" panose="020B0503020204020204" pitchFamily="34" charset="-122"/>
              </a:rPr>
              <a:t>模式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，即选择一种可能产生期望收入的资源项目去补偿一个财务上不可行的项目。</a:t>
            </a:r>
            <a:r>
              <a:rPr lang="zh-CN" altLang="en-US" sz="2000" b="1" dirty="0">
                <a:latin typeface="微软雅黑" panose="020B0503020204020204" pitchFamily="34" charset="-122"/>
                <a:ea typeface="微软雅黑" panose="020B0503020204020204" pitchFamily="34" charset="-122"/>
              </a:rPr>
              <a:t>具体指政府将缺乏现金流、投资收益率低的准经营性、非经营性项目和与之紧密联系的具有较强盈利性的经营性项目的建设和运营捆绑起来“搭售”，投资者通过两个项目的收益实现整体盈利</a:t>
            </a:r>
            <a:r>
              <a:rPr lang="zh-CN" altLang="en-US" sz="2000" b="1" dirty="0" smtClean="0">
                <a:latin typeface="微软雅黑" panose="020B0503020204020204" pitchFamily="34" charset="-122"/>
                <a:ea typeface="微软雅黑" panose="020B0503020204020204" pitchFamily="34" charset="-122"/>
              </a:rPr>
              <a:t>。</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dirty="0" smtClean="0">
                <a:latin typeface="微软雅黑" panose="020B0503020204020204" pitchFamily="34" charset="-122"/>
                <a:ea typeface="微软雅黑" panose="020B0503020204020204" pitchFamily="34" charset="-122"/>
              </a:rPr>
              <a:t>       </a:t>
            </a:r>
            <a:endParaRPr lang="en-US" altLang="zh-CN" sz="2000" dirty="0" smtClean="0">
              <a:latin typeface="微软雅黑" panose="020B0503020204020204" pitchFamily="34" charset="-122"/>
              <a:ea typeface="微软雅黑" panose="020B0503020204020204" pitchFamily="34" charset="-122"/>
            </a:endParaRPr>
          </a:p>
        </p:txBody>
      </p:sp>
      <p:sp>
        <p:nvSpPr>
          <p:cNvPr id="8" name="圆角矩形 7"/>
          <p:cNvSpPr/>
          <p:nvPr/>
        </p:nvSpPr>
        <p:spPr>
          <a:xfrm>
            <a:off x="1148277" y="2925738"/>
            <a:ext cx="9793088" cy="2402310"/>
          </a:xfrm>
          <a:prstGeom prst="roundRect">
            <a:avLst/>
          </a:prstGeom>
          <a:solidFill>
            <a:srgbClr val="0070C0">
              <a:alpha val="10000"/>
            </a:srgbClr>
          </a:solidFill>
          <a:ln w="317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Tree>
    <p:extLst>
      <p:ext uri="{BB962C8B-B14F-4D97-AF65-F5344CB8AC3E}">
        <p14:creationId xmlns:p14="http://schemas.microsoft.com/office/powerpoint/2010/main" val="25078507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6840084"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市场开发核心能力之二：商业模式创新能力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36</a:t>
            </a:fld>
            <a:endParaRPr lang="zh-CN" altLang="en-US"/>
          </a:p>
        </p:txBody>
      </p:sp>
      <p:sp>
        <p:nvSpPr>
          <p:cNvPr id="6" name="矩形 5"/>
          <p:cNvSpPr/>
          <p:nvPr/>
        </p:nvSpPr>
        <p:spPr>
          <a:xfrm>
            <a:off x="910630" y="1455961"/>
            <a:ext cx="7272808"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基建项目商业模式发展新趋势：</a:t>
            </a:r>
            <a:r>
              <a:rPr lang="en-US" altLang="zh-CN" sz="2400" b="1" kern="0" dirty="0">
                <a:solidFill>
                  <a:srgbClr val="0070C0"/>
                </a:solidFill>
                <a:latin typeface="微软雅黑" pitchFamily="34" charset="-122"/>
                <a:ea typeface="微软雅黑" pitchFamily="34" charset="-122"/>
              </a:rPr>
              <a:t>RCP</a:t>
            </a:r>
            <a:r>
              <a:rPr lang="zh-CN" altLang="en-US" sz="2400" b="1" kern="0" dirty="0">
                <a:solidFill>
                  <a:srgbClr val="0070C0"/>
                </a:solidFill>
                <a:latin typeface="微软雅黑" pitchFamily="34" charset="-122"/>
                <a:ea typeface="微软雅黑" pitchFamily="34" charset="-122"/>
              </a:rPr>
              <a:t>资源补偿模式</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1270670" y="2325281"/>
            <a:ext cx="9649072" cy="2400657"/>
          </a:xfrm>
          <a:prstGeom prst="rect">
            <a:avLst/>
          </a:prstGeom>
          <a:noFill/>
        </p:spPr>
        <p:txBody>
          <a:bodyPr wrap="square" rtlCol="0">
            <a:spAutoFit/>
          </a:bodyPr>
          <a:lstStyle/>
          <a:p>
            <a:pPr algn="just">
              <a:lnSpc>
                <a:spcPct val="150000"/>
              </a:lnSpc>
            </a:pPr>
            <a:r>
              <a:rPr lang="zh-CN" altLang="en-US" sz="2000" b="1" dirty="0" smtClean="0">
                <a:latin typeface="微软雅黑" panose="020B0503020204020204" pitchFamily="34" charset="-122"/>
                <a:ea typeface="微软雅黑" panose="020B0503020204020204" pitchFamily="34" charset="-122"/>
              </a:rPr>
              <a:t>三、</a:t>
            </a:r>
            <a:r>
              <a:rPr lang="zh-CN" altLang="en-US" sz="2000" b="1" dirty="0">
                <a:latin typeface="微软雅黑" panose="020B0503020204020204" pitchFamily="34" charset="-122"/>
                <a:ea typeface="微软雅黑" panose="020B0503020204020204" pitchFamily="34" charset="-122"/>
              </a:rPr>
              <a:t>可补偿资源</a:t>
            </a:r>
            <a:r>
              <a:rPr lang="zh-CN" altLang="en-US" sz="2000" b="1" dirty="0" smtClean="0">
                <a:latin typeface="微软雅黑" panose="020B0503020204020204" pitchFamily="34" charset="-122"/>
                <a:ea typeface="微软雅黑" panose="020B0503020204020204" pitchFamily="34" charset="-122"/>
              </a:rPr>
              <a:t>类型</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en-US" altLang="zh-CN" sz="2000"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dirty="0" smtClean="0">
                <a:latin typeface="微软雅黑" panose="020B0503020204020204" pitchFamily="34" charset="-122"/>
                <a:ea typeface="微软雅黑" panose="020B0503020204020204" pitchFamily="34" charset="-122"/>
              </a:rPr>
              <a:t>      用作</a:t>
            </a:r>
            <a:r>
              <a:rPr lang="zh-CN" altLang="en-US" sz="2000" dirty="0">
                <a:latin typeface="微软雅黑" panose="020B0503020204020204" pitchFamily="34" charset="-122"/>
                <a:ea typeface="微软雅黑" panose="020B0503020204020204" pitchFamily="34" charset="-122"/>
              </a:rPr>
              <a:t>补偿的“资源”主要包括土地、旅游、矿产等实物资源，物业、广告、餐饮等经营资源，以及声誉等无形</a:t>
            </a:r>
            <a:r>
              <a:rPr lang="zh-CN" altLang="en-US" sz="2000" dirty="0" smtClean="0">
                <a:latin typeface="微软雅黑" panose="020B0503020204020204" pitchFamily="34" charset="-122"/>
                <a:ea typeface="微软雅黑" panose="020B0503020204020204" pitchFamily="34" charset="-122"/>
              </a:rPr>
              <a:t>收益。</a:t>
            </a:r>
            <a:endParaRPr lang="en-US" altLang="zh-CN" sz="2000"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b="1" dirty="0" smtClean="0">
                <a:latin typeface="微软雅黑" panose="020B0503020204020204" pitchFamily="34" charset="-122"/>
                <a:ea typeface="微软雅黑" panose="020B0503020204020204" pitchFamily="34" charset="-122"/>
              </a:rPr>
              <a:t>      结合公司目前业务状况，可优选矿产（如砂石骨料）、土地等作为补偿资源。</a:t>
            </a:r>
            <a:endParaRPr lang="zh-CN" altLang="en-US" sz="2000" b="1" dirty="0">
              <a:latin typeface="微软雅黑" panose="020B0503020204020204" pitchFamily="34" charset="-122"/>
              <a:ea typeface="微软雅黑" panose="020B0503020204020204" pitchFamily="34" charset="-122"/>
            </a:endParaRPr>
          </a:p>
        </p:txBody>
      </p:sp>
      <p:sp>
        <p:nvSpPr>
          <p:cNvPr id="8" name="圆角矩形 7"/>
          <p:cNvSpPr/>
          <p:nvPr/>
        </p:nvSpPr>
        <p:spPr>
          <a:xfrm>
            <a:off x="1198662" y="3074190"/>
            <a:ext cx="9793088" cy="1939168"/>
          </a:xfrm>
          <a:prstGeom prst="roundRect">
            <a:avLst/>
          </a:prstGeom>
          <a:solidFill>
            <a:srgbClr val="0070C0">
              <a:alpha val="10000"/>
            </a:srgbClr>
          </a:solidFill>
          <a:ln w="317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Tree>
    <p:extLst>
      <p:ext uri="{BB962C8B-B14F-4D97-AF65-F5344CB8AC3E}">
        <p14:creationId xmlns:p14="http://schemas.microsoft.com/office/powerpoint/2010/main" val="33118254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496787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市场开发两个核心能力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37</a:t>
            </a:fld>
            <a:endParaRPr lang="zh-CN" altLang="en-US"/>
          </a:p>
        </p:txBody>
      </p:sp>
      <p:sp>
        <p:nvSpPr>
          <p:cNvPr id="6" name="矩形 5"/>
          <p:cNvSpPr/>
          <p:nvPr/>
        </p:nvSpPr>
        <p:spPr>
          <a:xfrm>
            <a:off x="910630" y="1455961"/>
            <a:ext cx="7488832"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基建项目商业模式发展新趋势：</a:t>
            </a:r>
            <a:r>
              <a:rPr lang="en-US" altLang="zh-CN" sz="2400" b="1" kern="0" dirty="0">
                <a:solidFill>
                  <a:srgbClr val="0070C0"/>
                </a:solidFill>
                <a:latin typeface="微软雅黑" pitchFamily="34" charset="-122"/>
                <a:ea typeface="微软雅黑" pitchFamily="34" charset="-122"/>
              </a:rPr>
              <a:t>RCP</a:t>
            </a:r>
            <a:r>
              <a:rPr lang="zh-CN" altLang="en-US" sz="2400" b="1" kern="0" dirty="0">
                <a:solidFill>
                  <a:srgbClr val="0070C0"/>
                </a:solidFill>
                <a:latin typeface="微软雅黑" pitchFamily="34" charset="-122"/>
                <a:ea typeface="微软雅黑" pitchFamily="34" charset="-122"/>
              </a:rPr>
              <a:t>资源补偿模式</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897551" y="2174295"/>
            <a:ext cx="10670263" cy="861774"/>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四、政策支撑依据</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8" name="圆角矩形 7"/>
          <p:cNvSpPr/>
          <p:nvPr/>
        </p:nvSpPr>
        <p:spPr>
          <a:xfrm>
            <a:off x="550590" y="2637706"/>
            <a:ext cx="2592288"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1.2014</a:t>
            </a:r>
            <a:r>
              <a:rPr lang="zh-CN" altLang="en-US" sz="1800" dirty="0">
                <a:solidFill>
                  <a:schemeClr val="tx1"/>
                </a:solidFill>
                <a:latin typeface="微软雅黑" panose="020B0503020204020204" pitchFamily="34" charset="-122"/>
                <a:ea typeface="微软雅黑" panose="020B0503020204020204" pitchFamily="34" charset="-122"/>
              </a:rPr>
              <a:t>年财政部</a:t>
            </a:r>
            <a:r>
              <a:rPr lang="en-US" altLang="zh-CN" sz="1800" dirty="0">
                <a:solidFill>
                  <a:schemeClr val="tx1"/>
                </a:solidFill>
                <a:latin typeface="微软雅黑" panose="020B0503020204020204" pitchFamily="34" charset="-122"/>
                <a:ea typeface="微软雅黑" panose="020B0503020204020204" pitchFamily="34" charset="-122"/>
              </a:rPr>
              <a:t>《PPP</a:t>
            </a:r>
            <a:r>
              <a:rPr lang="zh-CN" altLang="en-US" sz="1800" dirty="0">
                <a:solidFill>
                  <a:schemeClr val="tx1"/>
                </a:solidFill>
                <a:latin typeface="微软雅黑" panose="020B0503020204020204" pitchFamily="34" charset="-122"/>
                <a:ea typeface="微软雅黑" panose="020B0503020204020204" pitchFamily="34" charset="-122"/>
              </a:rPr>
              <a:t>项目合同指南（试行）</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zh-CN" altLang="en-US" sz="1800" dirty="0" smtClean="0">
                <a:solidFill>
                  <a:schemeClr val="tx1"/>
                </a:solidFill>
                <a:latin typeface="微软雅黑" panose="020B0503020204020204" pitchFamily="34" charset="-122"/>
                <a:ea typeface="微软雅黑" panose="020B0503020204020204" pitchFamily="34" charset="-122"/>
              </a:rPr>
              <a:t>政府</a:t>
            </a:r>
            <a:r>
              <a:rPr lang="zh-CN" altLang="en-US" sz="1800" dirty="0">
                <a:solidFill>
                  <a:schemeClr val="tx1"/>
                </a:solidFill>
                <a:latin typeface="微软雅黑" panose="020B0503020204020204" pitchFamily="34" charset="-122"/>
                <a:ea typeface="微软雅黑" panose="020B0503020204020204" pitchFamily="34" charset="-122"/>
              </a:rPr>
              <a:t>可以“通过无偿划拨土地</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以及授予项目周边的土地、商业等开发收益权等方式，有效降低项目的建设、运营成本，提高项目公司的整体收益水平，确保项目的商业可行性。</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343091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2. 2014</a:t>
            </a:r>
            <a:r>
              <a:rPr lang="zh-CN" altLang="en-US" sz="1800" dirty="0">
                <a:solidFill>
                  <a:schemeClr val="tx1"/>
                </a:solidFill>
                <a:latin typeface="微软雅黑" panose="020B0503020204020204" pitchFamily="34" charset="-122"/>
                <a:ea typeface="微软雅黑" panose="020B0503020204020204" pitchFamily="34" charset="-122"/>
              </a:rPr>
              <a:t>年国家发改委</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关于开展政府和社会资本合作的指导意见</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en-US" altLang="zh-CN"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依法依规为准经营性、非经营性项目配置土地、物业、广告等经营资源，为稳定投资回报、吸引社会投资创造条件。</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en-US" altLang="zh-CN" sz="1800" dirty="0" smtClean="0">
              <a:solidFill>
                <a:schemeClr val="tx1"/>
              </a:solidFill>
              <a:latin typeface="微软雅黑" panose="020B0503020204020204" pitchFamily="34" charset="-122"/>
              <a:ea typeface="微软雅黑" panose="020B0503020204020204" pitchFamily="34" charset="-122"/>
            </a:endParaRPr>
          </a:p>
          <a:p>
            <a:pPr algn="just"/>
            <a:endParaRPr lang="en-US" altLang="zh-CN" sz="1800" dirty="0" smtClean="0">
              <a:solidFill>
                <a:schemeClr val="tx1"/>
              </a:solidFill>
              <a:latin typeface="微软雅黑" panose="020B0503020204020204" pitchFamily="34" charset="-122"/>
              <a:ea typeface="微软雅黑" panose="020B0503020204020204" pitchFamily="34" charset="-122"/>
            </a:endParaRPr>
          </a:p>
          <a:p>
            <a:pPr algn="just"/>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631123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3.2014</a:t>
            </a:r>
            <a:r>
              <a:rPr lang="zh-CN" altLang="en-US" sz="1800" dirty="0">
                <a:solidFill>
                  <a:schemeClr val="tx1"/>
                </a:solidFill>
                <a:latin typeface="微软雅黑" panose="020B0503020204020204" pitchFamily="34" charset="-122"/>
                <a:ea typeface="微软雅黑" panose="020B0503020204020204" pitchFamily="34" charset="-122"/>
              </a:rPr>
              <a:t>年国家发改委</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关于开展政府和社会资本合作的指导意见</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zh-CN" altLang="en-US"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依法依规为准经营性、非经营性项目配置土地、物业、广告等经营资源，为稳定投资回报、吸引社会投资创造条件。</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en-US" altLang="zh-CN" sz="1800" dirty="0">
              <a:solidFill>
                <a:schemeClr val="tx1"/>
              </a:solidFill>
              <a:latin typeface="微软雅黑" panose="020B0503020204020204" pitchFamily="34" charset="-122"/>
              <a:ea typeface="微软雅黑" panose="020B0503020204020204" pitchFamily="34" charset="-122"/>
            </a:endParaRPr>
          </a:p>
          <a:p>
            <a:pPr algn="just"/>
            <a:endParaRPr lang="en-US" altLang="zh-CN" sz="1800" dirty="0" smtClean="0">
              <a:solidFill>
                <a:schemeClr val="tx1"/>
              </a:solidFill>
              <a:latin typeface="微软雅黑" panose="020B0503020204020204" pitchFamily="34" charset="-122"/>
              <a:ea typeface="微软雅黑" panose="020B0503020204020204" pitchFamily="34" charset="-122"/>
            </a:endParaRPr>
          </a:p>
          <a:p>
            <a:pPr algn="just"/>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919155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smtClean="0">
                <a:solidFill>
                  <a:schemeClr val="tx1"/>
                </a:solidFill>
                <a:latin typeface="微软雅黑" panose="020B0503020204020204" pitchFamily="34" charset="-122"/>
                <a:ea typeface="微软雅黑" panose="020B0503020204020204" pitchFamily="34" charset="-122"/>
              </a:rPr>
              <a:t>4.2015</a:t>
            </a:r>
            <a:r>
              <a:rPr lang="zh-CN" altLang="en-US" sz="1800" dirty="0">
                <a:solidFill>
                  <a:schemeClr val="tx1"/>
                </a:solidFill>
                <a:latin typeface="微软雅黑" panose="020B0503020204020204" pitchFamily="34" charset="-122"/>
                <a:ea typeface="微软雅黑" panose="020B0503020204020204" pitchFamily="34" charset="-122"/>
              </a:rPr>
              <a:t>年国家发改委</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基础设施和公用事业特许经营管理办法</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zh-CN" altLang="en-US"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向用户收费不足以覆盖特许经营建设、运营成本及合理收益的，可由政府提供可行性缺口补助，包括政府授予特许经营项目相关的其它开发经营权益。</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2139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P spid="9"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496787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市场开发两个核心能力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38</a:t>
            </a:fld>
            <a:endParaRPr lang="zh-CN" altLang="en-US"/>
          </a:p>
        </p:txBody>
      </p:sp>
      <p:sp>
        <p:nvSpPr>
          <p:cNvPr id="6" name="矩形 5"/>
          <p:cNvSpPr/>
          <p:nvPr/>
        </p:nvSpPr>
        <p:spPr>
          <a:xfrm>
            <a:off x="910630" y="1455961"/>
            <a:ext cx="7632848"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基建项目商业模式发展新趋势：</a:t>
            </a:r>
            <a:r>
              <a:rPr lang="en-US" altLang="zh-CN" sz="2400" b="1" kern="0" dirty="0">
                <a:solidFill>
                  <a:srgbClr val="0070C0"/>
                </a:solidFill>
                <a:latin typeface="微软雅黑" pitchFamily="34" charset="-122"/>
                <a:ea typeface="微软雅黑" pitchFamily="34" charset="-122"/>
              </a:rPr>
              <a:t>RCP</a:t>
            </a:r>
            <a:r>
              <a:rPr lang="zh-CN" altLang="en-US" sz="2400" b="1" kern="0" dirty="0">
                <a:solidFill>
                  <a:srgbClr val="0070C0"/>
                </a:solidFill>
                <a:latin typeface="微软雅黑" pitchFamily="34" charset="-122"/>
                <a:ea typeface="微软雅黑" pitchFamily="34" charset="-122"/>
              </a:rPr>
              <a:t>资源补偿模式</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897551" y="2174295"/>
            <a:ext cx="10670263" cy="861774"/>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四、政策支撑依据</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8" name="圆角矩形 7"/>
          <p:cNvSpPr/>
          <p:nvPr/>
        </p:nvSpPr>
        <p:spPr>
          <a:xfrm>
            <a:off x="550590" y="2637706"/>
            <a:ext cx="2592288"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5.2018</a:t>
            </a:r>
            <a:r>
              <a:rPr lang="zh-CN" altLang="en-US" sz="1800" dirty="0">
                <a:solidFill>
                  <a:schemeClr val="tx1"/>
                </a:solidFill>
                <a:latin typeface="微软雅黑" panose="020B0503020204020204" pitchFamily="34" charset="-122"/>
                <a:ea typeface="微软雅黑" panose="020B0503020204020204" pitchFamily="34" charset="-122"/>
              </a:rPr>
              <a:t>年文旅部、财政部</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关于在文化领域推广政府和社会资本合作模式的指导意见</a:t>
            </a:r>
            <a:r>
              <a:rPr lang="en-US" altLang="zh-CN" sz="1800" dirty="0">
                <a:solidFill>
                  <a:schemeClr val="tx1"/>
                </a:solidFill>
                <a:latin typeface="微软雅黑" panose="020B0503020204020204" pitchFamily="34" charset="-122"/>
                <a:ea typeface="微软雅黑" panose="020B0503020204020204" pitchFamily="34" charset="-122"/>
              </a:rPr>
              <a:t>》:</a:t>
            </a:r>
          </a:p>
          <a:p>
            <a:pPr algn="just"/>
            <a:r>
              <a:rPr lang="zh-CN" altLang="en-US" sz="1800" dirty="0">
                <a:solidFill>
                  <a:schemeClr val="tx1"/>
                </a:solidFill>
                <a:latin typeface="微软雅黑" panose="020B0503020204020204" pitchFamily="34" charset="-122"/>
                <a:ea typeface="微软雅黑" panose="020B0503020204020204" pitchFamily="34" charset="-122"/>
              </a:rPr>
              <a:t>“可依法依规为文化</a:t>
            </a:r>
            <a:r>
              <a:rPr lang="en-US" altLang="zh-CN" sz="1800" dirty="0">
                <a:solidFill>
                  <a:schemeClr val="tx1"/>
                </a:solidFill>
                <a:latin typeface="微软雅黑" panose="020B0503020204020204" pitchFamily="34" charset="-122"/>
                <a:ea typeface="微软雅黑" panose="020B0503020204020204" pitchFamily="34" charset="-122"/>
              </a:rPr>
              <a:t>PPP</a:t>
            </a:r>
            <a:r>
              <a:rPr lang="zh-CN" altLang="en-US" sz="1800" dirty="0">
                <a:solidFill>
                  <a:schemeClr val="tx1"/>
                </a:solidFill>
                <a:latin typeface="微软雅黑" panose="020B0503020204020204" pitchFamily="34" charset="-122"/>
                <a:ea typeface="微软雅黑" panose="020B0503020204020204" pitchFamily="34" charset="-122"/>
              </a:rPr>
              <a:t>项目配置经营性资源</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鼓励通过</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开发性资源补偿等方式提高项目的可经营性。</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en-US" altLang="zh-CN" sz="1800" dirty="0" smtClean="0">
              <a:solidFill>
                <a:schemeClr val="tx1"/>
              </a:solidFill>
              <a:latin typeface="微软雅黑" panose="020B0503020204020204" pitchFamily="34" charset="-122"/>
              <a:ea typeface="微软雅黑" panose="020B0503020204020204" pitchFamily="34" charset="-122"/>
            </a:endParaRPr>
          </a:p>
          <a:p>
            <a:pPr algn="just"/>
            <a:endParaRPr lang="en-US" altLang="zh-CN" sz="1800" dirty="0">
              <a:solidFill>
                <a:schemeClr val="tx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343091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6.2012</a:t>
            </a:r>
            <a:r>
              <a:rPr lang="zh-CN" altLang="en-US" sz="1800" dirty="0">
                <a:solidFill>
                  <a:schemeClr val="tx1"/>
                </a:solidFill>
                <a:latin typeface="微软雅黑" panose="020B0503020204020204" pitchFamily="34" charset="-122"/>
                <a:ea typeface="微软雅黑" panose="020B0503020204020204" pitchFamily="34" charset="-122"/>
              </a:rPr>
              <a:t>年内蒙古自治区人民政府</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关于印发自治区完善煤炭资源配置管理若干规定的通知</a:t>
            </a:r>
            <a:r>
              <a:rPr lang="en-US" altLang="zh-CN" sz="1800" dirty="0">
                <a:solidFill>
                  <a:schemeClr val="tx1"/>
                </a:solidFill>
                <a:latin typeface="微软雅黑" panose="020B0503020204020204" pitchFamily="34" charset="-122"/>
                <a:ea typeface="微软雅黑" panose="020B0503020204020204" pitchFamily="34" charset="-122"/>
              </a:rPr>
              <a:t>》:</a:t>
            </a:r>
          </a:p>
          <a:p>
            <a:pPr algn="just"/>
            <a:r>
              <a:rPr lang="zh-CN" altLang="en-US" sz="1800" dirty="0">
                <a:solidFill>
                  <a:schemeClr val="tx1"/>
                </a:solidFill>
                <a:latin typeface="微软雅黑" panose="020B0503020204020204" pitchFamily="34" charset="-122"/>
                <a:ea typeface="微软雅黑" panose="020B0503020204020204" pitchFamily="34" charset="-122"/>
              </a:rPr>
              <a:t>“自治区人民政府确定的重点支持的承接产业转移项目园区</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可打捆计算投资总额配置资源给园区</a:t>
            </a:r>
            <a:r>
              <a:rPr lang="en-US" altLang="zh-CN" sz="1800" dirty="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每投资</a:t>
            </a:r>
            <a:r>
              <a:rPr lang="en-US" altLang="zh-CN" sz="1800" dirty="0">
                <a:solidFill>
                  <a:schemeClr val="tx1"/>
                </a:solidFill>
                <a:latin typeface="微软雅黑" panose="020B0503020204020204" pitchFamily="34" charset="-122"/>
                <a:ea typeface="微软雅黑" panose="020B0503020204020204" pitchFamily="34" charset="-122"/>
              </a:rPr>
              <a:t>20</a:t>
            </a:r>
            <a:r>
              <a:rPr lang="zh-CN" altLang="en-US" sz="1800" dirty="0">
                <a:solidFill>
                  <a:schemeClr val="tx1"/>
                </a:solidFill>
                <a:latin typeface="微软雅黑" panose="020B0503020204020204" pitchFamily="34" charset="-122"/>
                <a:ea typeface="微软雅黑" panose="020B0503020204020204" pitchFamily="34" charset="-122"/>
              </a:rPr>
              <a:t>亿元配置</a:t>
            </a:r>
            <a:r>
              <a:rPr lang="en-US" altLang="zh-CN" sz="1800" dirty="0">
                <a:solidFill>
                  <a:schemeClr val="tx1"/>
                </a:solidFill>
                <a:latin typeface="微软雅黑" panose="020B0503020204020204" pitchFamily="34" charset="-122"/>
                <a:ea typeface="微软雅黑" panose="020B0503020204020204" pitchFamily="34" charset="-122"/>
              </a:rPr>
              <a:t>1</a:t>
            </a:r>
            <a:r>
              <a:rPr lang="zh-CN" altLang="en-US" sz="1800" dirty="0">
                <a:solidFill>
                  <a:schemeClr val="tx1"/>
                </a:solidFill>
                <a:latin typeface="微软雅黑" panose="020B0503020204020204" pitchFamily="34" charset="-122"/>
                <a:ea typeface="微软雅黑" panose="020B0503020204020204" pitchFamily="34" charset="-122"/>
              </a:rPr>
              <a:t>亿吨煤炭资源。</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zh-CN" altLang="en-US" sz="1800" dirty="0">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631123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smtClean="0">
                <a:solidFill>
                  <a:schemeClr val="tx1"/>
                </a:solidFill>
                <a:latin typeface="微软雅黑" panose="020B0503020204020204" pitchFamily="34" charset="-122"/>
                <a:ea typeface="微软雅黑" panose="020B0503020204020204" pitchFamily="34" charset="-122"/>
              </a:rPr>
              <a:t>7.2017</a:t>
            </a:r>
            <a:r>
              <a:rPr lang="zh-CN" altLang="en-US" sz="1800" dirty="0" smtClean="0">
                <a:solidFill>
                  <a:schemeClr val="tx1"/>
                </a:solidFill>
                <a:latin typeface="微软雅黑" panose="020B0503020204020204" pitchFamily="34" charset="-122"/>
                <a:ea typeface="微软雅黑" panose="020B0503020204020204" pitchFamily="34" charset="-122"/>
              </a:rPr>
              <a:t>年四川省财政厅</a:t>
            </a:r>
            <a:r>
              <a:rPr lang="en-US" altLang="zh-CN"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四川省政府与社会资本合作（</a:t>
            </a:r>
            <a:r>
              <a:rPr lang="en-US" altLang="zh-CN" sz="1800" dirty="0">
                <a:solidFill>
                  <a:schemeClr val="tx1"/>
                </a:solidFill>
                <a:latin typeface="微软雅黑" panose="020B0503020204020204" pitchFamily="34" charset="-122"/>
                <a:ea typeface="微软雅黑" panose="020B0503020204020204" pitchFamily="34" charset="-122"/>
              </a:rPr>
              <a:t>PPP</a:t>
            </a:r>
            <a:r>
              <a:rPr lang="zh-CN" altLang="en-US" sz="1800" dirty="0">
                <a:solidFill>
                  <a:schemeClr val="tx1"/>
                </a:solidFill>
                <a:latin typeface="微软雅黑" panose="020B0503020204020204" pitchFamily="34" charset="-122"/>
                <a:ea typeface="微软雅黑" panose="020B0503020204020204" pitchFamily="34" charset="-122"/>
              </a:rPr>
              <a:t>）项目评价论证要点指引（试行）</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zh-CN" altLang="en-US"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充分挖掘项目后续运营的商业价值，通过适当的资源配置，在确保</a:t>
            </a:r>
            <a:r>
              <a:rPr lang="en-US" altLang="zh-CN" sz="1800" dirty="0">
                <a:solidFill>
                  <a:schemeClr val="tx1"/>
                </a:solidFill>
                <a:latin typeface="微软雅黑" panose="020B0503020204020204" pitchFamily="34" charset="-122"/>
                <a:ea typeface="微软雅黑" panose="020B0503020204020204" pitchFamily="34" charset="-122"/>
              </a:rPr>
              <a:t>PPP</a:t>
            </a:r>
            <a:r>
              <a:rPr lang="zh-CN" altLang="en-US" sz="1800" dirty="0">
                <a:solidFill>
                  <a:schemeClr val="tx1"/>
                </a:solidFill>
                <a:latin typeface="微软雅黑" panose="020B0503020204020204" pitchFamily="34" charset="-122"/>
                <a:ea typeface="微软雅黑" panose="020B0503020204020204" pitchFamily="34" charset="-122"/>
              </a:rPr>
              <a:t>项目公共属性不变的前提下，适当增强项目融资能力和收益</a:t>
            </a:r>
            <a:r>
              <a:rPr lang="zh-CN" altLang="en-US" sz="1800" dirty="0" smtClean="0">
                <a:solidFill>
                  <a:schemeClr val="tx1"/>
                </a:solidFill>
                <a:latin typeface="微软雅黑" panose="020B0503020204020204" pitchFamily="34" charset="-122"/>
                <a:ea typeface="微软雅黑" panose="020B0503020204020204" pitchFamily="34" charset="-122"/>
              </a:rPr>
              <a:t>能力。</a:t>
            </a:r>
            <a:r>
              <a:rPr lang="zh-CN" altLang="en-US" sz="1800" dirty="0">
                <a:solidFill>
                  <a:schemeClr val="tx1"/>
                </a:solidFill>
                <a:latin typeface="微软雅黑" panose="020B0503020204020204" pitchFamily="34" charset="-122"/>
                <a:ea typeface="微软雅黑" panose="020B0503020204020204" pitchFamily="34" charset="-122"/>
              </a:rPr>
              <a:t>”</a:t>
            </a:r>
          </a:p>
        </p:txBody>
      </p:sp>
      <p:sp>
        <p:nvSpPr>
          <p:cNvPr id="11" name="圆角矩形 10"/>
          <p:cNvSpPr/>
          <p:nvPr/>
        </p:nvSpPr>
        <p:spPr>
          <a:xfrm>
            <a:off x="9191550" y="2637706"/>
            <a:ext cx="2592000" cy="3600400"/>
          </a:xfrm>
          <a:prstGeom prst="roundRect">
            <a:avLst/>
          </a:prstGeom>
          <a:solidFill>
            <a:schemeClr val="bg1">
              <a:lumMod val="8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altLang="zh-CN" sz="1800" dirty="0">
                <a:solidFill>
                  <a:schemeClr val="tx1"/>
                </a:solidFill>
                <a:latin typeface="微软雅黑" panose="020B0503020204020204" pitchFamily="34" charset="-122"/>
                <a:ea typeface="微软雅黑" panose="020B0503020204020204" pitchFamily="34" charset="-122"/>
              </a:rPr>
              <a:t>8.</a:t>
            </a:r>
            <a:r>
              <a:rPr lang="en-US" altLang="zh-CN" sz="1800" dirty="0" smtClean="0">
                <a:solidFill>
                  <a:schemeClr val="tx1"/>
                </a:solidFill>
                <a:latin typeface="微软雅黑" panose="020B0503020204020204" pitchFamily="34" charset="-122"/>
                <a:ea typeface="微软雅黑" panose="020B0503020204020204" pitchFamily="34" charset="-122"/>
              </a:rPr>
              <a:t>2018</a:t>
            </a:r>
            <a:r>
              <a:rPr lang="zh-CN" altLang="en-US" sz="1800" dirty="0" smtClean="0">
                <a:solidFill>
                  <a:schemeClr val="tx1"/>
                </a:solidFill>
                <a:latin typeface="微软雅黑" panose="020B0503020204020204" pitchFamily="34" charset="-122"/>
                <a:ea typeface="微软雅黑" panose="020B0503020204020204" pitchFamily="34" charset="-122"/>
              </a:rPr>
              <a:t>年甘肃省人民政府</a:t>
            </a:r>
            <a:r>
              <a:rPr lang="en-US" altLang="zh-CN" sz="1800" dirty="0" smtClean="0">
                <a:solidFill>
                  <a:schemeClr val="tx1"/>
                </a:solidFill>
                <a:latin typeface="微软雅黑" panose="020B0503020204020204" pitchFamily="34" charset="-122"/>
                <a:ea typeface="微软雅黑" panose="020B0503020204020204" pitchFamily="34" charset="-122"/>
              </a:rPr>
              <a:t>《</a:t>
            </a:r>
            <a:r>
              <a:rPr lang="zh-CN" altLang="en-US" sz="1800" dirty="0">
                <a:solidFill>
                  <a:schemeClr val="tx1"/>
                </a:solidFill>
                <a:latin typeface="微软雅黑" panose="020B0503020204020204" pitchFamily="34" charset="-122"/>
                <a:ea typeface="微软雅黑" panose="020B0503020204020204" pitchFamily="34" charset="-122"/>
              </a:rPr>
              <a:t>以出让国有资源资产和资产证券化等多种方式补充基础设施建设项目资本金工作实施方案的通知</a:t>
            </a:r>
            <a:r>
              <a:rPr lang="en-US" altLang="zh-CN" sz="1800" dirty="0" smtClean="0">
                <a:solidFill>
                  <a:schemeClr val="tx1"/>
                </a:solidFill>
                <a:latin typeface="微软雅黑" panose="020B0503020204020204" pitchFamily="34" charset="-122"/>
                <a:ea typeface="微软雅黑" panose="020B0503020204020204" pitchFamily="34" charset="-122"/>
              </a:rPr>
              <a:t>》:</a:t>
            </a:r>
          </a:p>
          <a:p>
            <a:pPr algn="just"/>
            <a:r>
              <a:rPr lang="zh-CN" altLang="en-US" sz="1800" dirty="0" smtClean="0">
                <a:solidFill>
                  <a:schemeClr val="tx1"/>
                </a:solidFill>
                <a:latin typeface="微软雅黑" panose="020B0503020204020204" pitchFamily="34" charset="-122"/>
                <a:ea typeface="微软雅黑" panose="020B0503020204020204" pitchFamily="34" charset="-122"/>
              </a:rPr>
              <a:t>通过</a:t>
            </a:r>
            <a:r>
              <a:rPr lang="zh-CN" altLang="en-US" sz="1800" dirty="0">
                <a:solidFill>
                  <a:schemeClr val="tx1"/>
                </a:solidFill>
                <a:latin typeface="微软雅黑" panose="020B0503020204020204" pitchFamily="34" charset="-122"/>
                <a:ea typeface="微软雅黑" panose="020B0503020204020204" pitchFamily="34" charset="-122"/>
              </a:rPr>
              <a:t>推进国有土地使用权出让、国有资源竞争性出让等方式，补充项目资本金</a:t>
            </a:r>
            <a:r>
              <a:rPr lang="zh-CN" altLang="en-US" sz="1800" dirty="0" smtClean="0">
                <a:solidFill>
                  <a:schemeClr val="tx1"/>
                </a:solidFill>
                <a:latin typeface="微软雅黑" panose="020B0503020204020204" pitchFamily="34" charset="-122"/>
                <a:ea typeface="微软雅黑" panose="020B0503020204020204" pitchFamily="34" charset="-122"/>
              </a:rPr>
              <a:t>。</a:t>
            </a:r>
            <a:endParaRPr lang="en-US" altLang="zh-CN" sz="1800" dirty="0" smtClean="0">
              <a:solidFill>
                <a:schemeClr val="tx1"/>
              </a:solidFill>
              <a:latin typeface="微软雅黑" panose="020B0503020204020204" pitchFamily="34" charset="-122"/>
              <a:ea typeface="微软雅黑" panose="020B0503020204020204" pitchFamily="34" charset="-122"/>
            </a:endParaRPr>
          </a:p>
          <a:p>
            <a:pPr algn="just"/>
            <a:endParaRPr lang="zh-CN" altLang="en-US" sz="18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27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strVal val="#ppt_x"/>
                                          </p:val>
                                        </p:tav>
                                        <p:tav tm="100000">
                                          <p:val>
                                            <p:strVal val="#ppt_x"/>
                                          </p:val>
                                        </p:tav>
                                      </p:tavLst>
                                    </p:anim>
                                    <p:anim calcmode="lin" valueType="num">
                                      <p:cBhvr>
                                        <p:cTn id="39" dur="5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anim calcmode="lin" valueType="num">
                                      <p:cBhvr>
                                        <p:cTn id="43" dur="500" fill="hold"/>
                                        <p:tgtEl>
                                          <p:spTgt spid="11"/>
                                        </p:tgtEl>
                                        <p:attrNameLst>
                                          <p:attrName>ppt_x</p:attrName>
                                        </p:attrNameLst>
                                      </p:cBhvr>
                                      <p:tavLst>
                                        <p:tav tm="0">
                                          <p:val>
                                            <p:strVal val="#ppt_x"/>
                                          </p:val>
                                        </p:tav>
                                        <p:tav tm="100000">
                                          <p:val>
                                            <p:strVal val="#ppt_x"/>
                                          </p:val>
                                        </p:tav>
                                      </p:tavLst>
                                    </p:anim>
                                    <p:anim calcmode="lin" valueType="num">
                                      <p:cBhvr>
                                        <p:cTn id="44"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animBg="1"/>
      <p:bldP spid="9" grpId="0" animBg="1"/>
      <p:bldP spid="10"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496787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市场开发两个核心能力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39</a:t>
            </a:fld>
            <a:endParaRPr lang="zh-CN" altLang="en-US"/>
          </a:p>
        </p:txBody>
      </p:sp>
      <p:sp>
        <p:nvSpPr>
          <p:cNvPr id="6" name="矩形 5"/>
          <p:cNvSpPr/>
          <p:nvPr/>
        </p:nvSpPr>
        <p:spPr>
          <a:xfrm>
            <a:off x="910630" y="1455961"/>
            <a:ext cx="7825833"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基建项目商业模式发展新趋势：</a:t>
            </a:r>
            <a:r>
              <a:rPr lang="en-US" altLang="zh-CN" sz="2400" b="1" kern="0" dirty="0">
                <a:solidFill>
                  <a:srgbClr val="0070C0"/>
                </a:solidFill>
                <a:latin typeface="微软雅黑" pitchFamily="34" charset="-122"/>
                <a:ea typeface="微软雅黑" pitchFamily="34" charset="-122"/>
              </a:rPr>
              <a:t>RCP</a:t>
            </a:r>
            <a:r>
              <a:rPr lang="zh-CN" altLang="en-US" sz="2400" b="1" kern="0" dirty="0">
                <a:solidFill>
                  <a:srgbClr val="0070C0"/>
                </a:solidFill>
                <a:latin typeface="微软雅黑" pitchFamily="34" charset="-122"/>
                <a:ea typeface="微软雅黑" pitchFamily="34" charset="-122"/>
              </a:rPr>
              <a:t>资源补偿模式</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969559" y="2174295"/>
            <a:ext cx="10670263" cy="861774"/>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五、</a:t>
            </a:r>
            <a:r>
              <a:rPr lang="zh-CN" altLang="en-US" sz="2000" b="1" dirty="0">
                <a:latin typeface="微软雅黑" panose="020B0503020204020204" pitchFamily="34" charset="-122"/>
                <a:ea typeface="微软雅黑" panose="020B0503020204020204" pitchFamily="34" charset="-122"/>
              </a:rPr>
              <a:t>运作核心</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2" name="椭圆 11"/>
          <p:cNvSpPr>
            <a:spLocks/>
          </p:cNvSpPr>
          <p:nvPr/>
        </p:nvSpPr>
        <p:spPr>
          <a:xfrm>
            <a:off x="2794569" y="4474129"/>
            <a:ext cx="1980000" cy="1980000"/>
          </a:xfrm>
          <a:prstGeom prst="ellipse">
            <a:avLst/>
          </a:prstGeom>
          <a:solidFill>
            <a:srgbClr val="0070C0"/>
          </a:solidFill>
          <a:ln w="5080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3" name="矩形 12"/>
          <p:cNvSpPr>
            <a:spLocks noChangeAspect="1"/>
          </p:cNvSpPr>
          <p:nvPr/>
        </p:nvSpPr>
        <p:spPr>
          <a:xfrm>
            <a:off x="2962838" y="5129632"/>
            <a:ext cx="1646100" cy="610813"/>
          </a:xfrm>
          <a:prstGeom prst="rect">
            <a:avLst/>
          </a:prstGeom>
        </p:spPr>
        <p:txBody>
          <a:bodyPr wrap="square" lIns="117226" tIns="58613" rIns="117226" bIns="58613">
            <a:spAutoFit/>
          </a:bodyPr>
          <a:lstStyle/>
          <a:p>
            <a:pPr algn="ctr"/>
            <a:r>
              <a:rPr lang="zh-CN" altLang="en-US" sz="3200" b="1" dirty="0" smtClean="0">
                <a:solidFill>
                  <a:schemeClr val="bg1"/>
                </a:solidFill>
                <a:latin typeface="微软雅黑" pitchFamily="34" charset="-122"/>
                <a:ea typeface="微软雅黑" pitchFamily="34" charset="-122"/>
              </a:rPr>
              <a:t>资源</a:t>
            </a:r>
            <a:endParaRPr lang="en-US" altLang="zh-CN" sz="3200" b="1" dirty="0">
              <a:solidFill>
                <a:schemeClr val="bg1"/>
              </a:solidFill>
              <a:latin typeface="微软雅黑" pitchFamily="34" charset="-122"/>
              <a:ea typeface="微软雅黑" pitchFamily="34" charset="-122"/>
            </a:endParaRPr>
          </a:p>
        </p:txBody>
      </p:sp>
      <p:sp>
        <p:nvSpPr>
          <p:cNvPr id="15" name="矩形 14"/>
          <p:cNvSpPr/>
          <p:nvPr/>
        </p:nvSpPr>
        <p:spPr>
          <a:xfrm>
            <a:off x="5410068" y="5266418"/>
            <a:ext cx="1800000" cy="857035"/>
          </a:xfrm>
          <a:prstGeom prst="rect">
            <a:avLst/>
          </a:prstGeom>
        </p:spPr>
        <p:txBody>
          <a:bodyPr wrap="square" lIns="117226" tIns="58613" rIns="117226" bIns="58613">
            <a:spAutoFit/>
          </a:bodyPr>
          <a:lstStyle/>
          <a:p>
            <a:pPr lvl="0" algn="ctr"/>
            <a:r>
              <a:rPr lang="zh-CN" altLang="en-US" sz="2400" b="1" dirty="0">
                <a:solidFill>
                  <a:schemeClr val="bg1"/>
                </a:solidFill>
                <a:latin typeface="微软雅黑" pitchFamily="34" charset="-122"/>
                <a:ea typeface="微软雅黑" pitchFamily="34" charset="-122"/>
              </a:rPr>
              <a:t>规划</a:t>
            </a:r>
            <a:r>
              <a:rPr lang="zh-CN" altLang="en-US" sz="2400" b="1" dirty="0" smtClean="0">
                <a:solidFill>
                  <a:schemeClr val="bg1"/>
                </a:solidFill>
                <a:latin typeface="微软雅黑" pitchFamily="34" charset="-122"/>
                <a:ea typeface="微软雅黑" pitchFamily="34" charset="-122"/>
              </a:rPr>
              <a:t>区域</a:t>
            </a:r>
            <a:endParaRPr lang="en-US" altLang="zh-CN" sz="2400" b="1" dirty="0" smtClean="0">
              <a:solidFill>
                <a:schemeClr val="bg1"/>
              </a:solidFill>
              <a:latin typeface="微软雅黑" pitchFamily="34" charset="-122"/>
              <a:ea typeface="微软雅黑" pitchFamily="34" charset="-122"/>
            </a:endParaRPr>
          </a:p>
          <a:p>
            <a:pPr lvl="0" algn="ctr"/>
            <a:r>
              <a:rPr lang="zh-CN" altLang="en-US" sz="2400" b="1" dirty="0" smtClean="0">
                <a:solidFill>
                  <a:schemeClr val="bg1"/>
                </a:solidFill>
                <a:latin typeface="微软雅黑" pitchFamily="34" charset="-122"/>
                <a:ea typeface="微软雅黑" pitchFamily="34" charset="-122"/>
              </a:rPr>
              <a:t>市场</a:t>
            </a:r>
            <a:endParaRPr lang="en-US" altLang="zh-CN" sz="2400" dirty="0">
              <a:solidFill>
                <a:schemeClr val="bg1"/>
              </a:solidFill>
              <a:latin typeface="微软雅黑" pitchFamily="34" charset="-122"/>
              <a:ea typeface="微软雅黑" pitchFamily="34" charset="-122"/>
            </a:endParaRPr>
          </a:p>
        </p:txBody>
      </p:sp>
      <p:sp>
        <p:nvSpPr>
          <p:cNvPr id="18" name="椭圆 17"/>
          <p:cNvSpPr>
            <a:spLocks/>
          </p:cNvSpPr>
          <p:nvPr/>
        </p:nvSpPr>
        <p:spPr>
          <a:xfrm>
            <a:off x="7139542" y="4474130"/>
            <a:ext cx="1980000" cy="1980000"/>
          </a:xfrm>
          <a:prstGeom prst="ellipse">
            <a:avLst/>
          </a:prstGeom>
          <a:solidFill>
            <a:srgbClr val="0070C0"/>
          </a:solidFill>
          <a:ln w="5080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9" name="矩形 18"/>
          <p:cNvSpPr>
            <a:spLocks noChangeAspect="1"/>
          </p:cNvSpPr>
          <p:nvPr/>
        </p:nvSpPr>
        <p:spPr>
          <a:xfrm>
            <a:off x="7283318" y="5129632"/>
            <a:ext cx="1646100" cy="610813"/>
          </a:xfrm>
          <a:prstGeom prst="rect">
            <a:avLst/>
          </a:prstGeom>
        </p:spPr>
        <p:txBody>
          <a:bodyPr wrap="square" lIns="117226" tIns="58613" rIns="117226" bIns="58613">
            <a:spAutoFit/>
          </a:bodyPr>
          <a:lstStyle/>
          <a:p>
            <a:pPr algn="ctr"/>
            <a:r>
              <a:rPr lang="zh-CN" altLang="en-US" sz="3200" b="1" dirty="0" smtClean="0">
                <a:solidFill>
                  <a:schemeClr val="bg1"/>
                </a:solidFill>
                <a:latin typeface="微软雅黑" pitchFamily="34" charset="-122"/>
                <a:ea typeface="微软雅黑" pitchFamily="34" charset="-122"/>
              </a:rPr>
              <a:t>资金</a:t>
            </a:r>
            <a:endParaRPr lang="en-US" altLang="zh-CN" sz="3200" b="1" dirty="0">
              <a:solidFill>
                <a:schemeClr val="bg1"/>
              </a:solidFill>
              <a:latin typeface="微软雅黑" pitchFamily="34" charset="-122"/>
              <a:ea typeface="微软雅黑" pitchFamily="34" charset="-122"/>
            </a:endParaRPr>
          </a:p>
        </p:txBody>
      </p:sp>
      <p:sp>
        <p:nvSpPr>
          <p:cNvPr id="20" name="右箭头 19"/>
          <p:cNvSpPr/>
          <p:nvPr/>
        </p:nvSpPr>
        <p:spPr>
          <a:xfrm>
            <a:off x="5444372" y="5208253"/>
            <a:ext cx="1368152" cy="706036"/>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1" name="文本框 20"/>
          <p:cNvSpPr txBox="1"/>
          <p:nvPr/>
        </p:nvSpPr>
        <p:spPr>
          <a:xfrm>
            <a:off x="5482076" y="4944700"/>
            <a:ext cx="1009154" cy="446276"/>
          </a:xfrm>
          <a:prstGeom prst="rect">
            <a:avLst/>
          </a:prstGeom>
          <a:noFill/>
        </p:spPr>
        <p:txBody>
          <a:bodyPr wrap="square" rtlCol="0">
            <a:spAutoFit/>
          </a:bodyPr>
          <a:lstStyle/>
          <a:p>
            <a:pPr algn="ctr"/>
            <a:r>
              <a:rPr lang="zh-CN" altLang="en-US" b="1" dirty="0" smtClean="0">
                <a:solidFill>
                  <a:srgbClr val="686868"/>
                </a:solidFill>
                <a:latin typeface="微软雅黑" panose="020B0503020204020204" pitchFamily="34" charset="-122"/>
                <a:ea typeface="微软雅黑" panose="020B0503020204020204" pitchFamily="34" charset="-122"/>
              </a:rPr>
              <a:t>合法</a:t>
            </a:r>
            <a:endParaRPr lang="zh-CN" altLang="en-US" b="1" dirty="0">
              <a:solidFill>
                <a:srgbClr val="686868"/>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5483118" y="5756045"/>
            <a:ext cx="1009154" cy="446276"/>
          </a:xfrm>
          <a:prstGeom prst="rect">
            <a:avLst/>
          </a:prstGeom>
          <a:noFill/>
        </p:spPr>
        <p:txBody>
          <a:bodyPr wrap="square" rtlCol="0">
            <a:spAutoFit/>
          </a:bodyPr>
          <a:lstStyle/>
          <a:p>
            <a:pPr algn="ctr"/>
            <a:r>
              <a:rPr lang="zh-CN" altLang="en-US" b="1" dirty="0" smtClean="0">
                <a:solidFill>
                  <a:srgbClr val="686868"/>
                </a:solidFill>
                <a:latin typeface="微软雅黑" panose="020B0503020204020204" pitchFamily="34" charset="-122"/>
                <a:ea typeface="微软雅黑" panose="020B0503020204020204" pitchFamily="34" charset="-122"/>
              </a:rPr>
              <a:t>程序</a:t>
            </a:r>
            <a:endParaRPr lang="zh-CN" altLang="en-US" b="1" dirty="0">
              <a:solidFill>
                <a:srgbClr val="686868"/>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969559" y="2498914"/>
            <a:ext cx="10382231" cy="1938992"/>
          </a:xfrm>
          <a:prstGeom prst="rect">
            <a:avLst/>
          </a:prstGeom>
          <a:noFill/>
        </p:spPr>
        <p:txBody>
          <a:bodyPr wrap="square" rtlCol="0">
            <a:spAutoFit/>
          </a:bodyPr>
          <a:lstStyle/>
          <a:p>
            <a:pPr algn="just">
              <a:lnSpc>
                <a:spcPct val="150000"/>
              </a:lnSpc>
            </a:pPr>
            <a:r>
              <a:rPr lang="zh-CN" altLang="en-US" sz="2000" dirty="0" smtClean="0">
                <a:latin typeface="微软雅黑" panose="020B0503020204020204" pitchFamily="34" charset="-122"/>
                <a:ea typeface="微软雅黑" panose="020B0503020204020204" pitchFamily="34" charset="-122"/>
              </a:rPr>
              <a:t>      目前</a:t>
            </a:r>
            <a:r>
              <a:rPr lang="zh-CN" altLang="en-US" sz="2000" dirty="0">
                <a:latin typeface="微软雅黑" panose="020B0503020204020204" pitchFamily="34" charset="-122"/>
                <a:ea typeface="微软雅黑" panose="020B0503020204020204" pitchFamily="34" charset="-122"/>
              </a:rPr>
              <a:t>在政策层面</a:t>
            </a:r>
            <a:r>
              <a:rPr lang="zh-CN" altLang="en-US" sz="2000" dirty="0" smtClean="0">
                <a:latin typeface="微软雅黑" panose="020B0503020204020204" pitchFamily="34" charset="-122"/>
                <a:ea typeface="微软雅黑" panose="020B0503020204020204" pitchFamily="34" charset="-122"/>
              </a:rPr>
              <a:t>上具有</a:t>
            </a:r>
            <a:r>
              <a:rPr lang="zh-CN" altLang="en-US" sz="2000" dirty="0">
                <a:latin typeface="微软雅黑" panose="020B0503020204020204" pitchFamily="34" charset="-122"/>
                <a:ea typeface="微软雅黑" panose="020B0503020204020204" pitchFamily="34" charset="-122"/>
              </a:rPr>
              <a:t>实施资源补偿模式的基本路径，但能够作为补偿的资源一般具有稀缺性和公共属性，其所有权、使用权、或经营权都需要有法定的交易方式和交易程序，政府一般不能将资源补偿硬性捆绑于项目。因此在具体运作资源补偿项目前</a:t>
            </a:r>
            <a:r>
              <a:rPr lang="zh-CN" altLang="en-US" sz="2000" dirty="0" smtClean="0">
                <a:latin typeface="微软雅黑" panose="020B0503020204020204" pitchFamily="34" charset="-122"/>
                <a:ea typeface="微软雅黑" panose="020B0503020204020204" pitchFamily="34" charset="-122"/>
              </a:rPr>
              <a:t>，必须考虑</a:t>
            </a:r>
            <a:r>
              <a:rPr lang="zh-CN" altLang="en-US" sz="2000" dirty="0">
                <a:latin typeface="微软雅黑" panose="020B0503020204020204" pitchFamily="34" charset="-122"/>
                <a:ea typeface="微软雅黑" panose="020B0503020204020204" pitchFamily="34" charset="-122"/>
              </a:rPr>
              <a:t>补偿方式，即如何合法合规的把“资源”变成“资金”。 </a:t>
            </a:r>
          </a:p>
        </p:txBody>
      </p:sp>
    </p:spTree>
    <p:extLst>
      <p:ext uri="{BB962C8B-B14F-4D97-AF65-F5344CB8AC3E}">
        <p14:creationId xmlns:p14="http://schemas.microsoft.com/office/powerpoint/2010/main" val="22835562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left)">
                                      <p:cBhvr>
                                        <p:cTn id="44" dur="500"/>
                                        <p:tgtEl>
                                          <p:spTgt spid="20"/>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500"/>
                            </p:stCondLst>
                            <p:childTnLst>
                              <p:par>
                                <p:cTn id="67" presetID="22" presetClass="entr" presetSubtype="1"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up)">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12" grpId="0" animBg="1"/>
      <p:bldP spid="13" grpId="0"/>
      <p:bldP spid="15" grpId="0"/>
      <p:bldP spid="18" grpId="0" animBg="1"/>
      <p:bldP spid="19" grpId="0"/>
      <p:bldP spid="20" grpId="0" animBg="1"/>
      <p:bldP spid="21" grpId="0"/>
      <p:bldP spid="22"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5975987"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宏观经济</a:t>
            </a:r>
            <a:r>
              <a:rPr lang="zh-CN" altLang="en-US" sz="2600" b="1" kern="0" dirty="0" smtClean="0">
                <a:solidFill>
                  <a:srgbClr val="0070C0"/>
                </a:solidFill>
                <a:latin typeface="微软雅黑" pitchFamily="34" charset="-122"/>
                <a:ea typeface="微软雅黑" pitchFamily="34" charset="-122"/>
              </a:rPr>
              <a:t>形势：中美贸易战持续升级</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右箭头 4"/>
          <p:cNvSpPr/>
          <p:nvPr/>
        </p:nvSpPr>
        <p:spPr>
          <a:xfrm>
            <a:off x="596311" y="4605687"/>
            <a:ext cx="10970792" cy="1047860"/>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6360" tIns="63180" rIns="126360" bIns="63180" rtlCol="0" anchor="ctr"/>
          <a:lstStyle/>
          <a:p>
            <a:pPr algn="ctr"/>
            <a:endParaRPr lang="zh-CN" altLang="en-US">
              <a:solidFill>
                <a:schemeClr val="tx1"/>
              </a:solidFill>
            </a:endParaRPr>
          </a:p>
        </p:txBody>
      </p:sp>
      <p:sp>
        <p:nvSpPr>
          <p:cNvPr id="6" name="TextBox 21"/>
          <p:cNvSpPr txBox="1">
            <a:spLocks noChangeArrowheads="1"/>
          </p:cNvSpPr>
          <p:nvPr/>
        </p:nvSpPr>
        <p:spPr bwMode="auto">
          <a:xfrm>
            <a:off x="1745564" y="4941962"/>
            <a:ext cx="1408775" cy="397567"/>
          </a:xfrm>
          <a:prstGeom prst="rect">
            <a:avLst/>
          </a:prstGeom>
          <a:noFill/>
          <a:ln w="9525">
            <a:noFill/>
            <a:miter lim="800000"/>
            <a:headEnd/>
            <a:tailEnd/>
          </a:ln>
        </p:spPr>
        <p:txBody>
          <a:bodyPr wrap="square" lIns="119400" tIns="59701" rIns="119400" bIns="59701">
            <a:spAutoFit/>
          </a:bodyPr>
          <a:lstStyle/>
          <a:p>
            <a:pPr algn="ctr"/>
            <a:r>
              <a:rPr lang="en-US" altLang="zh-CN" sz="1800" b="1" dirty="0" smtClean="0">
                <a:solidFill>
                  <a:schemeClr val="bg1"/>
                </a:solidFill>
                <a:latin typeface="微软雅黑" pitchFamily="34" charset="-122"/>
                <a:ea typeface="微软雅黑" pitchFamily="34" charset="-122"/>
              </a:rPr>
              <a:t>2018.9.24</a:t>
            </a:r>
            <a:endParaRPr lang="zh-CN" altLang="en-US" sz="18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3644116" y="4941962"/>
            <a:ext cx="1442978" cy="397567"/>
          </a:xfrm>
          <a:prstGeom prst="rect">
            <a:avLst/>
          </a:prstGeom>
          <a:noFill/>
          <a:ln w="9525">
            <a:noFill/>
            <a:miter lim="800000"/>
            <a:headEnd/>
            <a:tailEnd/>
          </a:ln>
        </p:spPr>
        <p:txBody>
          <a:bodyPr wrap="square" lIns="119400" tIns="59701" rIns="119400" bIns="59701">
            <a:spAutoFit/>
          </a:bodyPr>
          <a:lstStyle/>
          <a:p>
            <a:pPr algn="ctr"/>
            <a:r>
              <a:rPr lang="en-US" altLang="zh-CN" sz="1800" b="1" dirty="0" smtClean="0">
                <a:solidFill>
                  <a:schemeClr val="bg1"/>
                </a:solidFill>
                <a:latin typeface="微软雅黑" pitchFamily="34" charset="-122"/>
                <a:ea typeface="微软雅黑" pitchFamily="34" charset="-122"/>
              </a:rPr>
              <a:t>2018.12.1</a:t>
            </a:r>
            <a:endParaRPr lang="zh-CN" altLang="en-US" sz="18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5544824" y="4941962"/>
            <a:ext cx="1342470" cy="397567"/>
          </a:xfrm>
          <a:prstGeom prst="rect">
            <a:avLst/>
          </a:prstGeom>
          <a:noFill/>
          <a:ln w="9525">
            <a:noFill/>
            <a:miter lim="800000"/>
            <a:headEnd/>
            <a:tailEnd/>
          </a:ln>
        </p:spPr>
        <p:txBody>
          <a:bodyPr wrap="square" lIns="119400" tIns="59701" rIns="119400" bIns="59701">
            <a:spAutoFit/>
          </a:bodyPr>
          <a:lstStyle/>
          <a:p>
            <a:pPr algn="ctr"/>
            <a:r>
              <a:rPr lang="en-US" altLang="zh-CN" sz="1800" b="1" dirty="0" smtClean="0">
                <a:solidFill>
                  <a:schemeClr val="bg1"/>
                </a:solidFill>
                <a:latin typeface="微软雅黑" pitchFamily="34" charset="-122"/>
                <a:ea typeface="微软雅黑" pitchFamily="34" charset="-122"/>
              </a:rPr>
              <a:t>2019.5.5</a:t>
            </a:r>
            <a:endParaRPr lang="zh-CN" altLang="en-US" sz="18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7445530" y="4941962"/>
            <a:ext cx="1529995" cy="397567"/>
          </a:xfrm>
          <a:prstGeom prst="rect">
            <a:avLst/>
          </a:prstGeom>
          <a:noFill/>
          <a:ln w="9525">
            <a:noFill/>
            <a:miter lim="800000"/>
            <a:headEnd/>
            <a:tailEnd/>
          </a:ln>
        </p:spPr>
        <p:txBody>
          <a:bodyPr wrap="square" lIns="119400" tIns="59701" rIns="119400" bIns="59701">
            <a:spAutoFit/>
          </a:bodyPr>
          <a:lstStyle/>
          <a:p>
            <a:pPr algn="ctr"/>
            <a:r>
              <a:rPr lang="en-US" altLang="zh-CN" sz="1800" b="1" dirty="0" smtClean="0">
                <a:solidFill>
                  <a:schemeClr val="bg1"/>
                </a:solidFill>
                <a:latin typeface="微软雅黑" pitchFamily="34" charset="-122"/>
                <a:ea typeface="微软雅黑" pitchFamily="34" charset="-122"/>
              </a:rPr>
              <a:t>2019.5.10</a:t>
            </a:r>
            <a:endParaRPr lang="zh-CN" altLang="en-US" sz="1800" b="1" dirty="0">
              <a:solidFill>
                <a:schemeClr val="bg1"/>
              </a:solidFill>
              <a:latin typeface="微软雅黑" pitchFamily="34" charset="-122"/>
              <a:ea typeface="微软雅黑" pitchFamily="34" charset="-122"/>
            </a:endParaRPr>
          </a:p>
        </p:txBody>
      </p:sp>
      <p:sp>
        <p:nvSpPr>
          <p:cNvPr id="10" name="椭圆 9"/>
          <p:cNvSpPr/>
          <p:nvPr/>
        </p:nvSpPr>
        <p:spPr>
          <a:xfrm>
            <a:off x="1631293" y="5019602"/>
            <a:ext cx="243646" cy="2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9400" tIns="59701" rIns="119400" bIns="59701" anchor="ctr"/>
          <a:lstStyle/>
          <a:p>
            <a:pPr algn="ctr">
              <a:defRPr/>
            </a:pPr>
            <a:endParaRPr lang="zh-CN" altLang="en-US" sz="1800" dirty="0">
              <a:solidFill>
                <a:schemeClr val="bg1"/>
              </a:solidFill>
            </a:endParaRPr>
          </a:p>
        </p:txBody>
      </p:sp>
      <p:sp>
        <p:nvSpPr>
          <p:cNvPr id="11" name="椭圆 10"/>
          <p:cNvSpPr/>
          <p:nvPr/>
        </p:nvSpPr>
        <p:spPr>
          <a:xfrm>
            <a:off x="3542215" y="5019602"/>
            <a:ext cx="243646" cy="2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9400" tIns="59701" rIns="119400" bIns="59701" anchor="ctr"/>
          <a:lstStyle/>
          <a:p>
            <a:pPr algn="ctr">
              <a:defRPr/>
            </a:pPr>
            <a:endParaRPr lang="zh-CN" altLang="en-US" sz="1800" dirty="0">
              <a:solidFill>
                <a:schemeClr val="bg1"/>
              </a:solidFill>
            </a:endParaRPr>
          </a:p>
        </p:txBody>
      </p:sp>
      <p:sp>
        <p:nvSpPr>
          <p:cNvPr id="12" name="椭圆 11"/>
          <p:cNvSpPr/>
          <p:nvPr/>
        </p:nvSpPr>
        <p:spPr>
          <a:xfrm>
            <a:off x="5453138" y="5019602"/>
            <a:ext cx="243646" cy="2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9400" tIns="59701" rIns="119400" bIns="59701" anchor="ctr"/>
          <a:lstStyle/>
          <a:p>
            <a:pPr algn="ctr">
              <a:defRPr/>
            </a:pPr>
            <a:endParaRPr lang="zh-CN" altLang="en-US" sz="1800" dirty="0">
              <a:solidFill>
                <a:schemeClr val="bg1"/>
              </a:solidFill>
            </a:endParaRPr>
          </a:p>
        </p:txBody>
      </p:sp>
      <p:sp>
        <p:nvSpPr>
          <p:cNvPr id="13" name="椭圆 12"/>
          <p:cNvSpPr/>
          <p:nvPr/>
        </p:nvSpPr>
        <p:spPr>
          <a:xfrm>
            <a:off x="7364060" y="5019602"/>
            <a:ext cx="243646" cy="2193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19400" tIns="59701" rIns="119400" bIns="59701" anchor="ctr"/>
          <a:lstStyle/>
          <a:p>
            <a:pPr algn="ctr">
              <a:defRPr/>
            </a:pPr>
            <a:endParaRPr lang="zh-CN" altLang="en-US" sz="1800" dirty="0">
              <a:solidFill>
                <a:schemeClr val="bg1"/>
              </a:solidFill>
            </a:endParaRPr>
          </a:p>
        </p:txBody>
      </p:sp>
      <p:sp>
        <p:nvSpPr>
          <p:cNvPr id="16" name="文本框 22"/>
          <p:cNvSpPr txBox="1"/>
          <p:nvPr/>
        </p:nvSpPr>
        <p:spPr>
          <a:xfrm>
            <a:off x="652104" y="5422253"/>
            <a:ext cx="3019009" cy="1247901"/>
          </a:xfrm>
          <a:prstGeom prst="rect">
            <a:avLst/>
          </a:prstGeom>
          <a:noFill/>
        </p:spPr>
        <p:txBody>
          <a:bodyPr wrap="square" lIns="126360" tIns="63180" rIns="126360" bIns="63180">
            <a:spAutoFit/>
          </a:bodyPr>
          <a:lstStyle/>
          <a:p>
            <a:pPr algn="just">
              <a:lnSpc>
                <a:spcPct val="130000"/>
              </a:lnSpc>
              <a:defRPr/>
            </a:pPr>
            <a:r>
              <a:rPr lang="zh-CN" altLang="en-US" sz="1400" dirty="0">
                <a:solidFill>
                  <a:srgbClr val="686868"/>
                </a:solidFill>
                <a:latin typeface="微软雅黑" pitchFamily="34" charset="-122"/>
                <a:ea typeface="微软雅黑" pitchFamily="34" charset="-122"/>
              </a:rPr>
              <a:t>美国正式对</a:t>
            </a:r>
            <a:r>
              <a:rPr lang="en-US" altLang="zh-CN" sz="1400" dirty="0">
                <a:solidFill>
                  <a:srgbClr val="686868"/>
                </a:solidFill>
                <a:latin typeface="微软雅黑" pitchFamily="34" charset="-122"/>
                <a:ea typeface="微软雅黑" pitchFamily="34" charset="-122"/>
              </a:rPr>
              <a:t>2000</a:t>
            </a:r>
            <a:r>
              <a:rPr lang="zh-CN" altLang="en-US" sz="1400" dirty="0">
                <a:solidFill>
                  <a:srgbClr val="686868"/>
                </a:solidFill>
                <a:latin typeface="微软雅黑" pitchFamily="34" charset="-122"/>
                <a:ea typeface="微软雅黑" pitchFamily="34" charset="-122"/>
              </a:rPr>
              <a:t>亿美元的中国进口商品征收</a:t>
            </a:r>
            <a:r>
              <a:rPr lang="en-US" altLang="zh-CN" sz="1400" dirty="0">
                <a:solidFill>
                  <a:srgbClr val="686868"/>
                </a:solidFill>
                <a:latin typeface="微软雅黑" pitchFamily="34" charset="-122"/>
                <a:ea typeface="微软雅黑" pitchFamily="34" charset="-122"/>
              </a:rPr>
              <a:t>10%</a:t>
            </a:r>
            <a:r>
              <a:rPr lang="zh-CN" altLang="en-US" sz="1400" dirty="0">
                <a:solidFill>
                  <a:srgbClr val="686868"/>
                </a:solidFill>
                <a:latin typeface="微软雅黑" pitchFamily="34" charset="-122"/>
                <a:ea typeface="微软雅黑" pitchFamily="34" charset="-122"/>
              </a:rPr>
              <a:t>的关税</a:t>
            </a:r>
            <a:r>
              <a:rPr lang="zh-CN" altLang="en-US" sz="1400" dirty="0" smtClean="0">
                <a:solidFill>
                  <a:srgbClr val="686868"/>
                </a:solidFill>
                <a:latin typeface="微软雅黑" pitchFamily="34" charset="-122"/>
                <a:ea typeface="微软雅黑" pitchFamily="34" charset="-122"/>
              </a:rPr>
              <a:t>。作为</a:t>
            </a:r>
            <a:r>
              <a:rPr lang="zh-CN" altLang="en-US" sz="1400" dirty="0">
                <a:solidFill>
                  <a:srgbClr val="686868"/>
                </a:solidFill>
                <a:latin typeface="微软雅黑" pitchFamily="34" charset="-122"/>
                <a:ea typeface="微软雅黑" pitchFamily="34" charset="-122"/>
              </a:rPr>
              <a:t>回应，中国决定对</a:t>
            </a:r>
            <a:r>
              <a:rPr lang="en-US" altLang="zh-CN" sz="1400" dirty="0">
                <a:solidFill>
                  <a:srgbClr val="686868"/>
                </a:solidFill>
                <a:latin typeface="微软雅黑" pitchFamily="34" charset="-122"/>
                <a:ea typeface="微软雅黑" pitchFamily="34" charset="-122"/>
              </a:rPr>
              <a:t>600</a:t>
            </a:r>
            <a:r>
              <a:rPr lang="zh-CN" altLang="en-US" sz="1400" dirty="0">
                <a:solidFill>
                  <a:srgbClr val="686868"/>
                </a:solidFill>
                <a:latin typeface="微软雅黑" pitchFamily="34" charset="-122"/>
                <a:ea typeface="微软雅黑" pitchFamily="34" charset="-122"/>
              </a:rPr>
              <a:t>亿美元美国商品征收关税。</a:t>
            </a:r>
          </a:p>
        </p:txBody>
      </p:sp>
      <p:sp>
        <p:nvSpPr>
          <p:cNvPr id="17" name="文本框 22"/>
          <p:cNvSpPr txBox="1"/>
          <p:nvPr/>
        </p:nvSpPr>
        <p:spPr>
          <a:xfrm>
            <a:off x="5324589" y="5446018"/>
            <a:ext cx="2786841" cy="967824"/>
          </a:xfrm>
          <a:prstGeom prst="rect">
            <a:avLst/>
          </a:prstGeom>
          <a:noFill/>
        </p:spPr>
        <p:txBody>
          <a:bodyPr wrap="square" lIns="126360" tIns="63180" rIns="126360" bIns="63180">
            <a:spAutoFit/>
          </a:bodyPr>
          <a:lstStyle/>
          <a:p>
            <a:pPr algn="just">
              <a:lnSpc>
                <a:spcPct val="130000"/>
              </a:lnSpc>
              <a:defRPr/>
            </a:pPr>
            <a:r>
              <a:rPr lang="zh-CN" altLang="en-US" sz="1400" dirty="0">
                <a:solidFill>
                  <a:srgbClr val="686868"/>
                </a:solidFill>
                <a:latin typeface="微软雅黑" pitchFamily="34" charset="-122"/>
                <a:ea typeface="微软雅黑" pitchFamily="34" charset="-122"/>
              </a:rPr>
              <a:t>特朗普发布推文表示</a:t>
            </a:r>
            <a:r>
              <a:rPr lang="zh-CN" altLang="en-US" sz="1400" dirty="0" smtClean="0">
                <a:solidFill>
                  <a:srgbClr val="686868"/>
                </a:solidFill>
                <a:latin typeface="微软雅黑" pitchFamily="34" charset="-122"/>
                <a:ea typeface="微软雅黑" pitchFamily="34" charset="-122"/>
              </a:rPr>
              <a:t>，计划</a:t>
            </a:r>
            <a:r>
              <a:rPr lang="zh-CN" altLang="en-US" sz="1400" dirty="0">
                <a:solidFill>
                  <a:srgbClr val="686868"/>
                </a:solidFill>
                <a:latin typeface="微软雅黑" pitchFamily="34" charset="-122"/>
                <a:ea typeface="微软雅黑" pitchFamily="34" charset="-122"/>
              </a:rPr>
              <a:t>在</a:t>
            </a:r>
            <a:r>
              <a:rPr lang="en-US" altLang="zh-CN" sz="1400" dirty="0">
                <a:solidFill>
                  <a:srgbClr val="686868"/>
                </a:solidFill>
                <a:latin typeface="微软雅黑" pitchFamily="34" charset="-122"/>
                <a:ea typeface="微软雅黑" pitchFamily="34" charset="-122"/>
              </a:rPr>
              <a:t>5</a:t>
            </a:r>
            <a:r>
              <a:rPr lang="zh-CN" altLang="en-US" sz="1400" dirty="0">
                <a:solidFill>
                  <a:srgbClr val="686868"/>
                </a:solidFill>
                <a:latin typeface="微软雅黑" pitchFamily="34" charset="-122"/>
                <a:ea typeface="微软雅黑" pitchFamily="34" charset="-122"/>
              </a:rPr>
              <a:t>月</a:t>
            </a:r>
            <a:r>
              <a:rPr lang="en-US" altLang="zh-CN" sz="1400" dirty="0">
                <a:solidFill>
                  <a:srgbClr val="686868"/>
                </a:solidFill>
                <a:latin typeface="微软雅黑" pitchFamily="34" charset="-122"/>
                <a:ea typeface="微软雅黑" pitchFamily="34" charset="-122"/>
              </a:rPr>
              <a:t>10</a:t>
            </a:r>
            <a:r>
              <a:rPr lang="zh-CN" altLang="en-US" sz="1400" dirty="0">
                <a:solidFill>
                  <a:srgbClr val="686868"/>
                </a:solidFill>
                <a:latin typeface="微软雅黑" pitchFamily="34" charset="-122"/>
                <a:ea typeface="微软雅黑" pitchFamily="34" charset="-122"/>
              </a:rPr>
              <a:t>日将</a:t>
            </a:r>
            <a:r>
              <a:rPr lang="en-US" altLang="zh-CN" sz="1400" dirty="0">
                <a:solidFill>
                  <a:srgbClr val="686868"/>
                </a:solidFill>
                <a:latin typeface="微软雅黑" pitchFamily="34" charset="-122"/>
                <a:ea typeface="微软雅黑" pitchFamily="34" charset="-122"/>
              </a:rPr>
              <a:t>2000</a:t>
            </a:r>
            <a:r>
              <a:rPr lang="zh-CN" altLang="en-US" sz="1400" dirty="0">
                <a:solidFill>
                  <a:srgbClr val="686868"/>
                </a:solidFill>
                <a:latin typeface="微软雅黑" pitchFamily="34" charset="-122"/>
                <a:ea typeface="微软雅黑" pitchFamily="34" charset="-122"/>
              </a:rPr>
              <a:t>亿美元中国商品的税率提高到</a:t>
            </a:r>
            <a:r>
              <a:rPr lang="en-US" altLang="zh-CN" sz="1400" dirty="0">
                <a:solidFill>
                  <a:srgbClr val="686868"/>
                </a:solidFill>
                <a:latin typeface="微软雅黑" pitchFamily="34" charset="-122"/>
                <a:ea typeface="微软雅黑" pitchFamily="34" charset="-122"/>
              </a:rPr>
              <a:t>25%</a:t>
            </a:r>
            <a:r>
              <a:rPr lang="zh-CN" altLang="en-US" sz="1400" dirty="0">
                <a:solidFill>
                  <a:srgbClr val="686868"/>
                </a:solidFill>
                <a:latin typeface="微软雅黑" pitchFamily="34" charset="-122"/>
                <a:ea typeface="微软雅黑" pitchFamily="34" charset="-122"/>
              </a:rPr>
              <a:t>。</a:t>
            </a:r>
            <a:endParaRPr lang="zh-CN" altLang="en-US" sz="1400" dirty="0">
              <a:solidFill>
                <a:srgbClr val="686868"/>
              </a:solidFill>
              <a:latin typeface="幼圆" panose="02010509060101010101" pitchFamily="49" charset="-122"/>
              <a:ea typeface="幼圆" panose="02010509060101010101" pitchFamily="49" charset="-122"/>
            </a:endParaRPr>
          </a:p>
        </p:txBody>
      </p:sp>
      <p:sp>
        <p:nvSpPr>
          <p:cNvPr id="19" name="文本框 22"/>
          <p:cNvSpPr txBox="1"/>
          <p:nvPr/>
        </p:nvSpPr>
        <p:spPr>
          <a:xfrm>
            <a:off x="2278782" y="3534135"/>
            <a:ext cx="4608512" cy="1247901"/>
          </a:xfrm>
          <a:prstGeom prst="rect">
            <a:avLst/>
          </a:prstGeom>
          <a:noFill/>
        </p:spPr>
        <p:txBody>
          <a:bodyPr wrap="square" lIns="126360" tIns="63180" rIns="126360" bIns="63180">
            <a:spAutoFit/>
          </a:bodyPr>
          <a:lstStyle/>
          <a:p>
            <a:pPr algn="just">
              <a:lnSpc>
                <a:spcPct val="130000"/>
              </a:lnSpc>
              <a:defRPr/>
            </a:pPr>
            <a:r>
              <a:rPr lang="zh-CN" altLang="en-US" sz="1400" dirty="0">
                <a:solidFill>
                  <a:srgbClr val="686868"/>
                </a:solidFill>
                <a:latin typeface="微软雅黑" pitchFamily="34" charset="-122"/>
                <a:ea typeface="微软雅黑" pitchFamily="34" charset="-122"/>
              </a:rPr>
              <a:t>中美双方一致同意停止相互加征新的关税，并“休战”</a:t>
            </a:r>
            <a:r>
              <a:rPr lang="en-US" altLang="zh-CN" sz="1400" dirty="0">
                <a:solidFill>
                  <a:srgbClr val="686868"/>
                </a:solidFill>
                <a:latin typeface="微软雅黑" pitchFamily="34" charset="-122"/>
                <a:ea typeface="微软雅黑" pitchFamily="34" charset="-122"/>
              </a:rPr>
              <a:t>90</a:t>
            </a:r>
            <a:r>
              <a:rPr lang="zh-CN" altLang="en-US" sz="1400" dirty="0">
                <a:solidFill>
                  <a:srgbClr val="686868"/>
                </a:solidFill>
                <a:latin typeface="微软雅黑" pitchFamily="34" charset="-122"/>
                <a:ea typeface="微软雅黑" pitchFamily="34" charset="-122"/>
              </a:rPr>
              <a:t>天</a:t>
            </a:r>
            <a:r>
              <a:rPr lang="zh-CN" altLang="en-US" sz="1400" dirty="0" smtClean="0">
                <a:solidFill>
                  <a:srgbClr val="686868"/>
                </a:solidFill>
                <a:latin typeface="微软雅黑" pitchFamily="34" charset="-122"/>
                <a:ea typeface="微软雅黑" pitchFamily="34" charset="-122"/>
              </a:rPr>
              <a:t>。特</a:t>
            </a:r>
            <a:r>
              <a:rPr lang="zh-CN" altLang="en-US" sz="1400" dirty="0">
                <a:solidFill>
                  <a:srgbClr val="686868"/>
                </a:solidFill>
                <a:latin typeface="微软雅黑" pitchFamily="34" charset="-122"/>
                <a:ea typeface="微软雅黑" pitchFamily="34" charset="-122"/>
              </a:rPr>
              <a:t>朗普同意把原定于</a:t>
            </a:r>
            <a:r>
              <a:rPr lang="en-US" altLang="zh-CN" sz="1400" dirty="0">
                <a:solidFill>
                  <a:srgbClr val="686868"/>
                </a:solidFill>
                <a:latin typeface="微软雅黑" pitchFamily="34" charset="-122"/>
                <a:ea typeface="微软雅黑" pitchFamily="34" charset="-122"/>
              </a:rPr>
              <a:t>2019</a:t>
            </a:r>
            <a:r>
              <a:rPr lang="zh-CN" altLang="en-US" sz="1400" dirty="0">
                <a:solidFill>
                  <a:srgbClr val="686868"/>
                </a:solidFill>
                <a:latin typeface="微软雅黑" pitchFamily="34" charset="-122"/>
                <a:ea typeface="微软雅黑" pitchFamily="34" charset="-122"/>
              </a:rPr>
              <a:t>年</a:t>
            </a:r>
            <a:r>
              <a:rPr lang="en-US" altLang="zh-CN" sz="1400" dirty="0">
                <a:solidFill>
                  <a:srgbClr val="686868"/>
                </a:solidFill>
                <a:latin typeface="微软雅黑" pitchFamily="34" charset="-122"/>
                <a:ea typeface="微软雅黑" pitchFamily="34" charset="-122"/>
              </a:rPr>
              <a:t>1</a:t>
            </a:r>
            <a:r>
              <a:rPr lang="zh-CN" altLang="en-US" sz="1400" dirty="0">
                <a:solidFill>
                  <a:srgbClr val="686868"/>
                </a:solidFill>
                <a:latin typeface="微软雅黑" pitchFamily="34" charset="-122"/>
                <a:ea typeface="微软雅黑" pitchFamily="34" charset="-122"/>
              </a:rPr>
              <a:t>月</a:t>
            </a:r>
            <a:r>
              <a:rPr lang="en-US" altLang="zh-CN" sz="1400" dirty="0">
                <a:solidFill>
                  <a:srgbClr val="686868"/>
                </a:solidFill>
                <a:latin typeface="微软雅黑" pitchFamily="34" charset="-122"/>
                <a:ea typeface="微软雅黑" pitchFamily="34" charset="-122"/>
              </a:rPr>
              <a:t>1</a:t>
            </a:r>
            <a:r>
              <a:rPr lang="zh-CN" altLang="en-US" sz="1400" dirty="0">
                <a:solidFill>
                  <a:srgbClr val="686868"/>
                </a:solidFill>
                <a:latin typeface="微软雅黑" pitchFamily="34" charset="-122"/>
                <a:ea typeface="微软雅黑" pitchFamily="34" charset="-122"/>
              </a:rPr>
              <a:t>日对</a:t>
            </a:r>
            <a:r>
              <a:rPr lang="en-US" altLang="zh-CN" sz="1400" dirty="0">
                <a:solidFill>
                  <a:srgbClr val="686868"/>
                </a:solidFill>
                <a:latin typeface="微软雅黑" pitchFamily="34" charset="-122"/>
                <a:ea typeface="微软雅黑" pitchFamily="34" charset="-122"/>
              </a:rPr>
              <a:t>2000</a:t>
            </a:r>
            <a:r>
              <a:rPr lang="zh-CN" altLang="en-US" sz="1400" dirty="0">
                <a:solidFill>
                  <a:srgbClr val="686868"/>
                </a:solidFill>
                <a:latin typeface="微软雅黑" pitchFamily="34" charset="-122"/>
                <a:ea typeface="微软雅黑" pitchFamily="34" charset="-122"/>
              </a:rPr>
              <a:t>亿美元中国商品关税上调至</a:t>
            </a:r>
            <a:r>
              <a:rPr lang="en-US" altLang="zh-CN" sz="1400" dirty="0">
                <a:solidFill>
                  <a:srgbClr val="686868"/>
                </a:solidFill>
                <a:latin typeface="微软雅黑" pitchFamily="34" charset="-122"/>
                <a:ea typeface="微软雅黑" pitchFamily="34" charset="-122"/>
              </a:rPr>
              <a:t>25%</a:t>
            </a:r>
            <a:r>
              <a:rPr lang="zh-CN" altLang="en-US" sz="1400" dirty="0">
                <a:solidFill>
                  <a:srgbClr val="686868"/>
                </a:solidFill>
                <a:latin typeface="微软雅黑" pitchFamily="34" charset="-122"/>
                <a:ea typeface="微软雅黑" pitchFamily="34" charset="-122"/>
              </a:rPr>
              <a:t>的决定推迟到</a:t>
            </a:r>
            <a:r>
              <a:rPr lang="en-US" altLang="zh-CN" sz="1400" dirty="0">
                <a:solidFill>
                  <a:srgbClr val="686868"/>
                </a:solidFill>
                <a:latin typeface="微软雅黑" pitchFamily="34" charset="-122"/>
                <a:ea typeface="微软雅黑" pitchFamily="34" charset="-122"/>
              </a:rPr>
              <a:t>3</a:t>
            </a:r>
            <a:r>
              <a:rPr lang="zh-CN" altLang="en-US" sz="1400" dirty="0">
                <a:solidFill>
                  <a:srgbClr val="686868"/>
                </a:solidFill>
                <a:latin typeface="微软雅黑" pitchFamily="34" charset="-122"/>
                <a:ea typeface="微软雅黑" pitchFamily="34" charset="-122"/>
              </a:rPr>
              <a:t>月</a:t>
            </a:r>
            <a:r>
              <a:rPr lang="en-US" altLang="zh-CN" sz="1400" dirty="0">
                <a:solidFill>
                  <a:srgbClr val="686868"/>
                </a:solidFill>
                <a:latin typeface="微软雅黑" pitchFamily="34" charset="-122"/>
                <a:ea typeface="微软雅黑" pitchFamily="34" charset="-122"/>
              </a:rPr>
              <a:t>1</a:t>
            </a:r>
            <a:r>
              <a:rPr lang="zh-CN" altLang="en-US" sz="1400" dirty="0">
                <a:solidFill>
                  <a:srgbClr val="686868"/>
                </a:solidFill>
                <a:latin typeface="微软雅黑" pitchFamily="34" charset="-122"/>
                <a:ea typeface="微软雅黑" pitchFamily="34" charset="-122"/>
              </a:rPr>
              <a:t>日。中国同意“大量进口”美国产品。</a:t>
            </a:r>
            <a:endParaRPr lang="zh-CN" altLang="en-US" sz="1400" dirty="0">
              <a:solidFill>
                <a:srgbClr val="686868"/>
              </a:solidFill>
              <a:latin typeface="幼圆" panose="02010509060101010101" pitchFamily="49" charset="-122"/>
              <a:ea typeface="幼圆" panose="02010509060101010101" pitchFamily="49" charset="-122"/>
            </a:endParaRPr>
          </a:p>
        </p:txBody>
      </p:sp>
      <p:sp>
        <p:nvSpPr>
          <p:cNvPr id="20" name="文本框 22"/>
          <p:cNvSpPr txBox="1"/>
          <p:nvPr/>
        </p:nvSpPr>
        <p:spPr>
          <a:xfrm>
            <a:off x="7275169" y="4110199"/>
            <a:ext cx="3356541" cy="658124"/>
          </a:xfrm>
          <a:prstGeom prst="rect">
            <a:avLst/>
          </a:prstGeom>
          <a:noFill/>
        </p:spPr>
        <p:txBody>
          <a:bodyPr wrap="square" lIns="126360" tIns="63180" rIns="126360" bIns="63180">
            <a:spAutoFit/>
          </a:bodyPr>
          <a:lstStyle/>
          <a:p>
            <a:pPr algn="just">
              <a:lnSpc>
                <a:spcPct val="130000"/>
              </a:lnSpc>
              <a:defRPr/>
            </a:pPr>
            <a:r>
              <a:rPr lang="zh-CN" altLang="en-US" sz="1400" dirty="0">
                <a:solidFill>
                  <a:srgbClr val="686868"/>
                </a:solidFill>
                <a:latin typeface="微软雅黑" pitchFamily="34" charset="-122"/>
                <a:ea typeface="微软雅黑" pitchFamily="34" charset="-122"/>
              </a:rPr>
              <a:t>美国对</a:t>
            </a:r>
            <a:r>
              <a:rPr lang="en-US" altLang="zh-CN" sz="1400" dirty="0">
                <a:solidFill>
                  <a:srgbClr val="686868"/>
                </a:solidFill>
                <a:latin typeface="微软雅黑" pitchFamily="34" charset="-122"/>
                <a:ea typeface="微软雅黑" pitchFamily="34" charset="-122"/>
              </a:rPr>
              <a:t>2000</a:t>
            </a:r>
            <a:r>
              <a:rPr lang="zh-CN" altLang="en-US" sz="1400" dirty="0">
                <a:solidFill>
                  <a:srgbClr val="686868"/>
                </a:solidFill>
                <a:latin typeface="微软雅黑" pitchFamily="34" charset="-122"/>
                <a:ea typeface="微软雅黑" pitchFamily="34" charset="-122"/>
              </a:rPr>
              <a:t>亿美元中国输美商品加征的关税正式从</a:t>
            </a:r>
            <a:r>
              <a:rPr lang="en-US" altLang="zh-CN" sz="1400" dirty="0">
                <a:solidFill>
                  <a:srgbClr val="686868"/>
                </a:solidFill>
                <a:latin typeface="微软雅黑" pitchFamily="34" charset="-122"/>
                <a:ea typeface="微软雅黑" pitchFamily="34" charset="-122"/>
              </a:rPr>
              <a:t>10%</a:t>
            </a:r>
            <a:r>
              <a:rPr lang="zh-CN" altLang="en-US" sz="1400" dirty="0">
                <a:solidFill>
                  <a:srgbClr val="686868"/>
                </a:solidFill>
                <a:latin typeface="微软雅黑" pitchFamily="34" charset="-122"/>
                <a:ea typeface="微软雅黑" pitchFamily="34" charset="-122"/>
              </a:rPr>
              <a:t>上调至</a:t>
            </a:r>
            <a:r>
              <a:rPr lang="en-US" altLang="zh-CN" sz="1400" dirty="0">
                <a:solidFill>
                  <a:srgbClr val="686868"/>
                </a:solidFill>
                <a:latin typeface="微软雅黑" pitchFamily="34" charset="-122"/>
                <a:ea typeface="微软雅黑" pitchFamily="34" charset="-122"/>
              </a:rPr>
              <a:t>25%</a:t>
            </a:r>
            <a:r>
              <a:rPr lang="zh-CN" altLang="en-US" sz="1400" dirty="0">
                <a:solidFill>
                  <a:srgbClr val="686868"/>
                </a:solidFill>
                <a:latin typeface="微软雅黑" pitchFamily="34" charset="-122"/>
                <a:ea typeface="微软雅黑" pitchFamily="34" charset="-122"/>
              </a:rPr>
              <a:t>。</a:t>
            </a:r>
            <a:endParaRPr lang="zh-CN" altLang="en-US" sz="1400" dirty="0">
              <a:solidFill>
                <a:srgbClr val="686868"/>
              </a:solidFill>
              <a:latin typeface="幼圆" panose="02010509060101010101" pitchFamily="49" charset="-122"/>
              <a:ea typeface="幼圆" panose="02010509060101010101" pitchFamily="49" charset="-122"/>
            </a:endParaRPr>
          </a:p>
        </p:txBody>
      </p:sp>
      <p:sp>
        <p:nvSpPr>
          <p:cNvPr id="14" name="文本框 13"/>
          <p:cNvSpPr txBox="1"/>
          <p:nvPr/>
        </p:nvSpPr>
        <p:spPr>
          <a:xfrm>
            <a:off x="937408" y="1485578"/>
            <a:ext cx="10342374" cy="1661993"/>
          </a:xfrm>
          <a:prstGeom prst="rect">
            <a:avLst/>
          </a:prstGeom>
          <a:noFill/>
        </p:spPr>
        <p:txBody>
          <a:bodyPr wrap="square" rtlCol="0">
            <a:spAutoFit/>
          </a:bodyPr>
          <a:lstStyle/>
          <a:p>
            <a:pPr algn="just"/>
            <a:r>
              <a:rPr lang="zh-CN" altLang="en-US" sz="2200" dirty="0" smtClean="0">
                <a:latin typeface="微软雅黑" pitchFamily="34" charset="-122"/>
                <a:ea typeface="微软雅黑" pitchFamily="34" charset="-122"/>
              </a:rPr>
              <a:t>      </a:t>
            </a:r>
            <a:r>
              <a:rPr lang="zh-CN" altLang="en-US" sz="2000" dirty="0" smtClean="0">
                <a:latin typeface="微软雅黑" pitchFamily="34" charset="-122"/>
                <a:ea typeface="微软雅黑" pitchFamily="34" charset="-122"/>
              </a:rPr>
              <a:t>中美</a:t>
            </a:r>
            <a:r>
              <a:rPr lang="zh-CN" altLang="en-US" sz="2000" dirty="0">
                <a:latin typeface="微软雅黑" pitchFamily="34" charset="-122"/>
                <a:ea typeface="微软雅黑" pitchFamily="34" charset="-122"/>
              </a:rPr>
              <a:t>贸易摩擦不断升级，美国先后三次对我国出口美国的产品加征关税，同步推行各种进出口管制</a:t>
            </a:r>
            <a:r>
              <a:rPr lang="zh-CN" altLang="en-US" sz="2000" dirty="0" smtClean="0">
                <a:latin typeface="微软雅黑" pitchFamily="34" charset="-122"/>
                <a:ea typeface="微软雅黑" pitchFamily="34" charset="-122"/>
              </a:rPr>
              <a:t>政策，对中国经济产生了一定影响。</a:t>
            </a:r>
            <a:endParaRPr lang="en-US" altLang="zh-CN" sz="2000" dirty="0">
              <a:latin typeface="微软雅黑" pitchFamily="34" charset="-122"/>
              <a:ea typeface="微软雅黑" pitchFamily="34" charset="-122"/>
            </a:endParaRPr>
          </a:p>
          <a:p>
            <a:pPr algn="just"/>
            <a:r>
              <a:rPr lang="en-US" altLang="zh-CN" sz="2000" dirty="0" smtClean="0">
                <a:latin typeface="微软雅黑" pitchFamily="34" charset="-122"/>
                <a:ea typeface="微软雅黑" pitchFamily="34" charset="-122"/>
              </a:rPr>
              <a:t>      2019</a:t>
            </a:r>
            <a:r>
              <a:rPr lang="zh-CN" altLang="en-US" sz="2000" dirty="0" smtClean="0">
                <a:latin typeface="微软雅黑" pitchFamily="34" charset="-122"/>
                <a:ea typeface="微软雅黑" pitchFamily="34" charset="-122"/>
              </a:rPr>
              <a:t>年开始，政府通过出台基建补短板政策</a:t>
            </a:r>
            <a:r>
              <a:rPr lang="zh-CN" altLang="en-US" sz="2000" dirty="0">
                <a:latin typeface="微软雅黑" pitchFamily="34" charset="-122"/>
                <a:ea typeface="微软雅黑" pitchFamily="34" charset="-122"/>
              </a:rPr>
              <a:t>、加快中央预算内投资安排使用、提前</a:t>
            </a:r>
            <a:r>
              <a:rPr lang="zh-CN" altLang="en-US" sz="2000" dirty="0" smtClean="0">
                <a:latin typeface="微软雅黑" pitchFamily="34" charset="-122"/>
                <a:ea typeface="微软雅黑" pitchFamily="34" charset="-122"/>
              </a:rPr>
              <a:t>下达</a:t>
            </a:r>
            <a:r>
              <a:rPr lang="en-US" altLang="zh-CN" sz="2000" dirty="0" smtClean="0">
                <a:latin typeface="微软雅黑" pitchFamily="34" charset="-122"/>
                <a:ea typeface="微软雅黑" pitchFamily="34" charset="-122"/>
              </a:rPr>
              <a:t>3.08</a:t>
            </a:r>
            <a:r>
              <a:rPr lang="zh-CN" altLang="en-US" sz="2000" dirty="0" smtClean="0">
                <a:latin typeface="微软雅黑" pitchFamily="34" charset="-122"/>
                <a:ea typeface="微软雅黑" pitchFamily="34" charset="-122"/>
              </a:rPr>
              <a:t>万亿地方政府</a:t>
            </a:r>
            <a:r>
              <a:rPr lang="zh-CN" altLang="en-US" sz="2000" dirty="0">
                <a:latin typeface="微软雅黑" pitchFamily="34" charset="-122"/>
                <a:ea typeface="微软雅黑" pitchFamily="34" charset="-122"/>
              </a:rPr>
              <a:t>新增债务限额等方式</a:t>
            </a:r>
            <a:r>
              <a:rPr lang="zh-CN" altLang="en-US" sz="2000" dirty="0" smtClean="0">
                <a:latin typeface="微软雅黑" pitchFamily="34" charset="-122"/>
                <a:ea typeface="微软雅黑" pitchFamily="34" charset="-122"/>
              </a:rPr>
              <a:t>，支持基础设施投资</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通过投资的方式扩大</a:t>
            </a:r>
            <a:r>
              <a:rPr lang="zh-CN" altLang="en-US" sz="2000" dirty="0">
                <a:latin typeface="微软雅黑" pitchFamily="34" charset="-122"/>
                <a:ea typeface="微软雅黑" pitchFamily="34" charset="-122"/>
              </a:rPr>
              <a:t>内需和结构调整</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 确保国内经济</a:t>
            </a:r>
            <a:r>
              <a:rPr lang="zh-CN" altLang="en-US" sz="2000" dirty="0">
                <a:latin typeface="微软雅黑" pitchFamily="34" charset="-122"/>
                <a:ea typeface="微软雅黑" pitchFamily="34" charset="-122"/>
              </a:rPr>
              <a:t>运行在合理区间</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sp>
        <p:nvSpPr>
          <p:cNvPr id="15" name="灯片编号占位符 14"/>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27224983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par>
                          <p:cTn id="23" fill="hold">
                            <p:stCondLst>
                              <p:cond delay="2500"/>
                            </p:stCondLst>
                            <p:childTnLst>
                              <p:par>
                                <p:cTn id="24" presetID="23" presetClass="entr" presetSubtype="3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4000"/>
                            </p:stCondLst>
                            <p:childTnLst>
                              <p:par>
                                <p:cTn id="37" presetID="23" presetClass="entr" presetSubtype="3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ppt_w"/>
                                          </p:val>
                                        </p:tav>
                                        <p:tav tm="100000">
                                          <p:val>
                                            <p:strVal val="#ppt_w"/>
                                          </p:val>
                                        </p:tav>
                                      </p:tavLst>
                                    </p:anim>
                                    <p:anim calcmode="lin" valueType="num">
                                      <p:cBhvr>
                                        <p:cTn id="40" dur="500" fill="hold"/>
                                        <p:tgtEl>
                                          <p:spTgt spid="11"/>
                                        </p:tgtEl>
                                        <p:attrNameLst>
                                          <p:attrName>ppt_h</p:attrName>
                                        </p:attrNameLst>
                                      </p:cBhvr>
                                      <p:tavLst>
                                        <p:tav tm="0">
                                          <p:val>
                                            <p:strVal val="4*#ppt_h"/>
                                          </p:val>
                                        </p:tav>
                                        <p:tav tm="100000">
                                          <p:val>
                                            <p:strVal val="#ppt_h"/>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5000"/>
                            </p:stCondLst>
                            <p:childTnLst>
                              <p:par>
                                <p:cTn id="46" presetID="22" presetClass="entr" presetSubtype="4"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par>
                          <p:cTn id="49" fill="hold">
                            <p:stCondLst>
                              <p:cond delay="5500"/>
                            </p:stCondLst>
                            <p:childTnLst>
                              <p:par>
                                <p:cTn id="50" presetID="23" presetClass="entr" presetSubtype="3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strVal val="4*#ppt_w"/>
                                          </p:val>
                                        </p:tav>
                                        <p:tav tm="100000">
                                          <p:val>
                                            <p:strVal val="#ppt_w"/>
                                          </p:val>
                                        </p:tav>
                                      </p:tavLst>
                                    </p:anim>
                                    <p:anim calcmode="lin" valueType="num">
                                      <p:cBhvr>
                                        <p:cTn id="53" dur="500" fill="hold"/>
                                        <p:tgtEl>
                                          <p:spTgt spid="12"/>
                                        </p:tgtEl>
                                        <p:attrNameLst>
                                          <p:attrName>ppt_h</p:attrName>
                                        </p:attrNameLst>
                                      </p:cBhvr>
                                      <p:tavLst>
                                        <p:tav tm="0">
                                          <p:val>
                                            <p:strVal val="4*#ppt_h"/>
                                          </p:val>
                                        </p:tav>
                                        <p:tav tm="100000">
                                          <p:val>
                                            <p:strVal val="#ppt_h"/>
                                          </p:val>
                                        </p:tav>
                                      </p:tavLst>
                                    </p:anim>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500"/>
                                        <p:tgtEl>
                                          <p:spTgt spid="17"/>
                                        </p:tgtEl>
                                      </p:cBhvr>
                                    </p:animEffect>
                                  </p:childTnLst>
                                </p:cTn>
                              </p:par>
                            </p:childTnLst>
                          </p:cTn>
                        </p:par>
                        <p:par>
                          <p:cTn id="62" fill="hold">
                            <p:stCondLst>
                              <p:cond delay="7000"/>
                            </p:stCondLst>
                            <p:childTnLst>
                              <p:par>
                                <p:cTn id="63" presetID="23" presetClass="entr" presetSubtype="32"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strVal val="4*#ppt_w"/>
                                          </p:val>
                                        </p:tav>
                                        <p:tav tm="100000">
                                          <p:val>
                                            <p:strVal val="#ppt_w"/>
                                          </p:val>
                                        </p:tav>
                                      </p:tavLst>
                                    </p:anim>
                                    <p:anim calcmode="lin" valueType="num">
                                      <p:cBhvr>
                                        <p:cTn id="66" dur="500" fill="hold"/>
                                        <p:tgtEl>
                                          <p:spTgt spid="13"/>
                                        </p:tgtEl>
                                        <p:attrNameLst>
                                          <p:attrName>ppt_h</p:attrName>
                                        </p:attrNameLst>
                                      </p:cBhvr>
                                      <p:tavLst>
                                        <p:tav tm="0">
                                          <p:val>
                                            <p:strVal val="4*#ppt_h"/>
                                          </p:val>
                                        </p:tav>
                                        <p:tav tm="100000">
                                          <p:val>
                                            <p:strVal val="#ppt_h"/>
                                          </p:val>
                                        </p:tav>
                                      </p:tavLst>
                                    </p:anim>
                                  </p:childTnLst>
                                </p:cTn>
                              </p:par>
                            </p:childTnLst>
                          </p:cTn>
                        </p:par>
                        <p:par>
                          <p:cTn id="67" fill="hold">
                            <p:stCondLst>
                              <p:cond delay="7500"/>
                            </p:stCondLst>
                            <p:childTnLst>
                              <p:par>
                                <p:cTn id="68" presetID="22" presetClass="entr" presetSubtype="8" fill="hold" grpId="0"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down)">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6" grpId="0"/>
      <p:bldP spid="17" grpId="0"/>
      <p:bldP spid="19" grpId="0"/>
      <p:bldP spid="20"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496787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市场开发两个核心能力</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40</a:t>
            </a:fld>
            <a:endParaRPr lang="zh-CN" altLang="en-US"/>
          </a:p>
        </p:txBody>
      </p:sp>
      <p:sp>
        <p:nvSpPr>
          <p:cNvPr id="6" name="矩形 5"/>
          <p:cNvSpPr/>
          <p:nvPr/>
        </p:nvSpPr>
        <p:spPr>
          <a:xfrm>
            <a:off x="910630" y="1455961"/>
            <a:ext cx="7416824" cy="461665"/>
          </a:xfrm>
          <a:prstGeom prst="rect">
            <a:avLst/>
          </a:prstGeom>
        </p:spPr>
        <p:txBody>
          <a:bodyPr wrap="square">
            <a:spAutoFit/>
          </a:bodyPr>
          <a:lstStyle/>
          <a:p>
            <a:pPr marL="342900" lvl="0" indent="-342900">
              <a:buFont typeface="Wingdings" panose="05000000000000000000" pitchFamily="2" charset="2"/>
              <a:buChar char="Ø"/>
              <a:defRPr/>
            </a:pPr>
            <a:r>
              <a:rPr lang="zh-CN" altLang="en-US" sz="2400" b="1" kern="0" dirty="0">
                <a:solidFill>
                  <a:srgbClr val="0070C0"/>
                </a:solidFill>
                <a:latin typeface="微软雅黑" pitchFamily="34" charset="-122"/>
                <a:ea typeface="微软雅黑" pitchFamily="34" charset="-122"/>
              </a:rPr>
              <a:t>基建项目商业模式发展新趋势：</a:t>
            </a:r>
            <a:r>
              <a:rPr lang="en-US" altLang="zh-CN" sz="2400" b="1" kern="0" dirty="0">
                <a:solidFill>
                  <a:srgbClr val="0070C0"/>
                </a:solidFill>
                <a:latin typeface="微软雅黑" pitchFamily="34" charset="-122"/>
                <a:ea typeface="微软雅黑" pitchFamily="34" charset="-122"/>
              </a:rPr>
              <a:t>RCP</a:t>
            </a:r>
            <a:r>
              <a:rPr lang="zh-CN" altLang="en-US" sz="2400" b="1" kern="0" dirty="0">
                <a:solidFill>
                  <a:srgbClr val="0070C0"/>
                </a:solidFill>
                <a:latin typeface="微软雅黑" pitchFamily="34" charset="-122"/>
                <a:ea typeface="微软雅黑" pitchFamily="34" charset="-122"/>
              </a:rPr>
              <a:t>资源补偿模式</a:t>
            </a:r>
            <a:endParaRPr lang="en-US" altLang="zh-CN" sz="2400" b="1" kern="0" dirty="0">
              <a:solidFill>
                <a:srgbClr val="0070C0"/>
              </a:solidFill>
              <a:latin typeface="微软雅黑" pitchFamily="34" charset="-122"/>
              <a:ea typeface="微软雅黑" pitchFamily="34" charset="-122"/>
            </a:endParaRPr>
          </a:p>
        </p:txBody>
      </p:sp>
      <p:sp>
        <p:nvSpPr>
          <p:cNvPr id="7" name="文本框 6"/>
          <p:cNvSpPr txBox="1"/>
          <p:nvPr/>
        </p:nvSpPr>
        <p:spPr>
          <a:xfrm>
            <a:off x="969559" y="2174295"/>
            <a:ext cx="10670263" cy="861774"/>
          </a:xfrm>
          <a:prstGeom prst="rect">
            <a:avLst/>
          </a:prstGeom>
          <a:noFill/>
        </p:spPr>
        <p:txBody>
          <a:bodyPr wrap="square" rtlCol="0">
            <a:spAutoFit/>
          </a:bodyPr>
          <a:lstStyle/>
          <a:p>
            <a:pPr algn="just"/>
            <a:r>
              <a:rPr lang="zh-CN" altLang="en-US" sz="2000" b="1" dirty="0" smtClean="0">
                <a:latin typeface="微软雅黑" panose="020B0503020204020204" pitchFamily="34" charset="-122"/>
                <a:ea typeface="微软雅黑" panose="020B0503020204020204" pitchFamily="34" charset="-122"/>
              </a:rPr>
              <a:t>五、</a:t>
            </a:r>
            <a:r>
              <a:rPr lang="zh-CN" altLang="en-US" sz="2000" b="1" dirty="0">
                <a:latin typeface="微软雅黑" panose="020B0503020204020204" pitchFamily="34" charset="-122"/>
                <a:ea typeface="微软雅黑" panose="020B0503020204020204" pitchFamily="34" charset="-122"/>
              </a:rPr>
              <a:t>运作核心</a:t>
            </a:r>
            <a:endParaRPr lang="en-US" altLang="zh-CN" sz="2000" b="1" dirty="0" smtClean="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969559" y="2498914"/>
            <a:ext cx="10382231" cy="4247317"/>
          </a:xfrm>
          <a:prstGeom prst="rect">
            <a:avLst/>
          </a:prstGeom>
          <a:noFill/>
        </p:spPr>
        <p:txBody>
          <a:bodyPr wrap="square" rtlCol="0">
            <a:spAutoFit/>
          </a:bodyPr>
          <a:lstStyle/>
          <a:p>
            <a:pPr algn="just">
              <a:lnSpc>
                <a:spcPct val="150000"/>
              </a:lnSpc>
            </a:pPr>
            <a:r>
              <a:rPr lang="zh-CN" altLang="en-US" sz="2000" b="1" dirty="0" smtClean="0">
                <a:solidFill>
                  <a:srgbClr val="0070C0"/>
                </a:solidFill>
                <a:latin typeface="微软雅黑" panose="020B0503020204020204" pitchFamily="34" charset="-122"/>
                <a:ea typeface="微软雅黑" panose="020B0503020204020204" pitchFamily="34" charset="-122"/>
              </a:rPr>
              <a:t>实现</a:t>
            </a:r>
            <a:r>
              <a:rPr lang="zh-CN" altLang="en-US" sz="2000" b="1" dirty="0">
                <a:solidFill>
                  <a:srgbClr val="0070C0"/>
                </a:solidFill>
                <a:latin typeface="微软雅黑" panose="020B0503020204020204" pitchFamily="34" charset="-122"/>
                <a:ea typeface="微软雅黑" panose="020B0503020204020204" pitchFamily="34" charset="-122"/>
              </a:rPr>
              <a:t>“资源”换“资金”，核心要解决三点</a:t>
            </a:r>
            <a:r>
              <a:rPr lang="zh-CN" altLang="en-US" sz="2000" b="1" dirty="0" smtClean="0">
                <a:solidFill>
                  <a:srgbClr val="0070C0"/>
                </a:solidFill>
                <a:latin typeface="微软雅黑" panose="020B0503020204020204" pitchFamily="34" charset="-122"/>
                <a:ea typeface="微软雅黑" panose="020B0503020204020204" pitchFamily="34" charset="-122"/>
              </a:rPr>
              <a:t>：</a:t>
            </a:r>
            <a:endParaRPr lang="en-US" altLang="zh-CN" sz="2000" b="1" dirty="0" smtClean="0">
              <a:solidFill>
                <a:srgbClr val="0070C0"/>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smtClean="0">
                <a:latin typeface="微软雅黑" panose="020B0503020204020204" pitchFamily="34" charset="-122"/>
                <a:ea typeface="微软雅黑" panose="020B0503020204020204" pitchFamily="34" charset="-122"/>
              </a:rPr>
              <a:t>基建项目投资者</a:t>
            </a:r>
            <a:r>
              <a:rPr lang="zh-CN" altLang="en-US" sz="2000" dirty="0">
                <a:latin typeface="微软雅黑" panose="020B0503020204020204" pitchFamily="34" charset="-122"/>
                <a:ea typeface="微软雅黑" panose="020B0503020204020204" pitchFamily="34" charset="-122"/>
              </a:rPr>
              <a:t>如何合法合规的获取资源</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smtClean="0">
                <a:latin typeface="微软雅黑" panose="020B0503020204020204" pitchFamily="34" charset="-122"/>
                <a:ea typeface="微软雅黑" panose="020B0503020204020204" pitchFamily="34" charset="-122"/>
              </a:rPr>
              <a:t>资源</a:t>
            </a:r>
            <a:r>
              <a:rPr lang="zh-CN" altLang="en-US" sz="2000" dirty="0">
                <a:latin typeface="微软雅黑" panose="020B0503020204020204" pitchFamily="34" charset="-122"/>
                <a:ea typeface="微软雅黑" panose="020B0503020204020204" pitchFamily="34" charset="-122"/>
              </a:rPr>
              <a:t>价值的定量分析</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smtClean="0">
                <a:latin typeface="微软雅黑" panose="020B0503020204020204" pitchFamily="34" charset="-122"/>
                <a:ea typeface="微软雅黑" panose="020B0503020204020204" pitchFamily="34" charset="-122"/>
              </a:rPr>
              <a:t>资源</a:t>
            </a:r>
            <a:r>
              <a:rPr lang="zh-CN" altLang="en-US" sz="2000" dirty="0">
                <a:latin typeface="微软雅黑" panose="020B0503020204020204" pitchFamily="34" charset="-122"/>
                <a:ea typeface="微软雅黑" panose="020B0503020204020204" pitchFamily="34" charset="-122"/>
              </a:rPr>
              <a:t>补偿的</a:t>
            </a:r>
            <a:r>
              <a:rPr lang="zh-CN" altLang="en-US" sz="2000" dirty="0" smtClean="0">
                <a:latin typeface="微软雅黑" panose="020B0503020204020204" pitchFamily="34" charset="-122"/>
                <a:ea typeface="微软雅黑" panose="020B0503020204020204" pitchFamily="34" charset="-122"/>
              </a:rPr>
              <a:t>经济可行性</a:t>
            </a:r>
            <a:r>
              <a:rPr lang="zh-CN" altLang="en-US" sz="2000" dirty="0">
                <a:latin typeface="微软雅黑" panose="020B0503020204020204" pitchFamily="34" charset="-122"/>
                <a:ea typeface="微软雅黑" panose="020B0503020204020204" pitchFamily="34" charset="-122"/>
              </a:rPr>
              <a:t>论证</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rgbClr val="0070C0"/>
                </a:solidFill>
                <a:latin typeface="微软雅黑" panose="020B0503020204020204" pitchFamily="34" charset="-122"/>
                <a:ea typeface="微软雅黑" panose="020B0503020204020204" pitchFamily="34" charset="-122"/>
              </a:rPr>
              <a:t>目前来看，存在如下主要问题：</a:t>
            </a:r>
          </a:p>
          <a:p>
            <a:pPr marL="342900" indent="-342900" algn="just">
              <a:lnSpc>
                <a:spcPct val="150000"/>
              </a:lnSpc>
              <a:buFont typeface="Wingdings" panose="05000000000000000000" pitchFamily="2" charset="2"/>
              <a:buChar char="Ø"/>
            </a:pPr>
            <a:r>
              <a:rPr lang="zh-CN" altLang="en-US" sz="2000" dirty="0" smtClean="0">
                <a:latin typeface="微软雅黑" panose="020B0503020204020204" pitchFamily="34" charset="-122"/>
                <a:ea typeface="微软雅黑" panose="020B0503020204020204" pitchFamily="34" charset="-122"/>
              </a:rPr>
              <a:t>公司需要自主对基础设施进行投资建设，</a:t>
            </a:r>
            <a:r>
              <a:rPr lang="zh-CN" altLang="en-US" sz="2000" dirty="0">
                <a:latin typeface="微软雅黑" panose="020B0503020204020204" pitchFamily="34" charset="-122"/>
                <a:ea typeface="微软雅黑" panose="020B0503020204020204" pitchFamily="34" charset="-122"/>
              </a:rPr>
              <a:t>对公司资产负债率、带息负债有较大</a:t>
            </a:r>
            <a:r>
              <a:rPr lang="zh-CN" altLang="en-US" sz="2000" dirty="0" smtClean="0">
                <a:latin typeface="微软雅黑" panose="020B0503020204020204" pitchFamily="34" charset="-122"/>
                <a:ea typeface="微软雅黑" panose="020B0503020204020204" pitchFamily="34" charset="-122"/>
              </a:rPr>
              <a:t>影响</a:t>
            </a:r>
            <a:r>
              <a:rPr lang="en-US" altLang="zh-CN"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smtClean="0">
                <a:latin typeface="微软雅黑" panose="020B0503020204020204" pitchFamily="34" charset="-122"/>
                <a:ea typeface="微软雅黑" panose="020B0503020204020204" pitchFamily="34" charset="-122"/>
              </a:rPr>
              <a:t>某些资源（如</a:t>
            </a:r>
            <a:r>
              <a:rPr lang="zh-CN" altLang="en-US" sz="2000" dirty="0">
                <a:latin typeface="微软雅黑" panose="020B0503020204020204" pitchFamily="34" charset="-122"/>
                <a:ea typeface="微软雅黑" panose="020B0503020204020204" pitchFamily="34" charset="-122"/>
              </a:rPr>
              <a:t>矿产</a:t>
            </a:r>
            <a:r>
              <a:rPr lang="zh-CN" altLang="en-US" sz="2000" dirty="0" smtClean="0">
                <a:latin typeface="微软雅黑" panose="020B0503020204020204" pitchFamily="34" charset="-122"/>
                <a:ea typeface="微软雅黑" panose="020B0503020204020204" pitchFamily="34" charset="-122"/>
              </a:rPr>
              <a:t>类、旅游）具有</a:t>
            </a:r>
            <a:r>
              <a:rPr lang="zh-CN" altLang="en-US" sz="2000" dirty="0">
                <a:latin typeface="微软雅黑" panose="020B0503020204020204" pitchFamily="34" charset="-122"/>
                <a:ea typeface="微软雅黑" panose="020B0503020204020204" pitchFamily="34" charset="-122"/>
              </a:rPr>
              <a:t>资金转换率较慢、短期无法收回投资的特点，</a:t>
            </a:r>
            <a:r>
              <a:rPr lang="zh-CN" altLang="en-US" sz="2000" dirty="0" smtClean="0">
                <a:latin typeface="微软雅黑" panose="020B0503020204020204" pitchFamily="34" charset="-122"/>
                <a:ea typeface="微软雅黑" panose="020B0503020204020204" pitchFamily="34" charset="-122"/>
              </a:rPr>
              <a:t>如何准确</a:t>
            </a:r>
            <a:r>
              <a:rPr lang="zh-CN" altLang="en-US" sz="2000" dirty="0">
                <a:latin typeface="微软雅黑" panose="020B0503020204020204" pitchFamily="34" charset="-122"/>
                <a:ea typeface="微软雅黑" panose="020B0503020204020204" pitchFamily="34" charset="-122"/>
              </a:rPr>
              <a:t>评估资源价值，满足资源补偿模式经济可行性难度较大。</a:t>
            </a: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9162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2394551"/>
            <a:ext cx="3983247" cy="1901451"/>
            <a:chOff x="0" y="1779662"/>
            <a:chExt cx="2987824" cy="1584176"/>
          </a:xfrm>
        </p:grpSpPr>
        <p:sp>
          <p:nvSpPr>
            <p:cNvPr id="19" name="矩形 18"/>
            <p:cNvSpPr/>
            <p:nvPr/>
          </p:nvSpPr>
          <p:spPr>
            <a:xfrm>
              <a:off x="0" y="1779662"/>
              <a:ext cx="2987824" cy="15841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0" y="2426142"/>
              <a:ext cx="2987824" cy="673105"/>
            </a:xfrm>
            <a:prstGeom prst="rect">
              <a:avLst/>
            </a:prstGeom>
            <a:noFill/>
          </p:spPr>
          <p:txBody>
            <a:bodyPr wrap="square" rtlCol="0">
              <a:spAutoFit/>
            </a:bodyPr>
            <a:lstStyle/>
            <a:p>
              <a:pPr>
                <a:lnSpc>
                  <a:spcPct val="150000"/>
                </a:lnSpc>
              </a:pPr>
              <a:r>
                <a:rPr lang="zh-CN" altLang="en-US" sz="3100" b="1" dirty="0" smtClean="0">
                  <a:solidFill>
                    <a:schemeClr val="bg1"/>
                  </a:solidFill>
                  <a:latin typeface="微软雅黑" pitchFamily="34" charset="-122"/>
                  <a:ea typeface="微软雅黑" pitchFamily="34" charset="-122"/>
                </a:rPr>
                <a:t>公司市场开发新体系</a:t>
              </a:r>
              <a:endParaRPr lang="zh-CN" altLang="en-US" sz="31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1967285" y="2729944"/>
            <a:ext cx="2207958" cy="443301"/>
            <a:chOff x="1475656" y="1995686"/>
            <a:chExt cx="1656184" cy="369332"/>
          </a:xfrm>
        </p:grpSpPr>
        <p:sp>
          <p:nvSpPr>
            <p:cNvPr id="22" name="矩形 21"/>
            <p:cNvSpPr/>
            <p:nvPr/>
          </p:nvSpPr>
          <p:spPr>
            <a:xfrm>
              <a:off x="1475656" y="1995686"/>
              <a:ext cx="1656184" cy="36004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TextBox 22"/>
            <p:cNvSpPr txBox="1"/>
            <p:nvPr/>
          </p:nvSpPr>
          <p:spPr>
            <a:xfrm>
              <a:off x="1691680" y="1995686"/>
              <a:ext cx="1224136" cy="369332"/>
            </a:xfrm>
            <a:prstGeom prst="rect">
              <a:avLst/>
            </a:prstGeom>
            <a:noFill/>
          </p:spPr>
          <p:txBody>
            <a:bodyPr wrap="square" rtlCol="0">
              <a:spAutoFit/>
            </a:bodyPr>
            <a:lstStyle/>
            <a:p>
              <a:r>
                <a:rPr lang="en-US" altLang="zh-CN" b="1" dirty="0">
                  <a:solidFill>
                    <a:schemeClr val="bg1"/>
                  </a:solidFill>
                  <a:latin typeface="微软雅黑" pitchFamily="34" charset="-122"/>
                  <a:ea typeface="微软雅黑" pitchFamily="34" charset="-122"/>
                </a:rPr>
                <a:t>PART  </a:t>
              </a:r>
              <a:r>
                <a:rPr lang="en-US" altLang="zh-CN" b="1" dirty="0" smtClean="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grpSp>
      <p:sp>
        <p:nvSpPr>
          <p:cNvPr id="24" name="矩形 23"/>
          <p:cNvSpPr/>
          <p:nvPr/>
        </p:nvSpPr>
        <p:spPr>
          <a:xfrm>
            <a:off x="5919976" y="2758458"/>
            <a:ext cx="287995" cy="259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solidFill>
                <a:schemeClr val="bg1"/>
              </a:solidFill>
            </a:endParaRPr>
          </a:p>
        </p:txBody>
      </p:sp>
      <p:sp>
        <p:nvSpPr>
          <p:cNvPr id="25" name="TextBox 146"/>
          <p:cNvSpPr txBox="1">
            <a:spLocks noChangeArrowheads="1"/>
          </p:cNvSpPr>
          <p:nvPr/>
        </p:nvSpPr>
        <p:spPr bwMode="auto">
          <a:xfrm>
            <a:off x="6324796" y="2714829"/>
            <a:ext cx="4738962" cy="4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232" tIns="49616" rIns="99232" bIns="49616">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400" kern="0" dirty="0">
                <a:latin typeface="微软雅黑" pitchFamily="34" charset="-122"/>
                <a:ea typeface="微软雅黑" pitchFamily="34" charset="-122"/>
              </a:rPr>
              <a:t>市场开发管理</a:t>
            </a:r>
            <a:r>
              <a:rPr lang="zh-CN" altLang="en-US" sz="2400" kern="0" dirty="0" smtClean="0">
                <a:latin typeface="微软雅黑" pitchFamily="34" charset="-122"/>
                <a:ea typeface="微软雅黑" pitchFamily="34" charset="-122"/>
              </a:rPr>
              <a:t>体系基本组织架构</a:t>
            </a:r>
            <a:endParaRPr lang="en-US" sz="2400" kern="0" dirty="0">
              <a:latin typeface="微软雅黑" pitchFamily="34" charset="-122"/>
              <a:ea typeface="微软雅黑" pitchFamily="34" charset="-122"/>
            </a:endParaRPr>
          </a:p>
        </p:txBody>
      </p:sp>
      <p:sp>
        <p:nvSpPr>
          <p:cNvPr id="26" name="矩形 25"/>
          <p:cNvSpPr/>
          <p:nvPr/>
        </p:nvSpPr>
        <p:spPr>
          <a:xfrm>
            <a:off x="5919976" y="3579954"/>
            <a:ext cx="287995" cy="259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solidFill>
                <a:schemeClr val="bg1"/>
              </a:solidFill>
            </a:endParaRPr>
          </a:p>
        </p:txBody>
      </p:sp>
      <p:sp>
        <p:nvSpPr>
          <p:cNvPr id="27" name="TextBox 146"/>
          <p:cNvSpPr txBox="1">
            <a:spLocks noChangeArrowheads="1"/>
          </p:cNvSpPr>
          <p:nvPr/>
        </p:nvSpPr>
        <p:spPr bwMode="auto">
          <a:xfrm>
            <a:off x="6324796" y="3536325"/>
            <a:ext cx="3531107" cy="4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9232" tIns="49616" rIns="99232" bIns="49616">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400" kern="0" dirty="0">
                <a:latin typeface="微软雅黑" pitchFamily="34" charset="-122"/>
                <a:ea typeface="微软雅黑" pitchFamily="34" charset="-122"/>
              </a:rPr>
              <a:t>“</a:t>
            </a:r>
            <a:r>
              <a:rPr lang="en-US" altLang="zh-CN" sz="2400" kern="0" dirty="0">
                <a:latin typeface="微软雅黑" pitchFamily="34" charset="-122"/>
                <a:ea typeface="微软雅黑" pitchFamily="34" charset="-122"/>
              </a:rPr>
              <a:t>1+1+6”</a:t>
            </a:r>
            <a:r>
              <a:rPr lang="zh-CN" altLang="en-US" sz="2400" kern="0" dirty="0" smtClean="0">
                <a:latin typeface="微软雅黑" pitchFamily="34" charset="-122"/>
                <a:ea typeface="微软雅黑" pitchFamily="34" charset="-122"/>
              </a:rPr>
              <a:t>职能</a:t>
            </a:r>
            <a:r>
              <a:rPr lang="zh-CN" altLang="en-US" sz="2400" kern="0" dirty="0">
                <a:latin typeface="微软雅黑" pitchFamily="34" charset="-122"/>
                <a:ea typeface="微软雅黑" pitchFamily="34" charset="-122"/>
              </a:rPr>
              <a:t>定位</a:t>
            </a:r>
            <a:endParaRPr lang="en-US" altLang="zh-CN" sz="2400" kern="0" dirty="0">
              <a:latin typeface="微软雅黑" pitchFamily="34" charset="-122"/>
              <a:ea typeface="微软雅黑" pitchFamily="34" charset="-122"/>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t>41</a:t>
            </a:fld>
            <a:endParaRPr lang="zh-CN" altLang="en-US"/>
          </a:p>
        </p:txBody>
      </p:sp>
    </p:spTree>
    <p:extLst>
      <p:ext uri="{BB962C8B-B14F-4D97-AF65-F5344CB8AC3E}">
        <p14:creationId xmlns:p14="http://schemas.microsoft.com/office/powerpoint/2010/main" val="5550950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0-#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300" fill="hold"/>
                                        <p:tgtEl>
                                          <p:spTgt spid="21"/>
                                        </p:tgtEl>
                                        <p:attrNameLst>
                                          <p:attrName>ppt_x</p:attrName>
                                        </p:attrNameLst>
                                      </p:cBhvr>
                                      <p:tavLst>
                                        <p:tav tm="0">
                                          <p:val>
                                            <p:strVal val="1+#ppt_w/2"/>
                                          </p:val>
                                        </p:tav>
                                        <p:tav tm="100000">
                                          <p:val>
                                            <p:strVal val="#ppt_x"/>
                                          </p:val>
                                        </p:tav>
                                      </p:tavLst>
                                    </p:anim>
                                    <p:anim calcmode="lin" valueType="num">
                                      <p:cBhvr additive="base">
                                        <p:cTn id="12" dur="3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37"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strVal val="#ppt_x"/>
                                          </p:val>
                                        </p:tav>
                                        <p:tav tm="100000">
                                          <p:val>
                                            <p:strVal val="#ppt_x"/>
                                          </p:val>
                                        </p:tav>
                                      </p:tavLst>
                                    </p:anim>
                                    <p:anim calcmode="lin" valueType="num">
                                      <p:cBhvr>
                                        <p:cTn id="18" dur="450" decel="100000" fill="hold"/>
                                        <p:tgtEl>
                                          <p:spTgt spid="24"/>
                                        </p:tgtEl>
                                        <p:attrNameLst>
                                          <p:attrName>ppt_y</p:attrName>
                                        </p:attrNameLst>
                                      </p:cBhvr>
                                      <p:tavLst>
                                        <p:tav tm="0">
                                          <p:val>
                                            <p:strVal val="#ppt_y+1"/>
                                          </p:val>
                                        </p:tav>
                                        <p:tav tm="100000">
                                          <p:val>
                                            <p:strVal val="#ppt_y-.03"/>
                                          </p:val>
                                        </p:tav>
                                      </p:tavLst>
                                    </p:anim>
                                    <p:anim calcmode="lin" valueType="num">
                                      <p:cBhvr>
                                        <p:cTn id="19"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20" fill="hold">
                            <p:stCondLst>
                              <p:cond delay="800"/>
                            </p:stCondLst>
                            <p:childTnLst>
                              <p:par>
                                <p:cTn id="21" presetID="2" presetClass="entr" presetSubtype="2"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300" fill="hold"/>
                                        <p:tgtEl>
                                          <p:spTgt spid="25"/>
                                        </p:tgtEl>
                                        <p:attrNameLst>
                                          <p:attrName>ppt_x</p:attrName>
                                        </p:attrNameLst>
                                      </p:cBhvr>
                                      <p:tavLst>
                                        <p:tav tm="0">
                                          <p:val>
                                            <p:strVal val="1+#ppt_w/2"/>
                                          </p:val>
                                        </p:tav>
                                        <p:tav tm="100000">
                                          <p:val>
                                            <p:strVal val="#ppt_x"/>
                                          </p:val>
                                        </p:tav>
                                      </p:tavLst>
                                    </p:anim>
                                    <p:anim calcmode="lin" valueType="num">
                                      <p:cBhvr additive="base">
                                        <p:cTn id="24" dur="300" fill="hold"/>
                                        <p:tgtEl>
                                          <p:spTgt spid="25"/>
                                        </p:tgtEl>
                                        <p:attrNameLst>
                                          <p:attrName>ppt_y</p:attrName>
                                        </p:attrNameLst>
                                      </p:cBhvr>
                                      <p:tavLst>
                                        <p:tav tm="0">
                                          <p:val>
                                            <p:strVal val="#ppt_y"/>
                                          </p:val>
                                        </p:tav>
                                        <p:tav tm="100000">
                                          <p:val>
                                            <p:strVal val="#ppt_y"/>
                                          </p:val>
                                        </p:tav>
                                      </p:tavLst>
                                    </p:anim>
                                  </p:childTnLst>
                                </p:cTn>
                              </p:par>
                            </p:childTnLst>
                          </p:cTn>
                        </p:par>
                        <p:par>
                          <p:cTn id="25" fill="hold">
                            <p:stCondLst>
                              <p:cond delay="1100"/>
                            </p:stCondLst>
                            <p:childTnLst>
                              <p:par>
                                <p:cTn id="26" presetID="37"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anim calcmode="lin" valueType="num">
                                      <p:cBhvr>
                                        <p:cTn id="29" dur="500" fill="hold"/>
                                        <p:tgtEl>
                                          <p:spTgt spid="26"/>
                                        </p:tgtEl>
                                        <p:attrNameLst>
                                          <p:attrName>ppt_x</p:attrName>
                                        </p:attrNameLst>
                                      </p:cBhvr>
                                      <p:tavLst>
                                        <p:tav tm="0">
                                          <p:val>
                                            <p:strVal val="#ppt_x"/>
                                          </p:val>
                                        </p:tav>
                                        <p:tav tm="100000">
                                          <p:val>
                                            <p:strVal val="#ppt_x"/>
                                          </p:val>
                                        </p:tav>
                                      </p:tavLst>
                                    </p:anim>
                                    <p:anim calcmode="lin" valueType="num">
                                      <p:cBhvr>
                                        <p:cTn id="30" dur="450" decel="100000" fill="hold"/>
                                        <p:tgtEl>
                                          <p:spTgt spid="26"/>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32" fill="hold">
                            <p:stCondLst>
                              <p:cond delay="1600"/>
                            </p:stCondLst>
                            <p:childTnLst>
                              <p:par>
                                <p:cTn id="33" presetID="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300" fill="hold"/>
                                        <p:tgtEl>
                                          <p:spTgt spid="27"/>
                                        </p:tgtEl>
                                        <p:attrNameLst>
                                          <p:attrName>ppt_x</p:attrName>
                                        </p:attrNameLst>
                                      </p:cBhvr>
                                      <p:tavLst>
                                        <p:tav tm="0">
                                          <p:val>
                                            <p:strVal val="1+#ppt_w/2"/>
                                          </p:val>
                                        </p:tav>
                                        <p:tav tm="100000">
                                          <p:val>
                                            <p:strVal val="#ppt_x"/>
                                          </p:val>
                                        </p:tav>
                                      </p:tavLst>
                                    </p:anim>
                                    <p:anim calcmode="lin" valueType="num">
                                      <p:cBhvr additive="base">
                                        <p:cTn id="36"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animBg="1"/>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492209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市场格局</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42</a:t>
            </a:fld>
            <a:endParaRPr lang="zh-CN" altLang="en-US"/>
          </a:p>
        </p:txBody>
      </p:sp>
      <p:sp>
        <p:nvSpPr>
          <p:cNvPr id="8" name="文本框 7"/>
          <p:cNvSpPr txBox="1"/>
          <p:nvPr/>
        </p:nvSpPr>
        <p:spPr>
          <a:xfrm>
            <a:off x="1630710" y="1341562"/>
            <a:ext cx="8712967" cy="769441"/>
          </a:xfrm>
          <a:prstGeom prst="rect">
            <a:avLst/>
          </a:prstGeom>
          <a:noFill/>
        </p:spPr>
        <p:txBody>
          <a:bodyPr wrap="square" rtlCol="0">
            <a:spAutoFit/>
          </a:bodyPr>
          <a:lstStyle/>
          <a:p>
            <a:pPr marL="342900" indent="-342900" algn="just">
              <a:buFont typeface="Wingdings" panose="05000000000000000000" pitchFamily="2" charset="2"/>
              <a:buChar char="Ø"/>
            </a:pPr>
            <a:r>
              <a:rPr lang="zh-CN" altLang="en-US" sz="2200" dirty="0" smtClean="0">
                <a:latin typeface="微软雅黑" panose="020B0503020204020204" pitchFamily="34" charset="-122"/>
                <a:ea typeface="微软雅黑" panose="020B0503020204020204" pitchFamily="34" charset="-122"/>
              </a:rPr>
              <a:t>“</a:t>
            </a:r>
            <a:r>
              <a:rPr lang="en-US" altLang="zh-CN" sz="2200" b="1" dirty="0">
                <a:latin typeface="微软雅黑" panose="020B0503020204020204" pitchFamily="34" charset="-122"/>
                <a:ea typeface="微软雅黑" panose="020B0503020204020204" pitchFamily="34" charset="-122"/>
              </a:rPr>
              <a:t>1+1+6”</a:t>
            </a:r>
            <a:r>
              <a:rPr lang="zh-CN" altLang="en-US" sz="2200" b="1" dirty="0">
                <a:latin typeface="微软雅黑" panose="020B0503020204020204" pitchFamily="34" charset="-122"/>
                <a:ea typeface="微软雅黑" panose="020B0503020204020204" pitchFamily="34" charset="-122"/>
              </a:rPr>
              <a:t>的市场开发组织</a:t>
            </a:r>
            <a:r>
              <a:rPr lang="zh-CN" altLang="en-US" sz="2200" b="1" dirty="0" smtClean="0">
                <a:latin typeface="微软雅黑" panose="020B0503020204020204" pitchFamily="34" charset="-122"/>
                <a:ea typeface="微软雅黑" panose="020B0503020204020204" pitchFamily="34" charset="-122"/>
              </a:rPr>
              <a:t>架构</a:t>
            </a:r>
            <a:endParaRPr lang="en-US" altLang="zh-CN" sz="2200" dirty="0" smtClean="0">
              <a:latin typeface="微软雅黑" panose="020B0503020204020204" pitchFamily="34" charset="-122"/>
              <a:ea typeface="微软雅黑" panose="020B0503020204020204" pitchFamily="34" charset="-122"/>
            </a:endParaRPr>
          </a:p>
          <a:p>
            <a:pPr marL="342900" indent="-342900" algn="just">
              <a:buFont typeface="Wingdings" panose="05000000000000000000" pitchFamily="2" charset="2"/>
              <a:buChar char="Ø"/>
            </a:pPr>
            <a:r>
              <a:rPr lang="zh-CN" altLang="en-US" sz="2200" b="1" dirty="0" smtClean="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集团管总、子企业主建、代表处主战”的市场开发新</a:t>
            </a:r>
            <a:r>
              <a:rPr lang="zh-CN" altLang="en-US" sz="2200" b="1" dirty="0" smtClean="0">
                <a:latin typeface="微软雅黑" panose="020B0503020204020204" pitchFamily="34" charset="-122"/>
                <a:ea typeface="微软雅黑" panose="020B0503020204020204" pitchFamily="34" charset="-122"/>
              </a:rPr>
              <a:t>格局</a:t>
            </a:r>
            <a:endParaRPr lang="zh-CN" altLang="en-US" sz="22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46734" y="2351327"/>
            <a:ext cx="8191066" cy="4246819"/>
          </a:xfrm>
          <a:prstGeom prst="rect">
            <a:avLst/>
          </a:prstGeom>
        </p:spPr>
      </p:pic>
    </p:spTree>
    <p:extLst>
      <p:ext uri="{BB962C8B-B14F-4D97-AF65-F5344CB8AC3E}">
        <p14:creationId xmlns:p14="http://schemas.microsoft.com/office/powerpoint/2010/main" val="368303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335993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职能定位</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28" name="椭圆 27"/>
          <p:cNvSpPr/>
          <p:nvPr/>
        </p:nvSpPr>
        <p:spPr>
          <a:xfrm>
            <a:off x="1986222" y="1986224"/>
            <a:ext cx="2014200" cy="1813326"/>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0770" tIns="55385" rIns="110770" bIns="55385" anchor="ctr"/>
          <a:lstStyle/>
          <a:p>
            <a:pPr algn="ctr">
              <a:defRPr/>
            </a:pPr>
            <a:endParaRPr lang="zh-CN" altLang="en-US" dirty="0">
              <a:latin typeface="微软雅黑" pitchFamily="34" charset="-122"/>
              <a:ea typeface="微软雅黑" pitchFamily="34" charset="-122"/>
            </a:endParaRPr>
          </a:p>
        </p:txBody>
      </p:sp>
      <p:sp>
        <p:nvSpPr>
          <p:cNvPr id="29" name="十六角星 28"/>
          <p:cNvSpPr/>
          <p:nvPr/>
        </p:nvSpPr>
        <p:spPr>
          <a:xfrm>
            <a:off x="2066786" y="2058757"/>
            <a:ext cx="1853068" cy="1668261"/>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b="1" dirty="0" smtClean="0">
                <a:solidFill>
                  <a:srgbClr val="0070C0"/>
                </a:solidFill>
                <a:latin typeface="微软雅黑" pitchFamily="34" charset="-122"/>
                <a:ea typeface="微软雅黑" pitchFamily="34" charset="-122"/>
              </a:rPr>
              <a:t>公司</a:t>
            </a:r>
            <a:endParaRPr lang="en-US" altLang="zh-CN" sz="2400" b="1" dirty="0" smtClean="0">
              <a:solidFill>
                <a:srgbClr val="0070C0"/>
              </a:solidFill>
              <a:latin typeface="微软雅黑" pitchFamily="34" charset="-122"/>
              <a:ea typeface="微软雅黑" pitchFamily="34" charset="-122"/>
            </a:endParaRPr>
          </a:p>
          <a:p>
            <a:pPr algn="ctr">
              <a:defRPr/>
            </a:pPr>
            <a:r>
              <a:rPr lang="zh-CN" altLang="en-US" sz="2400" b="1" dirty="0" smtClean="0">
                <a:solidFill>
                  <a:srgbClr val="0070C0"/>
                </a:solidFill>
                <a:latin typeface="微软雅黑" pitchFamily="34" charset="-122"/>
                <a:ea typeface="微软雅黑" pitchFamily="34" charset="-122"/>
              </a:rPr>
              <a:t>市场开发部</a:t>
            </a:r>
            <a:endParaRPr lang="zh-CN" altLang="en-US" sz="2400" b="1" dirty="0">
              <a:solidFill>
                <a:srgbClr val="0070C0"/>
              </a:solidFill>
              <a:latin typeface="微软雅黑" pitchFamily="34" charset="-122"/>
              <a:ea typeface="微软雅黑" pitchFamily="34" charset="-122"/>
            </a:endParaRPr>
          </a:p>
        </p:txBody>
      </p:sp>
      <p:sp>
        <p:nvSpPr>
          <p:cNvPr id="30" name="椭圆 29"/>
          <p:cNvSpPr/>
          <p:nvPr/>
        </p:nvSpPr>
        <p:spPr>
          <a:xfrm>
            <a:off x="5017110" y="1986224"/>
            <a:ext cx="2014200" cy="1813326"/>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0770" tIns="55385" rIns="110770" bIns="55385" anchor="ctr"/>
          <a:lstStyle/>
          <a:p>
            <a:pPr algn="ctr">
              <a:defRPr/>
            </a:pPr>
            <a:endParaRPr lang="zh-CN" altLang="en-US" dirty="0">
              <a:latin typeface="微软雅黑" pitchFamily="34" charset="-122"/>
              <a:ea typeface="微软雅黑" pitchFamily="34" charset="-122"/>
            </a:endParaRPr>
          </a:p>
        </p:txBody>
      </p:sp>
      <p:sp>
        <p:nvSpPr>
          <p:cNvPr id="31" name="十六角星 30"/>
          <p:cNvSpPr/>
          <p:nvPr/>
        </p:nvSpPr>
        <p:spPr>
          <a:xfrm>
            <a:off x="5097676" y="2058757"/>
            <a:ext cx="1853068" cy="1668261"/>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b="1" dirty="0" smtClean="0">
                <a:solidFill>
                  <a:srgbClr val="0070C0"/>
                </a:solidFill>
                <a:latin typeface="微软雅黑" pitchFamily="34" charset="-122"/>
                <a:ea typeface="微软雅黑" pitchFamily="34" charset="-122"/>
              </a:rPr>
              <a:t>区域</a:t>
            </a:r>
            <a:endParaRPr lang="en-US" altLang="zh-CN" sz="2400" b="1" dirty="0" smtClean="0">
              <a:solidFill>
                <a:srgbClr val="0070C0"/>
              </a:solidFill>
              <a:latin typeface="微软雅黑" pitchFamily="34" charset="-122"/>
              <a:ea typeface="微软雅黑" pitchFamily="34" charset="-122"/>
            </a:endParaRPr>
          </a:p>
          <a:p>
            <a:pPr algn="ctr">
              <a:defRPr/>
            </a:pPr>
            <a:r>
              <a:rPr lang="zh-CN" altLang="en-US" sz="2400" b="1" dirty="0" smtClean="0">
                <a:solidFill>
                  <a:srgbClr val="0070C0"/>
                </a:solidFill>
                <a:latin typeface="微软雅黑" pitchFamily="34" charset="-122"/>
                <a:ea typeface="微软雅黑" pitchFamily="34" charset="-122"/>
              </a:rPr>
              <a:t>机构</a:t>
            </a:r>
            <a:endParaRPr lang="zh-CN" altLang="en-US" sz="2400" b="1" dirty="0">
              <a:solidFill>
                <a:srgbClr val="0070C0"/>
              </a:solidFill>
              <a:latin typeface="微软雅黑" pitchFamily="34" charset="-122"/>
              <a:ea typeface="微软雅黑" pitchFamily="34" charset="-122"/>
            </a:endParaRPr>
          </a:p>
        </p:txBody>
      </p:sp>
      <p:sp>
        <p:nvSpPr>
          <p:cNvPr id="32" name="椭圆 31"/>
          <p:cNvSpPr/>
          <p:nvPr/>
        </p:nvSpPr>
        <p:spPr>
          <a:xfrm>
            <a:off x="7965715" y="1986224"/>
            <a:ext cx="2014200" cy="1813326"/>
          </a:xfrm>
          <a:prstGeom prst="ellipse">
            <a:avLst/>
          </a:prstGeom>
          <a:solidFill>
            <a:srgbClr val="0070C0"/>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110770" tIns="55385" rIns="110770" bIns="55385" anchor="ctr"/>
          <a:lstStyle/>
          <a:p>
            <a:pPr algn="ctr">
              <a:defRPr/>
            </a:pPr>
            <a:endParaRPr lang="zh-CN" altLang="en-US" dirty="0">
              <a:latin typeface="微软雅黑" pitchFamily="34" charset="-122"/>
              <a:ea typeface="微软雅黑" pitchFamily="34" charset="-122"/>
            </a:endParaRPr>
          </a:p>
        </p:txBody>
      </p:sp>
      <p:sp>
        <p:nvSpPr>
          <p:cNvPr id="33" name="十六角星 32"/>
          <p:cNvSpPr/>
          <p:nvPr/>
        </p:nvSpPr>
        <p:spPr>
          <a:xfrm>
            <a:off x="8046281" y="2058757"/>
            <a:ext cx="1853068" cy="1668261"/>
          </a:xfrm>
          <a:prstGeom prst="star16">
            <a:avLst>
              <a:gd name="adj" fmla="val 418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800" b="1" dirty="0" smtClean="0">
                <a:solidFill>
                  <a:srgbClr val="0070C0"/>
                </a:solidFill>
                <a:latin typeface="微软雅黑" pitchFamily="34" charset="-122"/>
                <a:ea typeface="微软雅黑" pitchFamily="34" charset="-122"/>
              </a:rPr>
              <a:t>子企业</a:t>
            </a:r>
            <a:endParaRPr lang="zh-CN" altLang="en-US" sz="2800" b="1" dirty="0">
              <a:solidFill>
                <a:srgbClr val="0070C0"/>
              </a:solidFill>
              <a:latin typeface="微软雅黑" pitchFamily="34" charset="-122"/>
              <a:ea typeface="微软雅黑" pitchFamily="34" charset="-122"/>
            </a:endParaRPr>
          </a:p>
        </p:txBody>
      </p:sp>
      <p:sp>
        <p:nvSpPr>
          <p:cNvPr id="38" name="文本框 23"/>
          <p:cNvSpPr txBox="1">
            <a:spLocks noChangeArrowheads="1"/>
          </p:cNvSpPr>
          <p:nvPr/>
        </p:nvSpPr>
        <p:spPr bwMode="auto">
          <a:xfrm>
            <a:off x="1917468" y="4233388"/>
            <a:ext cx="2050861" cy="449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2000" b="1" dirty="0">
                <a:solidFill>
                  <a:schemeClr val="tx1">
                    <a:lumMod val="85000"/>
                    <a:lumOff val="15000"/>
                  </a:schemeClr>
                </a:solidFill>
                <a:latin typeface="Arial" pitchFamily="34" charset="0"/>
              </a:rPr>
              <a:t>国内市场开发</a:t>
            </a:r>
            <a:r>
              <a:rPr lang="zh-CN" altLang="en-US" sz="2000" b="1" dirty="0" smtClean="0">
                <a:solidFill>
                  <a:schemeClr val="tx1">
                    <a:lumMod val="85000"/>
                    <a:lumOff val="15000"/>
                  </a:schemeClr>
                </a:solidFill>
                <a:latin typeface="Arial" pitchFamily="34" charset="0"/>
              </a:rPr>
              <a:t>工作</a:t>
            </a:r>
            <a:endParaRPr lang="en-US" altLang="zh-CN" sz="2000" b="1" dirty="0" smtClean="0">
              <a:solidFill>
                <a:schemeClr val="tx1">
                  <a:lumMod val="85000"/>
                  <a:lumOff val="15000"/>
                </a:schemeClr>
              </a:solidFill>
              <a:latin typeface="Arial" pitchFamily="34" charset="0"/>
            </a:endParaRPr>
          </a:p>
          <a:p>
            <a:pPr algn="ctr"/>
            <a:r>
              <a:rPr lang="zh-CN" altLang="en-US" sz="2000" b="1" dirty="0" smtClean="0">
                <a:solidFill>
                  <a:schemeClr val="tx1">
                    <a:lumMod val="85000"/>
                    <a:lumOff val="15000"/>
                  </a:schemeClr>
                </a:solidFill>
                <a:latin typeface="Arial" pitchFamily="34" charset="0"/>
              </a:rPr>
              <a:t>归口</a:t>
            </a:r>
            <a:r>
              <a:rPr lang="zh-CN" altLang="en-US" sz="2000" b="1" dirty="0">
                <a:solidFill>
                  <a:schemeClr val="tx1">
                    <a:lumMod val="85000"/>
                    <a:lumOff val="15000"/>
                  </a:schemeClr>
                </a:solidFill>
                <a:latin typeface="Arial" pitchFamily="34" charset="0"/>
              </a:rPr>
              <a:t>管理</a:t>
            </a:r>
            <a:r>
              <a:rPr lang="zh-CN" altLang="en-US" sz="2000" b="1" dirty="0" smtClean="0">
                <a:solidFill>
                  <a:schemeClr val="tx1">
                    <a:lumMod val="85000"/>
                    <a:lumOff val="15000"/>
                  </a:schemeClr>
                </a:solidFill>
                <a:latin typeface="Arial" pitchFamily="34" charset="0"/>
              </a:rPr>
              <a:t>部门</a:t>
            </a:r>
            <a:endParaRPr lang="en-US" altLang="zh-CN" sz="2000" b="1" dirty="0" smtClean="0">
              <a:solidFill>
                <a:schemeClr val="tx1">
                  <a:lumMod val="85000"/>
                  <a:lumOff val="15000"/>
                </a:schemeClr>
              </a:solidFill>
              <a:latin typeface="Arial" pitchFamily="34" charset="0"/>
            </a:endParaRPr>
          </a:p>
          <a:p>
            <a:pPr algn="ctr"/>
            <a:endParaRPr lang="en-US" altLang="zh-CN" sz="2000" b="1" dirty="0" smtClean="0">
              <a:solidFill>
                <a:schemeClr val="tx1">
                  <a:lumMod val="85000"/>
                  <a:lumOff val="15000"/>
                </a:schemeClr>
              </a:solidFill>
              <a:latin typeface="Arial" pitchFamily="34" charset="0"/>
            </a:endParaRPr>
          </a:p>
          <a:p>
            <a:pPr algn="ctr"/>
            <a:endParaRPr lang="zh-CN" altLang="en-US" sz="2000" b="1" dirty="0">
              <a:solidFill>
                <a:schemeClr val="tx1">
                  <a:lumMod val="85000"/>
                  <a:lumOff val="15000"/>
                </a:schemeClr>
              </a:solidFill>
              <a:latin typeface="Arial" pitchFamily="34" charset="0"/>
            </a:endParaRPr>
          </a:p>
        </p:txBody>
      </p:sp>
      <p:sp>
        <p:nvSpPr>
          <p:cNvPr id="41" name="文本框 23"/>
          <p:cNvSpPr txBox="1">
            <a:spLocks noChangeArrowheads="1"/>
          </p:cNvSpPr>
          <p:nvPr/>
        </p:nvSpPr>
        <p:spPr bwMode="auto">
          <a:xfrm>
            <a:off x="4979113" y="4233398"/>
            <a:ext cx="2050861"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2000" b="1" dirty="0">
                <a:solidFill>
                  <a:schemeClr val="tx1">
                    <a:lumMod val="85000"/>
                    <a:lumOff val="15000"/>
                  </a:schemeClr>
                </a:solidFill>
                <a:latin typeface="Arial" pitchFamily="34" charset="0"/>
              </a:rPr>
              <a:t>公司</a:t>
            </a:r>
            <a:r>
              <a:rPr lang="zh-CN" altLang="en-US" sz="2000" b="1" dirty="0" smtClean="0">
                <a:solidFill>
                  <a:schemeClr val="tx1">
                    <a:lumMod val="85000"/>
                    <a:lumOff val="15000"/>
                  </a:schemeClr>
                </a:solidFill>
                <a:latin typeface="Arial" pitchFamily="34" charset="0"/>
              </a:rPr>
              <a:t>总部派出</a:t>
            </a:r>
            <a:r>
              <a:rPr lang="zh-CN" altLang="en-US" sz="2000" b="1" dirty="0">
                <a:solidFill>
                  <a:schemeClr val="tx1">
                    <a:lumMod val="85000"/>
                    <a:lumOff val="15000"/>
                  </a:schemeClr>
                </a:solidFill>
                <a:latin typeface="Arial" pitchFamily="34" charset="0"/>
              </a:rPr>
              <a:t>机构</a:t>
            </a:r>
          </a:p>
        </p:txBody>
      </p:sp>
      <p:sp>
        <p:nvSpPr>
          <p:cNvPr id="44" name="文本框 23"/>
          <p:cNvSpPr txBox="1">
            <a:spLocks noChangeArrowheads="1"/>
          </p:cNvSpPr>
          <p:nvPr/>
        </p:nvSpPr>
        <p:spPr bwMode="auto">
          <a:xfrm>
            <a:off x="8292817" y="4207294"/>
            <a:ext cx="2050861"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Char char="»"/>
              <a:defRPr sz="2000">
                <a:solidFill>
                  <a:schemeClr val="tx1"/>
                </a:solidFill>
                <a:latin typeface="Arial Narrow" pitchFamily="34" charset="0"/>
                <a:ea typeface="微软雅黑" pitchFamily="34" charset="-122"/>
              </a:defRPr>
            </a:lvl6pPr>
            <a:lvl7pPr eaLnBrk="0" fontAlgn="base" hangingPunct="0">
              <a:spcAft>
                <a:spcPct val="0"/>
              </a:spcAft>
              <a:buChar char="»"/>
              <a:defRPr sz="2000">
                <a:solidFill>
                  <a:schemeClr val="tx1"/>
                </a:solidFill>
                <a:latin typeface="Arial Narrow" pitchFamily="34" charset="0"/>
                <a:ea typeface="微软雅黑" pitchFamily="34" charset="-122"/>
              </a:defRPr>
            </a:lvl7pPr>
            <a:lvl8pPr eaLnBrk="0" fontAlgn="base" hangingPunct="0">
              <a:spcAft>
                <a:spcPct val="0"/>
              </a:spcAft>
              <a:buChar char="»"/>
              <a:defRPr sz="2000">
                <a:solidFill>
                  <a:schemeClr val="tx1"/>
                </a:solidFill>
                <a:latin typeface="Arial Narrow" pitchFamily="34" charset="0"/>
                <a:ea typeface="微软雅黑" pitchFamily="34" charset="-122"/>
              </a:defRPr>
            </a:lvl8pPr>
            <a:lvl9pPr eaLnBrk="0" fontAlgn="base" hangingPunct="0">
              <a:spcAft>
                <a:spcPct val="0"/>
              </a:spcAft>
              <a:buChar char="»"/>
              <a:defRPr sz="2000">
                <a:solidFill>
                  <a:schemeClr val="tx1"/>
                </a:solidFill>
                <a:latin typeface="Arial Narrow" pitchFamily="34" charset="0"/>
                <a:ea typeface="微软雅黑" pitchFamily="34" charset="-122"/>
              </a:defRPr>
            </a:lvl9pPr>
          </a:lstStyle>
          <a:p>
            <a:pPr algn="ctr"/>
            <a:r>
              <a:rPr lang="zh-CN" altLang="en-US" sz="2000" b="1" dirty="0" smtClean="0">
                <a:solidFill>
                  <a:schemeClr val="tx1">
                    <a:lumMod val="85000"/>
                    <a:lumOff val="15000"/>
                  </a:schemeClr>
                </a:solidFill>
                <a:latin typeface="Arial" pitchFamily="34" charset="0"/>
              </a:rPr>
              <a:t>国内</a:t>
            </a:r>
            <a:r>
              <a:rPr lang="zh-CN" altLang="en-US" sz="2000" b="1" dirty="0">
                <a:solidFill>
                  <a:schemeClr val="tx1">
                    <a:lumMod val="85000"/>
                    <a:lumOff val="15000"/>
                  </a:schemeClr>
                </a:solidFill>
                <a:latin typeface="Arial" pitchFamily="34" charset="0"/>
              </a:rPr>
              <a:t>市场</a:t>
            </a:r>
            <a:r>
              <a:rPr lang="zh-CN" altLang="en-US" sz="2000" b="1" dirty="0" smtClean="0">
                <a:solidFill>
                  <a:schemeClr val="tx1">
                    <a:lumMod val="85000"/>
                    <a:lumOff val="15000"/>
                  </a:schemeClr>
                </a:solidFill>
                <a:latin typeface="Arial" pitchFamily="34" charset="0"/>
              </a:rPr>
              <a:t>开发法人</a:t>
            </a:r>
            <a:r>
              <a:rPr lang="zh-CN" altLang="en-US" sz="2000" b="1" dirty="0">
                <a:solidFill>
                  <a:schemeClr val="tx1">
                    <a:lumMod val="85000"/>
                    <a:lumOff val="15000"/>
                  </a:schemeClr>
                </a:solidFill>
                <a:latin typeface="Arial" pitchFamily="34" charset="0"/>
              </a:rPr>
              <a:t>主体</a:t>
            </a:r>
            <a:r>
              <a:rPr lang="zh-CN" altLang="en-US" sz="2000" b="1" dirty="0" smtClean="0">
                <a:solidFill>
                  <a:schemeClr val="tx1">
                    <a:lumMod val="85000"/>
                    <a:lumOff val="15000"/>
                  </a:schemeClr>
                </a:solidFill>
                <a:latin typeface="Arial" pitchFamily="34" charset="0"/>
              </a:rPr>
              <a:t>、</a:t>
            </a:r>
            <a:endParaRPr lang="en-US" altLang="zh-CN" sz="2000" b="1" dirty="0" smtClean="0">
              <a:solidFill>
                <a:schemeClr val="tx1">
                  <a:lumMod val="85000"/>
                  <a:lumOff val="15000"/>
                </a:schemeClr>
              </a:solidFill>
              <a:latin typeface="Arial" pitchFamily="34" charset="0"/>
            </a:endParaRPr>
          </a:p>
          <a:p>
            <a:pPr algn="ctr"/>
            <a:r>
              <a:rPr lang="zh-CN" altLang="en-US" sz="2000" b="1" dirty="0" smtClean="0">
                <a:solidFill>
                  <a:schemeClr val="tx1">
                    <a:lumMod val="85000"/>
                    <a:lumOff val="15000"/>
                  </a:schemeClr>
                </a:solidFill>
                <a:latin typeface="Arial" pitchFamily="34" charset="0"/>
              </a:rPr>
              <a:t>市场主体、责任</a:t>
            </a:r>
            <a:r>
              <a:rPr lang="zh-CN" altLang="en-US" sz="2000" b="1" dirty="0">
                <a:solidFill>
                  <a:schemeClr val="tx1">
                    <a:lumMod val="85000"/>
                    <a:lumOff val="15000"/>
                  </a:schemeClr>
                </a:solidFill>
                <a:latin typeface="Arial" pitchFamily="34" charset="0"/>
              </a:rPr>
              <a:t>主体</a:t>
            </a:r>
          </a:p>
        </p:txBody>
      </p:sp>
      <p:sp>
        <p:nvSpPr>
          <p:cNvPr id="5" name="文本框 4"/>
          <p:cNvSpPr txBox="1"/>
          <p:nvPr/>
        </p:nvSpPr>
        <p:spPr>
          <a:xfrm>
            <a:off x="1846734" y="5013970"/>
            <a:ext cx="2161514" cy="1077218"/>
          </a:xfrm>
          <a:prstGeom prst="rect">
            <a:avLst/>
          </a:prstGeom>
          <a:noFill/>
        </p:spPr>
        <p:txBody>
          <a:bodyPr wrap="square" rtlCol="0">
            <a:spAutoFit/>
          </a:bodyPr>
          <a:lstStyle/>
          <a:p>
            <a:pPr algn="just"/>
            <a:r>
              <a:rPr lang="zh-CN" altLang="zh-CN" sz="1600" dirty="0">
                <a:latin typeface="微软雅黑" panose="020B0503020204020204" pitchFamily="34" charset="-122"/>
                <a:ea typeface="微软雅黑" panose="020B0503020204020204" pitchFamily="34" charset="-122"/>
              </a:rPr>
              <a:t>对国内市场开发实施统筹管理，履行指导、协调、监督、评价、考核、服务的职能</a:t>
            </a:r>
            <a:endParaRPr lang="zh-CN" altLang="en-US" sz="1600"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4727055" y="5013970"/>
            <a:ext cx="2448272" cy="1323439"/>
          </a:xfrm>
          <a:prstGeom prst="rect">
            <a:avLst/>
          </a:prstGeom>
          <a:noFill/>
        </p:spPr>
        <p:txBody>
          <a:bodyPr wrap="square" rtlCol="0">
            <a:spAutoFit/>
          </a:bodyPr>
          <a:lstStyle/>
          <a:p>
            <a:pPr algn="just"/>
            <a:r>
              <a:rPr lang="zh-CN" altLang="zh-CN" sz="1600" dirty="0">
                <a:latin typeface="微软雅黑" panose="020B0503020204020204" pitchFamily="34" charset="-122"/>
                <a:ea typeface="微软雅黑" panose="020B0503020204020204" pitchFamily="34" charset="-122"/>
              </a:rPr>
              <a:t>全面统筹所管理区域及军民融合领域的市场开发、投资和在建项目监管。对区域或领域内市场开发实施统筹管理</a:t>
            </a:r>
            <a:endParaRPr lang="zh-CN" altLang="en-US" sz="1600" dirty="0">
              <a:latin typeface="微软雅黑" panose="020B0503020204020204" pitchFamily="34" charset="-122"/>
              <a:ea typeface="微软雅黑" panose="020B0503020204020204" pitchFamily="34" charset="-122"/>
            </a:endParaRPr>
          </a:p>
        </p:txBody>
      </p:sp>
      <p:sp>
        <p:nvSpPr>
          <p:cNvPr id="49" name="文本框 48"/>
          <p:cNvSpPr txBox="1"/>
          <p:nvPr/>
        </p:nvSpPr>
        <p:spPr>
          <a:xfrm>
            <a:off x="7895406" y="5013970"/>
            <a:ext cx="2448272" cy="830997"/>
          </a:xfrm>
          <a:prstGeom prst="rect">
            <a:avLst/>
          </a:prstGeom>
          <a:noFill/>
        </p:spPr>
        <p:txBody>
          <a:bodyPr wrap="square" rtlCol="0">
            <a:spAutoFit/>
          </a:bodyPr>
          <a:lstStyle/>
          <a:p>
            <a:pPr algn="just"/>
            <a:r>
              <a:rPr lang="zh-CN" altLang="en-US" sz="1600" dirty="0">
                <a:latin typeface="微软雅黑" panose="020B0503020204020204" pitchFamily="34" charset="-122"/>
                <a:ea typeface="微软雅黑" panose="020B0503020204020204" pitchFamily="34" charset="-122"/>
              </a:rPr>
              <a:t>承担市场开发主体责任，全面负责子企业的市场开发业务</a:t>
            </a:r>
          </a:p>
        </p:txBody>
      </p:sp>
      <p:sp>
        <p:nvSpPr>
          <p:cNvPr id="6" name="灯片编号占位符 5"/>
          <p:cNvSpPr>
            <a:spLocks noGrp="1"/>
          </p:cNvSpPr>
          <p:nvPr>
            <p:ph type="sldNum" sz="quarter" idx="12"/>
          </p:nvPr>
        </p:nvSpPr>
        <p:spPr/>
        <p:txBody>
          <a:bodyPr/>
          <a:lstStyle/>
          <a:p>
            <a:fld id="{0C913308-F349-4B6D-A68A-DD1791B4A57B}" type="slidenum">
              <a:rPr lang="zh-CN" altLang="en-US" smtClean="0"/>
              <a:t>43</a:t>
            </a:fld>
            <a:endParaRPr lang="zh-CN" altLang="en-US"/>
          </a:p>
        </p:txBody>
      </p:sp>
    </p:spTree>
    <p:extLst>
      <p:ext uri="{BB962C8B-B14F-4D97-AF65-F5344CB8AC3E}">
        <p14:creationId xmlns:p14="http://schemas.microsoft.com/office/powerpoint/2010/main" val="32677001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ppt_w</p:attrName>
                                        </p:attrNameLst>
                                      </p:cBhvr>
                                      <p:tavLst>
                                        <p:tav tm="0">
                                          <p:val>
                                            <p:fltVal val="0"/>
                                          </p:val>
                                        </p:tav>
                                        <p:tav tm="100000">
                                          <p:val>
                                            <p:strVal val="#ppt_w"/>
                                          </p:val>
                                        </p:tav>
                                      </p:tavLst>
                                    </p:anim>
                                    <p:anim calcmode="lin" valueType="num">
                                      <p:cBhvr>
                                        <p:cTn id="19" dur="500" fill="hold"/>
                                        <p:tgtEl>
                                          <p:spTgt spid="28"/>
                                        </p:tgtEl>
                                        <p:attrNameLst>
                                          <p:attrName>ppt_h</p:attrName>
                                        </p:attrNameLst>
                                      </p:cBhvr>
                                      <p:tavLst>
                                        <p:tav tm="0">
                                          <p:val>
                                            <p:fltVal val="0"/>
                                          </p:val>
                                        </p:tav>
                                        <p:tav tm="100000">
                                          <p:val>
                                            <p:strVal val="#ppt_h"/>
                                          </p:val>
                                        </p:tav>
                                      </p:tavLst>
                                    </p:anim>
                                    <p:animEffect transition="in" filter="fade">
                                      <p:cBhvr>
                                        <p:cTn id="20" dur="500"/>
                                        <p:tgtEl>
                                          <p:spTgt spid="28"/>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5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000"/>
                            </p:stCondLst>
                            <p:childTnLst>
                              <p:par>
                                <p:cTn id="32" presetID="35"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750"/>
                                        <p:tgtEl>
                                          <p:spTgt spid="29"/>
                                        </p:tgtEl>
                                      </p:cBhvr>
                                    </p:animEffect>
                                    <p:anim calcmode="lin" valueType="num">
                                      <p:cBhvr>
                                        <p:cTn id="35" dur="750" fill="hold"/>
                                        <p:tgtEl>
                                          <p:spTgt spid="29"/>
                                        </p:tgtEl>
                                        <p:attrNameLst>
                                          <p:attrName>style.rotation</p:attrName>
                                        </p:attrNameLst>
                                      </p:cBhvr>
                                      <p:tavLst>
                                        <p:tav tm="0">
                                          <p:val>
                                            <p:fltVal val="720"/>
                                          </p:val>
                                        </p:tav>
                                        <p:tav tm="100000">
                                          <p:val>
                                            <p:fltVal val="0"/>
                                          </p:val>
                                        </p:tav>
                                      </p:tavLst>
                                    </p:anim>
                                    <p:anim calcmode="lin" valueType="num">
                                      <p:cBhvr>
                                        <p:cTn id="36" dur="750" fill="hold"/>
                                        <p:tgtEl>
                                          <p:spTgt spid="29"/>
                                        </p:tgtEl>
                                        <p:attrNameLst>
                                          <p:attrName>ppt_h</p:attrName>
                                        </p:attrNameLst>
                                      </p:cBhvr>
                                      <p:tavLst>
                                        <p:tav tm="0">
                                          <p:val>
                                            <p:fltVal val="0"/>
                                          </p:val>
                                        </p:tav>
                                        <p:tav tm="100000">
                                          <p:val>
                                            <p:strVal val="#ppt_h"/>
                                          </p:val>
                                        </p:tav>
                                      </p:tavLst>
                                    </p:anim>
                                    <p:anim calcmode="lin" valueType="num">
                                      <p:cBhvr>
                                        <p:cTn id="37" dur="750" fill="hold"/>
                                        <p:tgtEl>
                                          <p:spTgt spid="29"/>
                                        </p:tgtEl>
                                        <p:attrNameLst>
                                          <p:attrName>ppt_w</p:attrName>
                                        </p:attrNameLst>
                                      </p:cBhvr>
                                      <p:tavLst>
                                        <p:tav tm="0">
                                          <p:val>
                                            <p:fltVal val="0"/>
                                          </p:val>
                                        </p:tav>
                                        <p:tav tm="100000">
                                          <p:val>
                                            <p:strVal val="#ppt_w"/>
                                          </p:val>
                                        </p:tav>
                                      </p:tavLst>
                                    </p:anim>
                                  </p:childTnLst>
                                </p:cTn>
                              </p:par>
                            </p:childTnLst>
                          </p:cTn>
                        </p:par>
                        <p:par>
                          <p:cTn id="38" fill="hold">
                            <p:stCondLst>
                              <p:cond delay="2750"/>
                            </p:stCondLst>
                            <p:childTnLst>
                              <p:par>
                                <p:cTn id="39" presetID="14" presetClass="entr" presetSubtype="1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randombar(horizontal)">
                                      <p:cBhvr>
                                        <p:cTn id="41" dur="500"/>
                                        <p:tgtEl>
                                          <p:spTgt spid="38"/>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randombar(horizontal)">
                                      <p:cBhvr>
                                        <p:cTn id="44" dur="500"/>
                                        <p:tgtEl>
                                          <p:spTgt spid="5"/>
                                        </p:tgtEl>
                                      </p:cBhvr>
                                    </p:animEffect>
                                  </p:childTnLst>
                                </p:cTn>
                              </p:par>
                            </p:childTnLst>
                          </p:cTn>
                        </p:par>
                        <p:par>
                          <p:cTn id="45" fill="hold">
                            <p:stCondLst>
                              <p:cond delay="3250"/>
                            </p:stCondLst>
                            <p:childTnLst>
                              <p:par>
                                <p:cTn id="46" presetID="35" presetClass="entr" presetSubtype="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750"/>
                                        <p:tgtEl>
                                          <p:spTgt spid="31"/>
                                        </p:tgtEl>
                                      </p:cBhvr>
                                    </p:animEffect>
                                    <p:anim calcmode="lin" valueType="num">
                                      <p:cBhvr>
                                        <p:cTn id="49" dur="750" fill="hold"/>
                                        <p:tgtEl>
                                          <p:spTgt spid="31"/>
                                        </p:tgtEl>
                                        <p:attrNameLst>
                                          <p:attrName>style.rotation</p:attrName>
                                        </p:attrNameLst>
                                      </p:cBhvr>
                                      <p:tavLst>
                                        <p:tav tm="0">
                                          <p:val>
                                            <p:fltVal val="720"/>
                                          </p:val>
                                        </p:tav>
                                        <p:tav tm="100000">
                                          <p:val>
                                            <p:fltVal val="0"/>
                                          </p:val>
                                        </p:tav>
                                      </p:tavLst>
                                    </p:anim>
                                    <p:anim calcmode="lin" valueType="num">
                                      <p:cBhvr>
                                        <p:cTn id="50" dur="750" fill="hold"/>
                                        <p:tgtEl>
                                          <p:spTgt spid="31"/>
                                        </p:tgtEl>
                                        <p:attrNameLst>
                                          <p:attrName>ppt_h</p:attrName>
                                        </p:attrNameLst>
                                      </p:cBhvr>
                                      <p:tavLst>
                                        <p:tav tm="0">
                                          <p:val>
                                            <p:fltVal val="0"/>
                                          </p:val>
                                        </p:tav>
                                        <p:tav tm="100000">
                                          <p:val>
                                            <p:strVal val="#ppt_h"/>
                                          </p:val>
                                        </p:tav>
                                      </p:tavLst>
                                    </p:anim>
                                    <p:anim calcmode="lin" valueType="num">
                                      <p:cBhvr>
                                        <p:cTn id="51" dur="750" fill="hold"/>
                                        <p:tgtEl>
                                          <p:spTgt spid="31"/>
                                        </p:tgtEl>
                                        <p:attrNameLst>
                                          <p:attrName>ppt_w</p:attrName>
                                        </p:attrNameLst>
                                      </p:cBhvr>
                                      <p:tavLst>
                                        <p:tav tm="0">
                                          <p:val>
                                            <p:fltVal val="0"/>
                                          </p:val>
                                        </p:tav>
                                        <p:tav tm="100000">
                                          <p:val>
                                            <p:strVal val="#ppt_w"/>
                                          </p:val>
                                        </p:tav>
                                      </p:tavLst>
                                    </p:anim>
                                  </p:childTnLst>
                                </p:cTn>
                              </p:par>
                            </p:childTnLst>
                          </p:cTn>
                        </p:par>
                        <p:par>
                          <p:cTn id="52" fill="hold">
                            <p:stCondLst>
                              <p:cond delay="4000"/>
                            </p:stCondLst>
                            <p:childTnLst>
                              <p:par>
                                <p:cTn id="53" presetID="14" presetClass="entr" presetSubtype="10"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randombar(horizontal)">
                                      <p:cBhvr>
                                        <p:cTn id="55" dur="500"/>
                                        <p:tgtEl>
                                          <p:spTgt spid="41"/>
                                        </p:tgtEl>
                                      </p:cBhvr>
                                    </p:animEffect>
                                  </p:childTnLst>
                                </p:cTn>
                              </p:par>
                            </p:childTnLst>
                          </p:cTn>
                        </p:par>
                        <p:par>
                          <p:cTn id="56" fill="hold">
                            <p:stCondLst>
                              <p:cond delay="4500"/>
                            </p:stCondLst>
                            <p:childTnLst>
                              <p:par>
                                <p:cTn id="57" presetID="14" presetClass="entr" presetSubtype="1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randombar(horizontal)">
                                      <p:cBhvr>
                                        <p:cTn id="59" dur="500"/>
                                        <p:tgtEl>
                                          <p:spTgt spid="48"/>
                                        </p:tgtEl>
                                      </p:cBhvr>
                                    </p:animEffect>
                                  </p:childTnLst>
                                </p:cTn>
                              </p:par>
                            </p:childTnLst>
                          </p:cTn>
                        </p:par>
                        <p:par>
                          <p:cTn id="60" fill="hold">
                            <p:stCondLst>
                              <p:cond delay="5000"/>
                            </p:stCondLst>
                            <p:childTnLst>
                              <p:par>
                                <p:cTn id="61" presetID="35"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750"/>
                                        <p:tgtEl>
                                          <p:spTgt spid="33"/>
                                        </p:tgtEl>
                                      </p:cBhvr>
                                    </p:animEffect>
                                    <p:anim calcmode="lin" valueType="num">
                                      <p:cBhvr>
                                        <p:cTn id="64" dur="750" fill="hold"/>
                                        <p:tgtEl>
                                          <p:spTgt spid="33"/>
                                        </p:tgtEl>
                                        <p:attrNameLst>
                                          <p:attrName>style.rotation</p:attrName>
                                        </p:attrNameLst>
                                      </p:cBhvr>
                                      <p:tavLst>
                                        <p:tav tm="0">
                                          <p:val>
                                            <p:fltVal val="720"/>
                                          </p:val>
                                        </p:tav>
                                        <p:tav tm="100000">
                                          <p:val>
                                            <p:fltVal val="0"/>
                                          </p:val>
                                        </p:tav>
                                      </p:tavLst>
                                    </p:anim>
                                    <p:anim calcmode="lin" valueType="num">
                                      <p:cBhvr>
                                        <p:cTn id="65" dur="750" fill="hold"/>
                                        <p:tgtEl>
                                          <p:spTgt spid="33"/>
                                        </p:tgtEl>
                                        <p:attrNameLst>
                                          <p:attrName>ppt_h</p:attrName>
                                        </p:attrNameLst>
                                      </p:cBhvr>
                                      <p:tavLst>
                                        <p:tav tm="0">
                                          <p:val>
                                            <p:fltVal val="0"/>
                                          </p:val>
                                        </p:tav>
                                        <p:tav tm="100000">
                                          <p:val>
                                            <p:strVal val="#ppt_h"/>
                                          </p:val>
                                        </p:tav>
                                      </p:tavLst>
                                    </p:anim>
                                    <p:anim calcmode="lin" valueType="num">
                                      <p:cBhvr>
                                        <p:cTn id="66" dur="750" fill="hold"/>
                                        <p:tgtEl>
                                          <p:spTgt spid="33"/>
                                        </p:tgtEl>
                                        <p:attrNameLst>
                                          <p:attrName>ppt_w</p:attrName>
                                        </p:attrNameLst>
                                      </p:cBhvr>
                                      <p:tavLst>
                                        <p:tav tm="0">
                                          <p:val>
                                            <p:fltVal val="0"/>
                                          </p:val>
                                        </p:tav>
                                        <p:tav tm="100000">
                                          <p:val>
                                            <p:strVal val="#ppt_w"/>
                                          </p:val>
                                        </p:tav>
                                      </p:tavLst>
                                    </p:anim>
                                  </p:childTnLst>
                                </p:cTn>
                              </p:par>
                            </p:childTnLst>
                          </p:cTn>
                        </p:par>
                        <p:par>
                          <p:cTn id="67" fill="hold">
                            <p:stCondLst>
                              <p:cond delay="5750"/>
                            </p:stCondLst>
                            <p:childTnLst>
                              <p:par>
                                <p:cTn id="68" presetID="14" presetClass="entr" presetSubtype="10"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randombar(horizontal)">
                                      <p:cBhvr>
                                        <p:cTn id="70" dur="500"/>
                                        <p:tgtEl>
                                          <p:spTgt spid="4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randombar(horizontal)">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8" grpId="0" animBg="1"/>
      <p:bldP spid="29" grpId="0" animBg="1"/>
      <p:bldP spid="30" grpId="0" animBg="1"/>
      <p:bldP spid="31" grpId="0" animBg="1"/>
      <p:bldP spid="32" grpId="0" animBg="1"/>
      <p:bldP spid="33" grpId="0" animBg="1"/>
      <p:bldP spid="38" grpId="0"/>
      <p:bldP spid="41" grpId="0"/>
      <p:bldP spid="44" grpId="0"/>
      <p:bldP spid="5" grpId="0"/>
      <p:bldP spid="48" grpId="0"/>
      <p:bldP spid="4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33602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主要职责：公司市场开发部</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5" name="Group 8"/>
          <p:cNvGrpSpPr>
            <a:grpSpLocks/>
          </p:cNvGrpSpPr>
          <p:nvPr/>
        </p:nvGrpSpPr>
        <p:grpSpPr bwMode="auto">
          <a:xfrm>
            <a:off x="694606" y="1787632"/>
            <a:ext cx="3568569" cy="3658386"/>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4601991" y="3147534"/>
            <a:ext cx="852250" cy="846182"/>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100306" tIns="50153" rIns="100306" bIns="50153" anchor="ctr"/>
          <a:lstStyle/>
          <a:p>
            <a:pPr eaLnBrk="0" hangingPunct="0"/>
            <a:endParaRPr lang="zh-CN" altLang="zh-CN" sz="19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945356" y="4303294"/>
            <a:ext cx="1086165" cy="1116240"/>
            <a:chOff x="0" y="0"/>
            <a:chExt cx="2960" cy="2960"/>
          </a:xfrm>
          <a:solidFill>
            <a:srgbClr val="0070C0"/>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296182" y="5670097"/>
            <a:ext cx="1398251" cy="489986"/>
          </a:xfrm>
          <a:prstGeom prst="rect">
            <a:avLst/>
          </a:prstGeom>
        </p:spPr>
        <p:txBody>
          <a:bodyPr wrap="none" lIns="126381" tIns="63191" rIns="126381" bIns="63191" fromWordArt="1"/>
          <a:lstStyle/>
          <a:p>
            <a:pPr>
              <a:defRPr/>
            </a:pPr>
            <a:r>
              <a:rPr lang="zh-CN" altLang="en-US" sz="2800" b="1" kern="0" dirty="0" smtClean="0">
                <a:ln w="9525">
                  <a:noFill/>
                  <a:round/>
                  <a:headEnd/>
                  <a:tailEnd/>
                </a:ln>
                <a:latin typeface="微软雅黑"/>
                <a:ea typeface="微软雅黑"/>
              </a:rPr>
              <a:t>公司市场开发部</a:t>
            </a:r>
            <a:endParaRPr lang="zh-CN" altLang="en-US" sz="2800" b="1" kern="0" dirty="0">
              <a:ln w="9525">
                <a:noFill/>
                <a:round/>
                <a:headEnd/>
                <a:tailEnd/>
              </a:ln>
              <a:latin typeface="微软雅黑"/>
              <a:ea typeface="微软雅黑"/>
            </a:endParaRPr>
          </a:p>
        </p:txBody>
      </p:sp>
      <p:sp>
        <p:nvSpPr>
          <p:cNvPr id="120" name="Text Box 45"/>
          <p:cNvSpPr>
            <a:spLocks noChangeArrowheads="1"/>
          </p:cNvSpPr>
          <p:nvPr/>
        </p:nvSpPr>
        <p:spPr bwMode="auto">
          <a:xfrm>
            <a:off x="7234255" y="2853730"/>
            <a:ext cx="4333559" cy="1286225"/>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2.</a:t>
            </a:r>
            <a:r>
              <a:rPr lang="zh-CN" altLang="en-US" sz="2000" b="1" kern="0" dirty="0" smtClean="0">
                <a:latin typeface="微软雅黑" pitchFamily="34" charset="-122"/>
                <a:ea typeface="微软雅黑" pitchFamily="34" charset="-122"/>
                <a:sym typeface="微软雅黑" pitchFamily="34" charset="-122"/>
              </a:rPr>
              <a:t>公共关系</a:t>
            </a:r>
            <a:r>
              <a:rPr lang="zh-CN" altLang="en-US" sz="2000" b="1" kern="0" dirty="0">
                <a:latin typeface="微软雅黑" pitchFamily="34" charset="-122"/>
                <a:ea typeface="微软雅黑" pitchFamily="34" charset="-122"/>
                <a:sym typeface="微软雅黑" pitchFamily="34" charset="-122"/>
              </a:rPr>
              <a:t>统筹</a:t>
            </a:r>
            <a:r>
              <a:rPr lang="zh-CN" altLang="en-US" sz="2000" b="1" kern="0" dirty="0" smtClean="0">
                <a:latin typeface="微软雅黑" pitchFamily="34" charset="-122"/>
                <a:ea typeface="微软雅黑" pitchFamily="34" charset="-122"/>
                <a:sym typeface="微软雅黑" pitchFamily="34" charset="-122"/>
              </a:rPr>
              <a:t>管理</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负责做好公司公共关系营建工作的统筹规划和管理，建立与政府、业主、合作伙伴等的沟通联系机制。</a:t>
            </a:r>
            <a:endParaRPr lang="en-US" altLang="zh-CN" sz="1900" kern="0" dirty="0" smtClean="0">
              <a:latin typeface="微软雅黑" pitchFamily="34" charset="-122"/>
              <a:ea typeface="微软雅黑" pitchFamily="34" charset="-122"/>
              <a:sym typeface="微软雅黑" pitchFamily="34" charset="-122"/>
            </a:endParaRPr>
          </a:p>
        </p:txBody>
      </p:sp>
      <p:sp>
        <p:nvSpPr>
          <p:cNvPr id="123" name="灯片编号占位符 122"/>
          <p:cNvSpPr>
            <a:spLocks noGrp="1"/>
          </p:cNvSpPr>
          <p:nvPr>
            <p:ph type="sldNum" sz="quarter" idx="12"/>
          </p:nvPr>
        </p:nvSpPr>
        <p:spPr/>
        <p:txBody>
          <a:bodyPr/>
          <a:lstStyle/>
          <a:p>
            <a:fld id="{0C913308-F349-4B6D-A68A-DD1791B4A57B}" type="slidenum">
              <a:rPr lang="zh-CN" altLang="en-US" smtClean="0"/>
              <a:t>44</a:t>
            </a:fld>
            <a:endParaRPr lang="zh-CN" altLang="en-US"/>
          </a:p>
        </p:txBody>
      </p:sp>
      <p:sp>
        <p:nvSpPr>
          <p:cNvPr id="124" name="Text Box 45"/>
          <p:cNvSpPr>
            <a:spLocks noChangeArrowheads="1"/>
          </p:cNvSpPr>
          <p:nvPr/>
        </p:nvSpPr>
        <p:spPr bwMode="auto">
          <a:xfrm>
            <a:off x="7247334" y="1275117"/>
            <a:ext cx="4333559" cy="1578613"/>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1.</a:t>
            </a:r>
            <a:r>
              <a:rPr lang="zh-CN" altLang="en-US" sz="2000" b="1" kern="0" dirty="0" smtClean="0">
                <a:latin typeface="微软雅黑" pitchFamily="34" charset="-122"/>
                <a:ea typeface="微软雅黑" pitchFamily="34" charset="-122"/>
                <a:sym typeface="微软雅黑" pitchFamily="34" charset="-122"/>
              </a:rPr>
              <a:t>体系制度建设</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负责完善公司市场开发体系建设，构建市场开发激励约束机制，围绕公共关系管理、备案信用管理、信息统计管理、项目运作管理等方面出台管理</a:t>
            </a:r>
            <a:r>
              <a:rPr lang="zh-CN" altLang="en-US" sz="1900" kern="0" dirty="0" smtClean="0">
                <a:latin typeface="微软雅黑" pitchFamily="34" charset="-122"/>
                <a:ea typeface="微软雅黑" pitchFamily="34" charset="-122"/>
                <a:sym typeface="微软雅黑" pitchFamily="34" charset="-122"/>
              </a:rPr>
              <a:t>制度。</a:t>
            </a:r>
            <a:endParaRPr lang="en-US" altLang="zh-CN" sz="1900" kern="0" dirty="0" smtClean="0">
              <a:latin typeface="微软雅黑" pitchFamily="34" charset="-122"/>
              <a:ea typeface="微软雅黑" pitchFamily="34" charset="-122"/>
              <a:sym typeface="微软雅黑" pitchFamily="34" charset="-122"/>
            </a:endParaRPr>
          </a:p>
        </p:txBody>
      </p:sp>
      <p:sp>
        <p:nvSpPr>
          <p:cNvPr id="125" name="Text Box 45"/>
          <p:cNvSpPr>
            <a:spLocks noChangeArrowheads="1"/>
          </p:cNvSpPr>
          <p:nvPr/>
        </p:nvSpPr>
        <p:spPr bwMode="auto">
          <a:xfrm>
            <a:off x="7247334" y="4149874"/>
            <a:ext cx="4333559" cy="2163389"/>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3.</a:t>
            </a:r>
            <a:r>
              <a:rPr lang="zh-CN" altLang="en-US" sz="2000" b="1" kern="0" dirty="0" smtClean="0">
                <a:latin typeface="微软雅黑" pitchFamily="34" charset="-122"/>
                <a:ea typeface="微软雅黑" pitchFamily="34" charset="-122"/>
                <a:sym typeface="微软雅黑" pitchFamily="34" charset="-122"/>
              </a:rPr>
              <a:t>备案</a:t>
            </a:r>
            <a:r>
              <a:rPr lang="zh-CN" altLang="en-US" sz="2000" b="1" kern="0" dirty="0">
                <a:latin typeface="微软雅黑" pitchFamily="34" charset="-122"/>
                <a:ea typeface="微软雅黑" pitchFamily="34" charset="-122"/>
                <a:sym typeface="微软雅黑" pitchFamily="34" charset="-122"/>
              </a:rPr>
              <a:t>信用</a:t>
            </a:r>
            <a:r>
              <a:rPr lang="zh-CN" altLang="en-US" sz="2000" b="1" kern="0" dirty="0" smtClean="0">
                <a:latin typeface="微软雅黑" pitchFamily="34" charset="-122"/>
                <a:ea typeface="微软雅黑" pitchFamily="34" charset="-122"/>
                <a:sym typeface="微软雅黑" pitchFamily="34" charset="-122"/>
              </a:rPr>
              <a:t>管理</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a:t>
            </a:r>
            <a:r>
              <a:rPr lang="zh-CN" altLang="en-US" sz="1900" kern="0" dirty="0" smtClean="0">
                <a:latin typeface="微软雅黑" pitchFamily="34" charset="-122"/>
                <a:ea typeface="微软雅黑" pitchFamily="34" charset="-122"/>
                <a:sym typeface="微软雅黑" pitchFamily="34" charset="-122"/>
              </a:rPr>
              <a:t>公司国内</a:t>
            </a:r>
            <a:r>
              <a:rPr lang="zh-CN" altLang="en-US" sz="1900" kern="0" dirty="0">
                <a:latin typeface="微软雅黑" pitchFamily="34" charset="-122"/>
                <a:ea typeface="微软雅黑" pitchFamily="34" charset="-122"/>
                <a:sym typeface="微软雅黑" pitchFamily="34" charset="-122"/>
              </a:rPr>
              <a:t>区域备案信用的规划管理，确定</a:t>
            </a:r>
            <a:r>
              <a:rPr lang="zh-CN" altLang="en-US" sz="1900" kern="0" dirty="0" smtClean="0">
                <a:latin typeface="微软雅黑" pitchFamily="34" charset="-122"/>
                <a:ea typeface="微软雅黑" pitchFamily="34" charset="-122"/>
                <a:sym typeface="微软雅黑" pitchFamily="34" charset="-122"/>
              </a:rPr>
              <a:t>重点和</a:t>
            </a:r>
            <a:r>
              <a:rPr lang="zh-CN" altLang="en-US" sz="1900" kern="0" dirty="0">
                <a:latin typeface="微软雅黑" pitchFamily="34" charset="-122"/>
                <a:ea typeface="微软雅黑" pitchFamily="34" charset="-122"/>
                <a:sym typeface="微软雅黑" pitchFamily="34" charset="-122"/>
              </a:rPr>
              <a:t>一般备案城市，明确以公司资质在各地</a:t>
            </a:r>
            <a:r>
              <a:rPr lang="zh-CN" altLang="en-US" sz="1900" kern="0" dirty="0" smtClean="0">
                <a:latin typeface="微软雅黑" pitchFamily="34" charset="-122"/>
                <a:ea typeface="微软雅黑" pitchFamily="34" charset="-122"/>
                <a:sym typeface="微软雅黑" pitchFamily="34" charset="-122"/>
              </a:rPr>
              <a:t>方和</a:t>
            </a:r>
            <a:r>
              <a:rPr lang="zh-CN" altLang="en-US" sz="1900" kern="0" dirty="0">
                <a:latin typeface="微软雅黑" pitchFamily="34" charset="-122"/>
                <a:ea typeface="微软雅黑" pitchFamily="34" charset="-122"/>
                <a:sym typeface="微软雅黑" pitchFamily="34" charset="-122"/>
              </a:rPr>
              <a:t>行业的备案责任主体，指导组织区域机构、子</a:t>
            </a:r>
            <a:r>
              <a:rPr lang="zh-CN" altLang="en-US" sz="1900" kern="0" dirty="0" smtClean="0">
                <a:latin typeface="微软雅黑" pitchFamily="34" charset="-122"/>
                <a:ea typeface="微软雅黑" pitchFamily="34" charset="-122"/>
                <a:sym typeface="微软雅黑" pitchFamily="34" charset="-122"/>
              </a:rPr>
              <a:t>企业开展</a:t>
            </a:r>
            <a:r>
              <a:rPr lang="zh-CN" altLang="en-US" sz="1900" kern="0" dirty="0">
                <a:latin typeface="微软雅黑" pitchFamily="34" charset="-122"/>
                <a:ea typeface="微软雅黑" pitchFamily="34" charset="-122"/>
                <a:sym typeface="微软雅黑" pitchFamily="34" charset="-122"/>
              </a:rPr>
              <a:t>备案信用维护、更新和升级工作；监督公司信用</a:t>
            </a:r>
            <a:r>
              <a:rPr lang="zh-CN" altLang="en-US" sz="1900" kern="0" dirty="0" smtClean="0">
                <a:latin typeface="微软雅黑" pitchFamily="34" charset="-122"/>
                <a:ea typeface="微软雅黑" pitchFamily="34" charset="-122"/>
                <a:sym typeface="微软雅黑" pitchFamily="34" charset="-122"/>
              </a:rPr>
              <a:t>情况。</a:t>
            </a:r>
            <a:endParaRPr lang="en-US" altLang="zh-CN" sz="1900" kern="0" dirty="0" smtClean="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9204915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4"/>
                                        </p:tgtEl>
                                        <p:attrNameLst>
                                          <p:attrName>style.visibility</p:attrName>
                                        </p:attrNameLst>
                                      </p:cBhvr>
                                      <p:to>
                                        <p:strVal val="visible"/>
                                      </p:to>
                                    </p:set>
                                    <p:animEffect transition="in" filter="wipe(left)">
                                      <p:cBhvr>
                                        <p:cTn id="43" dur="500"/>
                                        <p:tgtEl>
                                          <p:spTgt spid="124"/>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wipe(left)">
                                      <p:cBhvr>
                                        <p:cTn id="47" dur="500"/>
                                        <p:tgtEl>
                                          <p:spTgt spid="120"/>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5"/>
                                        </p:tgtEl>
                                        <p:attrNameLst>
                                          <p:attrName>style.visibility</p:attrName>
                                        </p:attrNameLst>
                                      </p:cBhvr>
                                      <p:to>
                                        <p:strVal val="visible"/>
                                      </p:to>
                                    </p:set>
                                    <p:animEffect transition="in" filter="wipe(left)">
                                      <p:cBhvr>
                                        <p:cTn id="51"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4" grpId="0" bldLvl="0" autoUpdateAnimBg="0"/>
      <p:bldP spid="125" grpId="0" bldLvl="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33602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smtClean="0">
                <a:solidFill>
                  <a:srgbClr val="0070C0"/>
                </a:solidFill>
                <a:latin typeface="微软雅黑" pitchFamily="34" charset="-122"/>
                <a:ea typeface="微软雅黑" pitchFamily="34" charset="-122"/>
              </a:rPr>
              <a:t>主要职责：公司市场开发部</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5" name="Group 8"/>
          <p:cNvGrpSpPr>
            <a:grpSpLocks/>
          </p:cNvGrpSpPr>
          <p:nvPr/>
        </p:nvGrpSpPr>
        <p:grpSpPr bwMode="auto">
          <a:xfrm>
            <a:off x="694606" y="1787632"/>
            <a:ext cx="3568569" cy="3658386"/>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4601991" y="3147534"/>
            <a:ext cx="852250" cy="846182"/>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100306" tIns="50153" rIns="100306" bIns="50153" anchor="ctr"/>
          <a:lstStyle/>
          <a:p>
            <a:pPr eaLnBrk="0" hangingPunct="0"/>
            <a:endParaRPr lang="zh-CN" altLang="zh-CN" sz="19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945356" y="4303294"/>
            <a:ext cx="1086165" cy="1116240"/>
            <a:chOff x="0" y="0"/>
            <a:chExt cx="2960" cy="2960"/>
          </a:xfrm>
          <a:solidFill>
            <a:srgbClr val="0070C0"/>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296182" y="5670097"/>
            <a:ext cx="1398251" cy="489986"/>
          </a:xfrm>
          <a:prstGeom prst="rect">
            <a:avLst/>
          </a:prstGeom>
        </p:spPr>
        <p:txBody>
          <a:bodyPr wrap="none" lIns="126381" tIns="63191" rIns="126381" bIns="63191" fromWordArt="1"/>
          <a:lstStyle/>
          <a:p>
            <a:pPr>
              <a:defRPr/>
            </a:pPr>
            <a:r>
              <a:rPr lang="zh-CN" altLang="en-US" sz="2800" b="1" kern="0" dirty="0" smtClean="0">
                <a:ln w="9525">
                  <a:noFill/>
                  <a:round/>
                  <a:headEnd/>
                  <a:tailEnd/>
                </a:ln>
                <a:latin typeface="微软雅黑"/>
                <a:ea typeface="微软雅黑"/>
              </a:rPr>
              <a:t>公司市场开发部</a:t>
            </a:r>
            <a:endParaRPr lang="zh-CN" altLang="en-US" sz="2800" b="1" kern="0" dirty="0">
              <a:ln w="9525">
                <a:noFill/>
                <a:round/>
                <a:headEnd/>
                <a:tailEnd/>
              </a:ln>
              <a:latin typeface="微软雅黑"/>
              <a:ea typeface="微软雅黑"/>
            </a:endParaRPr>
          </a:p>
        </p:txBody>
      </p:sp>
      <p:sp>
        <p:nvSpPr>
          <p:cNvPr id="120" name="Text Box 45"/>
          <p:cNvSpPr>
            <a:spLocks noChangeArrowheads="1"/>
          </p:cNvSpPr>
          <p:nvPr/>
        </p:nvSpPr>
        <p:spPr bwMode="auto">
          <a:xfrm>
            <a:off x="7247333" y="1269554"/>
            <a:ext cx="4333559" cy="1286225"/>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4.</a:t>
            </a:r>
            <a:r>
              <a:rPr lang="zh-CN" altLang="en-US" sz="2000" b="1" kern="0" dirty="0" smtClean="0">
                <a:latin typeface="微软雅黑" pitchFamily="34" charset="-122"/>
                <a:ea typeface="微软雅黑" pitchFamily="34" charset="-122"/>
                <a:sym typeface="微软雅黑" pitchFamily="34" charset="-122"/>
              </a:rPr>
              <a:t>重点</a:t>
            </a:r>
            <a:r>
              <a:rPr lang="zh-CN" altLang="en-US" sz="2000" b="1" kern="0" dirty="0">
                <a:latin typeface="微软雅黑" pitchFamily="34" charset="-122"/>
                <a:ea typeface="微软雅黑" pitchFamily="34" charset="-122"/>
                <a:sym typeface="微软雅黑" pitchFamily="34" charset="-122"/>
              </a:rPr>
              <a:t>项目</a:t>
            </a:r>
            <a:r>
              <a:rPr lang="zh-CN" altLang="en-US" sz="2000" b="1" kern="0" dirty="0" smtClean="0">
                <a:latin typeface="微软雅黑" pitchFamily="34" charset="-122"/>
                <a:ea typeface="微软雅黑" pitchFamily="34" charset="-122"/>
                <a:sym typeface="微软雅黑" pitchFamily="34" charset="-122"/>
              </a:rPr>
              <a:t>督导</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负责对公司主要领导在重要公关活动中对接的项目、各单位申报并经市场开发部确认的重点项目进行</a:t>
            </a:r>
            <a:r>
              <a:rPr lang="zh-CN" altLang="en-US" sz="1900" kern="0" dirty="0" smtClean="0">
                <a:latin typeface="微软雅黑" pitchFamily="34" charset="-122"/>
                <a:ea typeface="微软雅黑" pitchFamily="34" charset="-122"/>
                <a:sym typeface="微软雅黑" pitchFamily="34" charset="-122"/>
              </a:rPr>
              <a:t>督导。</a:t>
            </a:r>
            <a:endParaRPr lang="en-US" altLang="zh-CN" sz="1900" kern="0" dirty="0" smtClean="0">
              <a:latin typeface="微软雅黑" pitchFamily="34" charset="-122"/>
              <a:ea typeface="微软雅黑" pitchFamily="34" charset="-122"/>
              <a:sym typeface="微软雅黑" pitchFamily="34" charset="-122"/>
            </a:endParaRPr>
          </a:p>
        </p:txBody>
      </p:sp>
      <p:sp>
        <p:nvSpPr>
          <p:cNvPr id="123" name="灯片编号占位符 122"/>
          <p:cNvSpPr>
            <a:spLocks noGrp="1"/>
          </p:cNvSpPr>
          <p:nvPr>
            <p:ph type="sldNum" sz="quarter" idx="12"/>
          </p:nvPr>
        </p:nvSpPr>
        <p:spPr/>
        <p:txBody>
          <a:bodyPr/>
          <a:lstStyle/>
          <a:p>
            <a:fld id="{0C913308-F349-4B6D-A68A-DD1791B4A57B}" type="slidenum">
              <a:rPr lang="zh-CN" altLang="en-US" smtClean="0"/>
              <a:t>45</a:t>
            </a:fld>
            <a:endParaRPr lang="zh-CN" altLang="en-US"/>
          </a:p>
        </p:txBody>
      </p:sp>
      <p:sp>
        <p:nvSpPr>
          <p:cNvPr id="124" name="Text Box 45"/>
          <p:cNvSpPr>
            <a:spLocks noChangeArrowheads="1"/>
          </p:cNvSpPr>
          <p:nvPr/>
        </p:nvSpPr>
        <p:spPr bwMode="auto">
          <a:xfrm>
            <a:off x="7247334" y="2575617"/>
            <a:ext cx="4333559" cy="2163389"/>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5.</a:t>
            </a:r>
            <a:r>
              <a:rPr lang="zh-CN" altLang="en-US" sz="2000" b="1" kern="0" dirty="0" smtClean="0">
                <a:latin typeface="微软雅黑" pitchFamily="34" charset="-122"/>
                <a:ea typeface="微软雅黑" pitchFamily="34" charset="-122"/>
                <a:sym typeface="微软雅黑" pitchFamily="34" charset="-122"/>
              </a:rPr>
              <a:t>指导监督</a:t>
            </a:r>
            <a:r>
              <a:rPr lang="zh-CN" altLang="en-US" sz="2000" b="1" kern="0" dirty="0">
                <a:latin typeface="微软雅黑" pitchFamily="34" charset="-122"/>
                <a:ea typeface="微软雅黑" pitchFamily="34" charset="-122"/>
                <a:sym typeface="微软雅黑" pitchFamily="34" charset="-122"/>
              </a:rPr>
              <a:t>项目</a:t>
            </a:r>
            <a:r>
              <a:rPr lang="zh-CN" altLang="en-US" sz="2000" b="1" kern="0" dirty="0" smtClean="0">
                <a:latin typeface="微软雅黑" pitchFamily="34" charset="-122"/>
                <a:ea typeface="微软雅黑" pitchFamily="34" charset="-122"/>
                <a:sym typeface="微软雅黑" pitchFamily="34" charset="-122"/>
              </a:rPr>
              <a:t>运作</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协调项目信息，为子企业、区域机构运作的融资建设项目提供商业模式、方案策划、经济测算、合同管理等方面的专业指导，监督、检查项目运作进展，参与或组织项目实施方案、招投标文件、合作协议、上会材料等的评审。</a:t>
            </a:r>
            <a:endParaRPr lang="en-US" altLang="zh-CN" sz="1900" kern="0" dirty="0" smtClean="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5769680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left)">
                                      <p:cBhvr>
                                        <p:cTn id="4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4" grpId="0" bldLvl="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6047997"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主要职责：公司市场开发部</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5" name="Group 8"/>
          <p:cNvGrpSpPr>
            <a:grpSpLocks/>
          </p:cNvGrpSpPr>
          <p:nvPr/>
        </p:nvGrpSpPr>
        <p:grpSpPr bwMode="auto">
          <a:xfrm>
            <a:off x="694606" y="1787632"/>
            <a:ext cx="3568569" cy="3658386"/>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4601991" y="3147534"/>
            <a:ext cx="852250" cy="846182"/>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100306" tIns="50153" rIns="100306" bIns="50153" anchor="ctr"/>
          <a:lstStyle/>
          <a:p>
            <a:pPr eaLnBrk="0" hangingPunct="0"/>
            <a:endParaRPr lang="zh-CN" altLang="zh-CN" sz="19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945356" y="4303294"/>
            <a:ext cx="1086165" cy="1116240"/>
            <a:chOff x="0" y="0"/>
            <a:chExt cx="2960" cy="2960"/>
          </a:xfrm>
          <a:solidFill>
            <a:srgbClr val="0070C0"/>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9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296182" y="5670097"/>
            <a:ext cx="1398251" cy="489986"/>
          </a:xfrm>
          <a:prstGeom prst="rect">
            <a:avLst/>
          </a:prstGeom>
        </p:spPr>
        <p:txBody>
          <a:bodyPr wrap="none" lIns="126381" tIns="63191" rIns="126381" bIns="63191" fromWordArt="1"/>
          <a:lstStyle/>
          <a:p>
            <a:pPr>
              <a:defRPr/>
            </a:pPr>
            <a:r>
              <a:rPr lang="zh-CN" altLang="en-US" sz="2800" b="1" kern="0" dirty="0" smtClean="0">
                <a:ln w="9525">
                  <a:noFill/>
                  <a:round/>
                  <a:headEnd/>
                  <a:tailEnd/>
                </a:ln>
                <a:latin typeface="微软雅黑"/>
                <a:ea typeface="微软雅黑"/>
              </a:rPr>
              <a:t>公司市场开发部</a:t>
            </a:r>
            <a:endParaRPr lang="zh-CN" altLang="en-US" sz="2800" b="1" kern="0" dirty="0">
              <a:ln w="9525">
                <a:noFill/>
                <a:round/>
                <a:headEnd/>
                <a:tailEnd/>
              </a:ln>
              <a:latin typeface="微软雅黑"/>
              <a:ea typeface="微软雅黑"/>
            </a:endParaRPr>
          </a:p>
        </p:txBody>
      </p:sp>
      <p:sp>
        <p:nvSpPr>
          <p:cNvPr id="120" name="Text Box 45"/>
          <p:cNvSpPr>
            <a:spLocks noChangeArrowheads="1"/>
          </p:cNvSpPr>
          <p:nvPr/>
        </p:nvSpPr>
        <p:spPr bwMode="auto">
          <a:xfrm>
            <a:off x="7247333" y="1269554"/>
            <a:ext cx="4333559" cy="2163389"/>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6.</a:t>
            </a:r>
            <a:r>
              <a:rPr lang="zh-CN" altLang="en-US" sz="2000" b="1" kern="0" dirty="0" smtClean="0">
                <a:latin typeface="微软雅黑" pitchFamily="34" charset="-122"/>
                <a:ea typeface="微软雅黑" pitchFamily="34" charset="-122"/>
                <a:sym typeface="微软雅黑" pitchFamily="34" charset="-122"/>
              </a:rPr>
              <a:t>系统</a:t>
            </a:r>
            <a:r>
              <a:rPr lang="zh-CN" altLang="en-US" sz="2000" b="1" kern="0" dirty="0">
                <a:latin typeface="微软雅黑" pitchFamily="34" charset="-122"/>
                <a:ea typeface="微软雅黑" pitchFamily="34" charset="-122"/>
                <a:sym typeface="微软雅黑" pitchFamily="34" charset="-122"/>
              </a:rPr>
              <a:t>基础</a:t>
            </a:r>
            <a:r>
              <a:rPr lang="zh-CN" altLang="en-US" sz="2000" b="1" kern="0" dirty="0" smtClean="0">
                <a:latin typeface="微软雅黑" pitchFamily="34" charset="-122"/>
                <a:ea typeface="微软雅黑" pitchFamily="34" charset="-122"/>
                <a:sym typeface="微软雅黑" pitchFamily="34" charset="-122"/>
              </a:rPr>
              <a:t>管理</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信息化平台的构建和运营管理；公司市场开发项目信息管理；公司市场开发系统能力建设规划，组织系统业务培训；国内宏观经济形势、行业市场、区域市场和商业模式创新研究；中国能建和公司内部的市场开发协同。</a:t>
            </a:r>
            <a:endParaRPr lang="en-US" altLang="zh-CN" sz="1900" kern="0" dirty="0" smtClean="0">
              <a:latin typeface="微软雅黑" pitchFamily="34" charset="-122"/>
              <a:ea typeface="微软雅黑" pitchFamily="34" charset="-122"/>
              <a:sym typeface="微软雅黑" pitchFamily="34" charset="-122"/>
            </a:endParaRPr>
          </a:p>
        </p:txBody>
      </p:sp>
      <p:sp>
        <p:nvSpPr>
          <p:cNvPr id="123" name="灯片编号占位符 122"/>
          <p:cNvSpPr>
            <a:spLocks noGrp="1"/>
          </p:cNvSpPr>
          <p:nvPr>
            <p:ph type="sldNum" sz="quarter" idx="12"/>
          </p:nvPr>
        </p:nvSpPr>
        <p:spPr/>
        <p:txBody>
          <a:bodyPr/>
          <a:lstStyle/>
          <a:p>
            <a:fld id="{0C913308-F349-4B6D-A68A-DD1791B4A57B}" type="slidenum">
              <a:rPr lang="zh-CN" altLang="en-US" smtClean="0"/>
              <a:t>46</a:t>
            </a:fld>
            <a:endParaRPr lang="zh-CN" altLang="en-US"/>
          </a:p>
        </p:txBody>
      </p:sp>
      <p:sp>
        <p:nvSpPr>
          <p:cNvPr id="124" name="Text Box 45"/>
          <p:cNvSpPr>
            <a:spLocks noChangeArrowheads="1"/>
          </p:cNvSpPr>
          <p:nvPr/>
        </p:nvSpPr>
        <p:spPr bwMode="auto">
          <a:xfrm>
            <a:off x="7247333" y="3422290"/>
            <a:ext cx="4333559" cy="2455776"/>
          </a:xfrm>
          <a:prstGeom prst="rect">
            <a:avLst/>
          </a:prstGeom>
          <a:noFill/>
          <a:ln w="9525">
            <a:noFill/>
            <a:miter lim="800000"/>
            <a:headEnd/>
            <a:tailEnd/>
          </a:ln>
          <a:effectLst/>
        </p:spPr>
        <p:txBody>
          <a:bodyPr wrap="square" lIns="100306" tIns="50153" rIns="100306" bIns="50153">
            <a:spAutoFit/>
          </a:bodyPr>
          <a:lstStyle/>
          <a:p>
            <a:pPr algn="just" eaLnBrk="0" hangingPunct="0">
              <a:defRPr/>
            </a:pPr>
            <a:r>
              <a:rPr lang="en-US" altLang="zh-CN" sz="2000" b="1" kern="0" dirty="0" smtClean="0">
                <a:latin typeface="微软雅黑" pitchFamily="34" charset="-122"/>
                <a:ea typeface="微软雅黑" pitchFamily="34" charset="-122"/>
                <a:sym typeface="微软雅黑" pitchFamily="34" charset="-122"/>
              </a:rPr>
              <a:t>7.</a:t>
            </a:r>
            <a:r>
              <a:rPr lang="zh-CN" altLang="en-US" sz="2000" b="1" kern="0" dirty="0" smtClean="0">
                <a:latin typeface="微软雅黑" pitchFamily="34" charset="-122"/>
                <a:ea typeface="微软雅黑" pitchFamily="34" charset="-122"/>
                <a:sym typeface="微软雅黑" pitchFamily="34" charset="-122"/>
              </a:rPr>
              <a:t>系统评价考核</a:t>
            </a:r>
            <a:endParaRPr lang="en-US" altLang="zh-CN" sz="2000" b="1" kern="0" dirty="0" smtClean="0">
              <a:latin typeface="微软雅黑" pitchFamily="34" charset="-122"/>
              <a:ea typeface="微软雅黑" pitchFamily="34" charset="-122"/>
              <a:sym typeface="微软雅黑" pitchFamily="34" charset="-122"/>
            </a:endParaRPr>
          </a:p>
          <a:p>
            <a:pPr algn="just" eaLnBrk="0" hangingPunct="0">
              <a:defRPr/>
            </a:pPr>
            <a:r>
              <a:rPr lang="zh-CN" altLang="en-US" sz="1900" kern="0" dirty="0">
                <a:latin typeface="微软雅黑" pitchFamily="34" charset="-122"/>
                <a:ea typeface="微软雅黑" pitchFamily="34" charset="-122"/>
                <a:sym typeface="微软雅黑" pitchFamily="34" charset="-122"/>
              </a:rPr>
              <a:t>负责评价考核子企业、区域机构的市场开发业务成效，对签约指标、签约合同有效性、签约项目利润贡献率、制度建设、政策执行、资源配置、能力建设、信息管理、公共关系、项目运作、编标投标、备案信用、诚信合规、协同经营等进行全面监督、检查、评价、考核。</a:t>
            </a:r>
            <a:endParaRPr lang="en-US" altLang="zh-CN" sz="1900" kern="0" dirty="0" smtClean="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8139204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left)">
                                      <p:cBhvr>
                                        <p:cTn id="4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4" grpId="0" bldLvl="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47</a:t>
            </a:fld>
            <a:endParaRPr lang="zh-CN" altLang="en-US"/>
          </a:p>
        </p:txBody>
      </p:sp>
      <p:sp>
        <p:nvSpPr>
          <p:cNvPr id="3" name="椭圆 1"/>
          <p:cNvSpPr/>
          <p:nvPr/>
        </p:nvSpPr>
        <p:spPr>
          <a:xfrm>
            <a:off x="2669433" y="3365409"/>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3"/>
          <p:cNvSpPr/>
          <p:nvPr/>
        </p:nvSpPr>
        <p:spPr>
          <a:xfrm>
            <a:off x="9427071" y="3385074"/>
            <a:ext cx="2406830" cy="240683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5" name="椭圆 1"/>
          <p:cNvSpPr/>
          <p:nvPr/>
        </p:nvSpPr>
        <p:spPr>
          <a:xfrm>
            <a:off x="4920784" y="3385074"/>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椭圆 1"/>
          <p:cNvSpPr/>
          <p:nvPr/>
        </p:nvSpPr>
        <p:spPr>
          <a:xfrm>
            <a:off x="7172136" y="3385074"/>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7" name="TextBox 14"/>
          <p:cNvSpPr txBox="1"/>
          <p:nvPr/>
        </p:nvSpPr>
        <p:spPr>
          <a:xfrm>
            <a:off x="3541064" y="3378924"/>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02</a:t>
            </a:r>
            <a:endParaRPr lang="zh-CN" altLang="en-US" sz="3200" b="1" dirty="0">
              <a:solidFill>
                <a:schemeClr val="bg1"/>
              </a:solidFill>
            </a:endParaRPr>
          </a:p>
        </p:txBody>
      </p:sp>
      <p:sp>
        <p:nvSpPr>
          <p:cNvPr id="8" name="TextBox 15"/>
          <p:cNvSpPr txBox="1"/>
          <p:nvPr/>
        </p:nvSpPr>
        <p:spPr>
          <a:xfrm>
            <a:off x="5829530" y="3378924"/>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6"/>
          <p:cNvSpPr txBox="1"/>
          <p:nvPr/>
        </p:nvSpPr>
        <p:spPr>
          <a:xfrm>
            <a:off x="8029772" y="3378924"/>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04</a:t>
            </a:r>
            <a:endParaRPr lang="zh-CN" altLang="en-US" sz="3200" b="1" dirty="0">
              <a:solidFill>
                <a:schemeClr val="bg1"/>
              </a:solidFill>
            </a:endParaRPr>
          </a:p>
        </p:txBody>
      </p:sp>
      <p:sp>
        <p:nvSpPr>
          <p:cNvPr id="10" name="TextBox 17"/>
          <p:cNvSpPr txBox="1"/>
          <p:nvPr/>
        </p:nvSpPr>
        <p:spPr>
          <a:xfrm>
            <a:off x="10362447" y="3378924"/>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05</a:t>
            </a:r>
            <a:endParaRPr lang="zh-CN" altLang="en-US" sz="3200" b="1" dirty="0">
              <a:solidFill>
                <a:schemeClr val="bg1"/>
              </a:solidFill>
            </a:endParaRPr>
          </a:p>
        </p:txBody>
      </p:sp>
      <p:cxnSp>
        <p:nvCxnSpPr>
          <p:cNvPr id="11" name="直接连接符 10"/>
          <p:cNvCxnSpPr/>
          <p:nvPr/>
        </p:nvCxnSpPr>
        <p:spPr>
          <a:xfrm>
            <a:off x="2947143" y="4130685"/>
            <a:ext cx="165192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220497" y="4130685"/>
            <a:ext cx="165192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471846" y="4130685"/>
            <a:ext cx="165192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34551" y="4130685"/>
            <a:ext cx="184423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22"/>
          <p:cNvSpPr txBox="1"/>
          <p:nvPr/>
        </p:nvSpPr>
        <p:spPr>
          <a:xfrm>
            <a:off x="2709932" y="4282171"/>
            <a:ext cx="2245965" cy="830997"/>
          </a:xfrm>
          <a:prstGeom prst="rect">
            <a:avLst/>
          </a:prstGeom>
          <a:noFill/>
        </p:spPr>
        <p:txBody>
          <a:bodyPr wrap="square" rtlCol="0">
            <a:spAutoFit/>
          </a:bodyPr>
          <a:lstStyle/>
          <a:p>
            <a:pPr lvl="0" algn="ctr"/>
            <a:r>
              <a:rPr lang="zh-CN" altLang="en-US" sz="2400" b="1" dirty="0">
                <a:solidFill>
                  <a:schemeClr val="bg1"/>
                </a:solidFill>
                <a:latin typeface="微软雅黑" pitchFamily="34" charset="-122"/>
                <a:ea typeface="微软雅黑" pitchFamily="34" charset="-122"/>
              </a:rPr>
              <a:t>规划区域</a:t>
            </a:r>
            <a:endParaRPr lang="en-US" altLang="zh-CN" sz="2400" b="1" dirty="0">
              <a:solidFill>
                <a:schemeClr val="bg1"/>
              </a:solidFill>
              <a:latin typeface="微软雅黑" pitchFamily="34" charset="-122"/>
              <a:ea typeface="微软雅黑" pitchFamily="34" charset="-122"/>
            </a:endParaRPr>
          </a:p>
          <a:p>
            <a:pPr lvl="0" algn="ctr"/>
            <a:r>
              <a:rPr lang="zh-CN" altLang="en-US" sz="2400" b="1" dirty="0">
                <a:solidFill>
                  <a:schemeClr val="bg1"/>
                </a:solidFill>
                <a:latin typeface="微软雅黑" pitchFamily="34" charset="-122"/>
                <a:ea typeface="微软雅黑" pitchFamily="34" charset="-122"/>
              </a:rPr>
              <a:t>市场</a:t>
            </a:r>
            <a:endParaRPr lang="en-US" altLang="zh-CN" sz="2400" dirty="0">
              <a:solidFill>
                <a:schemeClr val="bg1"/>
              </a:solidFill>
              <a:latin typeface="微软雅黑" pitchFamily="34" charset="-122"/>
              <a:ea typeface="微软雅黑" pitchFamily="34" charset="-122"/>
            </a:endParaRPr>
          </a:p>
        </p:txBody>
      </p:sp>
      <p:sp>
        <p:nvSpPr>
          <p:cNvPr id="17" name="TextBox 24"/>
          <p:cNvSpPr txBox="1"/>
          <p:nvPr/>
        </p:nvSpPr>
        <p:spPr>
          <a:xfrm>
            <a:off x="5033834" y="4282171"/>
            <a:ext cx="2245965" cy="1200329"/>
          </a:xfrm>
          <a:prstGeom prst="rect">
            <a:avLst/>
          </a:prstGeom>
          <a:noFill/>
        </p:spPr>
        <p:txBody>
          <a:bodyPr wrap="square" rtlCol="0">
            <a:spAutoFit/>
          </a:bodyPr>
          <a:lstStyle/>
          <a:p>
            <a:pPr lvl="0" algn="ctr"/>
            <a:r>
              <a:rPr lang="zh-CN" altLang="en-US" sz="2400" b="1" dirty="0">
                <a:solidFill>
                  <a:schemeClr val="bg1"/>
                </a:solidFill>
                <a:latin typeface="微软雅黑" pitchFamily="34" charset="-122"/>
                <a:ea typeface="微软雅黑" pitchFamily="34" charset="-122"/>
              </a:rPr>
              <a:t>营建</a:t>
            </a:r>
            <a:r>
              <a:rPr lang="zh-CN" altLang="en-US" sz="2400" b="1" dirty="0" smtClean="0">
                <a:solidFill>
                  <a:schemeClr val="bg1"/>
                </a:solidFill>
                <a:latin typeface="微软雅黑" pitchFamily="34" charset="-122"/>
                <a:ea typeface="微软雅黑" pitchFamily="34" charset="-122"/>
              </a:rPr>
              <a:t>维护</a:t>
            </a:r>
            <a:endParaRPr lang="en-US" altLang="zh-CN" sz="2400" b="1" dirty="0" smtClean="0">
              <a:solidFill>
                <a:schemeClr val="bg1"/>
              </a:solidFill>
              <a:latin typeface="微软雅黑" pitchFamily="34" charset="-122"/>
              <a:ea typeface="微软雅黑" pitchFamily="34" charset="-122"/>
            </a:endParaRPr>
          </a:p>
          <a:p>
            <a:pPr lvl="0" algn="ctr"/>
            <a:r>
              <a:rPr lang="zh-CN" altLang="en-US" sz="2400" b="1" dirty="0" smtClean="0">
                <a:solidFill>
                  <a:schemeClr val="bg1"/>
                </a:solidFill>
                <a:latin typeface="微软雅黑" pitchFamily="34" charset="-122"/>
                <a:ea typeface="微软雅黑" pitchFamily="34" charset="-122"/>
              </a:rPr>
              <a:t>区域公共</a:t>
            </a:r>
            <a:endParaRPr lang="en-US" altLang="zh-CN" sz="2400" b="1" dirty="0" smtClean="0">
              <a:solidFill>
                <a:schemeClr val="bg1"/>
              </a:solidFill>
              <a:latin typeface="微软雅黑" pitchFamily="34" charset="-122"/>
              <a:ea typeface="微软雅黑" pitchFamily="34" charset="-122"/>
            </a:endParaRPr>
          </a:p>
          <a:p>
            <a:pPr lvl="0" algn="ctr"/>
            <a:r>
              <a:rPr lang="zh-CN" altLang="en-US" sz="2400" b="1" dirty="0" smtClean="0">
                <a:solidFill>
                  <a:schemeClr val="bg1"/>
                </a:solidFill>
                <a:latin typeface="微软雅黑" pitchFamily="34" charset="-122"/>
                <a:ea typeface="微软雅黑" pitchFamily="34" charset="-122"/>
              </a:rPr>
              <a:t>关系</a:t>
            </a:r>
            <a:endParaRPr lang="en-US" altLang="zh-CN" sz="2400" dirty="0">
              <a:solidFill>
                <a:schemeClr val="bg1"/>
              </a:solidFill>
              <a:latin typeface="微软雅黑" pitchFamily="34" charset="-122"/>
              <a:ea typeface="微软雅黑" pitchFamily="34" charset="-122"/>
            </a:endParaRPr>
          </a:p>
        </p:txBody>
      </p:sp>
      <p:sp>
        <p:nvSpPr>
          <p:cNvPr id="19" name="TextBox 26"/>
          <p:cNvSpPr txBox="1"/>
          <p:nvPr/>
        </p:nvSpPr>
        <p:spPr>
          <a:xfrm>
            <a:off x="7213969" y="4282171"/>
            <a:ext cx="2245965" cy="830997"/>
          </a:xfrm>
          <a:prstGeom prst="rect">
            <a:avLst/>
          </a:prstGeom>
          <a:noFill/>
        </p:spPr>
        <p:txBody>
          <a:bodyPr wrap="square" rtlCol="0">
            <a:spAutoFit/>
          </a:bodyPr>
          <a:lstStyle/>
          <a:p>
            <a:pPr lvl="0" algn="ctr"/>
            <a:r>
              <a:rPr lang="zh-CN" altLang="en-US" sz="2400" b="1" dirty="0">
                <a:solidFill>
                  <a:schemeClr val="bg1"/>
                </a:solidFill>
                <a:latin typeface="微软雅黑" pitchFamily="34" charset="-122"/>
                <a:ea typeface="微软雅黑" pitchFamily="34" charset="-122"/>
              </a:rPr>
              <a:t>组织</a:t>
            </a:r>
            <a:r>
              <a:rPr lang="zh-CN" altLang="en-US" sz="2400" b="1" dirty="0" smtClean="0">
                <a:solidFill>
                  <a:schemeClr val="bg1"/>
                </a:solidFill>
                <a:latin typeface="微软雅黑" pitchFamily="34" charset="-122"/>
                <a:ea typeface="微软雅黑" pitchFamily="34" charset="-122"/>
              </a:rPr>
              <a:t>指导</a:t>
            </a:r>
            <a:endParaRPr lang="en-US" altLang="zh-CN" sz="2400" b="1" dirty="0" smtClean="0">
              <a:solidFill>
                <a:schemeClr val="bg1"/>
              </a:solidFill>
              <a:latin typeface="微软雅黑" pitchFamily="34" charset="-122"/>
              <a:ea typeface="微软雅黑" pitchFamily="34" charset="-122"/>
            </a:endParaRPr>
          </a:p>
          <a:p>
            <a:pPr lvl="0" algn="ctr"/>
            <a:r>
              <a:rPr lang="zh-CN" altLang="en-US" sz="2400" b="1" dirty="0" smtClean="0">
                <a:solidFill>
                  <a:schemeClr val="bg1"/>
                </a:solidFill>
                <a:latin typeface="微软雅黑" pitchFamily="34" charset="-122"/>
                <a:ea typeface="微软雅黑" pitchFamily="34" charset="-122"/>
              </a:rPr>
              <a:t>业务</a:t>
            </a:r>
            <a:r>
              <a:rPr lang="zh-CN" altLang="en-US" sz="2400" b="1" dirty="0">
                <a:solidFill>
                  <a:schemeClr val="bg1"/>
                </a:solidFill>
                <a:latin typeface="微软雅黑" pitchFamily="34" charset="-122"/>
                <a:ea typeface="微软雅黑" pitchFamily="34" charset="-122"/>
              </a:rPr>
              <a:t>开展</a:t>
            </a:r>
            <a:endParaRPr lang="en-US" altLang="zh-CN" sz="2400" dirty="0">
              <a:solidFill>
                <a:schemeClr val="bg1"/>
              </a:solidFill>
              <a:latin typeface="微软雅黑" pitchFamily="34" charset="-122"/>
              <a:ea typeface="微软雅黑" pitchFamily="34" charset="-122"/>
            </a:endParaRPr>
          </a:p>
        </p:txBody>
      </p:sp>
      <p:sp>
        <p:nvSpPr>
          <p:cNvPr id="21" name="TextBox 28"/>
          <p:cNvSpPr txBox="1"/>
          <p:nvPr/>
        </p:nvSpPr>
        <p:spPr>
          <a:xfrm>
            <a:off x="9609881" y="4318484"/>
            <a:ext cx="2245965" cy="830997"/>
          </a:xfrm>
          <a:prstGeom prst="rect">
            <a:avLst/>
          </a:prstGeom>
          <a:noFill/>
        </p:spPr>
        <p:txBody>
          <a:bodyPr wrap="square" rtlCol="0">
            <a:spAutoFit/>
          </a:bodyPr>
          <a:lstStyle/>
          <a:p>
            <a:pPr lvl="0" algn="ctr"/>
            <a:r>
              <a:rPr lang="zh-CN" altLang="en-US" sz="2400" b="1" dirty="0">
                <a:solidFill>
                  <a:schemeClr val="bg1"/>
                </a:solidFill>
                <a:latin typeface="微软雅黑" pitchFamily="34" charset="-122"/>
                <a:ea typeface="微软雅黑" pitchFamily="34" charset="-122"/>
              </a:rPr>
              <a:t>区域</a:t>
            </a:r>
            <a:r>
              <a:rPr lang="zh-CN" altLang="en-US" sz="2400" b="1" dirty="0" smtClean="0">
                <a:solidFill>
                  <a:schemeClr val="bg1"/>
                </a:solidFill>
                <a:latin typeface="微软雅黑" pitchFamily="34" charset="-122"/>
                <a:ea typeface="微软雅黑" pitchFamily="34" charset="-122"/>
              </a:rPr>
              <a:t>备案</a:t>
            </a:r>
            <a:endParaRPr lang="en-US" altLang="zh-CN" sz="2400" b="1" dirty="0" smtClean="0">
              <a:solidFill>
                <a:schemeClr val="bg1"/>
              </a:solidFill>
              <a:latin typeface="微软雅黑" pitchFamily="34" charset="-122"/>
              <a:ea typeface="微软雅黑" pitchFamily="34" charset="-122"/>
            </a:endParaRPr>
          </a:p>
          <a:p>
            <a:pPr lvl="0" algn="ctr"/>
            <a:r>
              <a:rPr lang="zh-CN" altLang="en-US" sz="2400" b="1" dirty="0" smtClean="0">
                <a:solidFill>
                  <a:schemeClr val="bg1"/>
                </a:solidFill>
                <a:latin typeface="微软雅黑" pitchFamily="34" charset="-122"/>
                <a:ea typeface="微软雅黑" pitchFamily="34" charset="-122"/>
              </a:rPr>
              <a:t>信用</a:t>
            </a:r>
            <a:r>
              <a:rPr lang="zh-CN" altLang="en-US" sz="2400" b="1" dirty="0">
                <a:solidFill>
                  <a:schemeClr val="bg1"/>
                </a:solidFill>
                <a:latin typeface="微软雅黑" pitchFamily="34" charset="-122"/>
                <a:ea typeface="微软雅黑" pitchFamily="34" charset="-122"/>
              </a:rPr>
              <a:t>管理</a:t>
            </a:r>
            <a:endParaRPr lang="en-US" altLang="zh-CN" sz="2400" dirty="0">
              <a:solidFill>
                <a:schemeClr val="bg1"/>
              </a:solidFill>
              <a:latin typeface="微软雅黑" pitchFamily="34" charset="-122"/>
              <a:ea typeface="微软雅黑" pitchFamily="34" charset="-122"/>
            </a:endParaRPr>
          </a:p>
        </p:txBody>
      </p:sp>
      <p:sp>
        <p:nvSpPr>
          <p:cNvPr id="25" name="椭圆 1"/>
          <p:cNvSpPr/>
          <p:nvPr/>
        </p:nvSpPr>
        <p:spPr>
          <a:xfrm>
            <a:off x="362706" y="339310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26" name="TextBox 14"/>
          <p:cNvSpPr txBox="1"/>
          <p:nvPr/>
        </p:nvSpPr>
        <p:spPr>
          <a:xfrm>
            <a:off x="1234337" y="340662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cxnSp>
        <p:nvCxnSpPr>
          <p:cNvPr id="27" name="直接连接符 26"/>
          <p:cNvCxnSpPr/>
          <p:nvPr/>
        </p:nvCxnSpPr>
        <p:spPr>
          <a:xfrm>
            <a:off x="640416" y="4158382"/>
            <a:ext cx="1651926"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TextBox 22"/>
          <p:cNvSpPr txBox="1"/>
          <p:nvPr/>
        </p:nvSpPr>
        <p:spPr>
          <a:xfrm>
            <a:off x="403205" y="4309868"/>
            <a:ext cx="2245965" cy="830997"/>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统筹引领</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子企业</a:t>
            </a:r>
            <a:endParaRPr lang="en-US" altLang="zh-CN" sz="2400" b="1" dirty="0">
              <a:solidFill>
                <a:schemeClr val="bg1"/>
              </a:solidFill>
              <a:latin typeface="微软雅黑" pitchFamily="34" charset="-122"/>
              <a:ea typeface="微软雅黑" pitchFamily="34" charset="-122"/>
            </a:endParaRPr>
          </a:p>
        </p:txBody>
      </p:sp>
      <p:sp>
        <p:nvSpPr>
          <p:cNvPr id="30" name="TextBox 14"/>
          <p:cNvSpPr txBox="1">
            <a:spLocks noChangeArrowheads="1"/>
          </p:cNvSpPr>
          <p:nvPr/>
        </p:nvSpPr>
        <p:spPr bwMode="auto">
          <a:xfrm>
            <a:off x="911307" y="577617"/>
            <a:ext cx="6047995"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主要职责</a:t>
            </a:r>
            <a:r>
              <a:rPr lang="zh-CN" altLang="en-US" sz="2600" b="1" kern="0" dirty="0" smtClean="0">
                <a:solidFill>
                  <a:srgbClr val="0070C0"/>
                </a:solidFill>
                <a:latin typeface="微软雅黑" pitchFamily="34" charset="-122"/>
                <a:ea typeface="微软雅黑" pitchFamily="34" charset="-122"/>
              </a:rPr>
              <a:t>：区域机构</a:t>
            </a:r>
            <a:endParaRPr lang="zh-CN" altLang="en-US" sz="2600" b="1" kern="0" dirty="0">
              <a:solidFill>
                <a:srgbClr val="0070C0"/>
              </a:solidFill>
              <a:latin typeface="微软雅黑" pitchFamily="34" charset="-122"/>
              <a:ea typeface="微软雅黑" pitchFamily="34" charset="-122"/>
            </a:endParaRPr>
          </a:p>
        </p:txBody>
      </p:sp>
      <p:sp>
        <p:nvSpPr>
          <p:cNvPr id="31" name="矩形 30"/>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32" name="矩形 31"/>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33" name="文本框 7"/>
          <p:cNvSpPr txBox="1">
            <a:spLocks noChangeArrowheads="1"/>
          </p:cNvSpPr>
          <p:nvPr/>
        </p:nvSpPr>
        <p:spPr bwMode="auto">
          <a:xfrm>
            <a:off x="1918742" y="1701602"/>
            <a:ext cx="7998342" cy="146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just"/>
            <a:r>
              <a:rPr lang="zh-CN" altLang="en-US" sz="2400" dirty="0">
                <a:solidFill>
                  <a:schemeClr val="tx1">
                    <a:lumMod val="65000"/>
                    <a:lumOff val="35000"/>
                  </a:schemeClr>
                </a:solidFill>
                <a:latin typeface="微软雅黑" pitchFamily="34" charset="-122"/>
              </a:rPr>
              <a:t>区域机构要围绕“代表处主战”的思路和基本定位，扎根区域，研究区域市场，规划区域市场，统筹管理所在区域市场开发业务，积极引导子企业进入区域市场，促进区域市场深度开发、滚动开发。</a:t>
            </a:r>
          </a:p>
        </p:txBody>
      </p:sp>
    </p:spTree>
    <p:extLst>
      <p:ext uri="{BB962C8B-B14F-4D97-AF65-F5344CB8AC3E}">
        <p14:creationId xmlns:p14="http://schemas.microsoft.com/office/powerpoint/2010/main" val="220993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ox(out)">
                                      <p:cBhvr>
                                        <p:cTn id="7" dur="500"/>
                                        <p:tgtEl>
                                          <p:spTgt spid="31"/>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ox(out)">
                                      <p:cBhvr>
                                        <p:cTn id="10" dur="500"/>
                                        <p:tgtEl>
                                          <p:spTgt spid="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2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22" presetClass="entr" presetSubtype="8"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3000"/>
                            </p:stCondLst>
                            <p:childTnLst>
                              <p:par>
                                <p:cTn id="59" presetID="22" presetClass="entr" presetSubtype="8"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22" presetClass="entr" presetSubtype="8"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left)">
                                      <p:cBhvr>
                                        <p:cTn id="74" dur="500"/>
                                        <p:tgtEl>
                                          <p:spTgt spid="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left)">
                                      <p:cBhvr>
                                        <p:cTn id="77" dur="500"/>
                                        <p:tgtEl>
                                          <p:spTgt spid="10"/>
                                        </p:tgtEl>
                                      </p:cBhvr>
                                    </p:animEffect>
                                  </p:childTnLst>
                                </p:cTn>
                              </p:par>
                              <p:par>
                                <p:cTn id="78" presetID="22" presetClass="entr" presetSubtype="8" fill="hold"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left)">
                                      <p:cBhvr>
                                        <p:cTn id="80" dur="500"/>
                                        <p:tgtEl>
                                          <p:spTgt spid="1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5" grpId="0"/>
      <p:bldP spid="17" grpId="0"/>
      <p:bldP spid="19" grpId="0"/>
      <p:bldP spid="21" grpId="0"/>
      <p:bldP spid="25" grpId="0" animBg="1"/>
      <p:bldP spid="26" grpId="0"/>
      <p:bldP spid="28" grpId="0"/>
      <p:bldP spid="30" grpId="0"/>
      <p:bldP spid="31" grpId="0" animBg="1"/>
      <p:bldP spid="32" grpId="0" animBg="1"/>
      <p:bldP spid="3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5" y="577617"/>
            <a:ext cx="5141871"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1+1+6”</a:t>
            </a:r>
            <a:r>
              <a:rPr lang="zh-CN" altLang="en-US" sz="2600" b="1" kern="0" dirty="0">
                <a:solidFill>
                  <a:srgbClr val="0070C0"/>
                </a:solidFill>
                <a:latin typeface="微软雅黑" pitchFamily="34" charset="-122"/>
                <a:ea typeface="微软雅黑" pitchFamily="34" charset="-122"/>
              </a:rPr>
              <a:t>主要职责</a:t>
            </a:r>
            <a:r>
              <a:rPr lang="zh-CN" altLang="en-US" sz="2600" b="1" kern="0" dirty="0" smtClean="0">
                <a:solidFill>
                  <a:srgbClr val="0070C0"/>
                </a:solidFill>
                <a:latin typeface="微软雅黑" pitchFamily="34" charset="-122"/>
                <a:ea typeface="微软雅黑" pitchFamily="34" charset="-122"/>
              </a:rPr>
              <a:t>：子企业</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21" name="矩形 20"/>
          <p:cNvSpPr/>
          <p:nvPr/>
        </p:nvSpPr>
        <p:spPr>
          <a:xfrm>
            <a:off x="429079" y="1413570"/>
            <a:ext cx="2137734" cy="126810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0939" tIns="60469" rIns="120939" bIns="60469" anchor="ctr"/>
          <a:lstStyle/>
          <a:p>
            <a:pPr algn="ctr">
              <a:defRPr/>
            </a:pPr>
            <a:r>
              <a:rPr lang="en-US" altLang="zh-CN" sz="2400" b="1" dirty="0" smtClean="0">
                <a:latin typeface="微软雅黑" pitchFamily="34" charset="-122"/>
                <a:ea typeface="微软雅黑" pitchFamily="34" charset="-122"/>
              </a:rPr>
              <a:t>1.</a:t>
            </a:r>
            <a:r>
              <a:rPr lang="zh-CN" altLang="en-US" sz="2400" b="1" dirty="0">
                <a:latin typeface="微软雅黑" pitchFamily="34" charset="-122"/>
                <a:ea typeface="微软雅黑" pitchFamily="34" charset="-122"/>
              </a:rPr>
              <a:t>建立</a:t>
            </a:r>
            <a:r>
              <a:rPr lang="zh-CN" altLang="en-US" sz="2400" b="1" dirty="0" smtClean="0">
                <a:latin typeface="微软雅黑" pitchFamily="34" charset="-122"/>
                <a:ea typeface="微软雅黑" pitchFamily="34" charset="-122"/>
              </a:rPr>
              <a:t>完善</a:t>
            </a:r>
            <a:endParaRPr lang="en-US" altLang="zh-CN" sz="2400" b="1" dirty="0" smtClean="0">
              <a:latin typeface="微软雅黑" pitchFamily="34" charset="-122"/>
              <a:ea typeface="微软雅黑" pitchFamily="34" charset="-122"/>
            </a:endParaRPr>
          </a:p>
          <a:p>
            <a:pPr algn="ctr">
              <a:defRPr/>
            </a:pPr>
            <a:r>
              <a:rPr lang="zh-CN" altLang="en-US" sz="2400" b="1" dirty="0" smtClean="0">
                <a:latin typeface="微软雅黑" pitchFamily="34" charset="-122"/>
                <a:ea typeface="微软雅黑" pitchFamily="34" charset="-122"/>
              </a:rPr>
              <a:t>体系</a:t>
            </a:r>
            <a:r>
              <a:rPr lang="zh-CN" altLang="en-US" sz="2400" b="1" dirty="0">
                <a:latin typeface="微软雅黑" pitchFamily="34" charset="-122"/>
                <a:ea typeface="微软雅黑" pitchFamily="34" charset="-122"/>
              </a:rPr>
              <a:t>制度</a:t>
            </a:r>
          </a:p>
        </p:txBody>
      </p:sp>
      <p:sp>
        <p:nvSpPr>
          <p:cNvPr id="22" name="矩形 21"/>
          <p:cNvSpPr/>
          <p:nvPr/>
        </p:nvSpPr>
        <p:spPr>
          <a:xfrm>
            <a:off x="2706561" y="1413570"/>
            <a:ext cx="2137734" cy="126810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0939" tIns="60469" rIns="120939" bIns="60469" anchor="ctr"/>
          <a:lstStyle/>
          <a:p>
            <a:pPr algn="ctr">
              <a:defRPr/>
            </a:pPr>
            <a:r>
              <a:rPr lang="en-US" altLang="zh-CN" sz="2400" b="1" dirty="0" smtClean="0">
                <a:latin typeface="微软雅黑" pitchFamily="34" charset="-122"/>
                <a:ea typeface="微软雅黑" pitchFamily="34" charset="-122"/>
              </a:rPr>
              <a:t>2.</a:t>
            </a:r>
            <a:r>
              <a:rPr lang="zh-CN" altLang="en-US" sz="2400" b="1" dirty="0">
                <a:latin typeface="微软雅黑" pitchFamily="34" charset="-122"/>
                <a:ea typeface="微软雅黑" pitchFamily="34" charset="-122"/>
              </a:rPr>
              <a:t>市场</a:t>
            </a:r>
            <a:r>
              <a:rPr lang="zh-CN" altLang="en-US" sz="2400" b="1" dirty="0" smtClean="0">
                <a:latin typeface="微软雅黑" pitchFamily="34" charset="-122"/>
                <a:ea typeface="微软雅黑" pitchFamily="34" charset="-122"/>
              </a:rPr>
              <a:t>开发</a:t>
            </a:r>
            <a:endParaRPr lang="en-US" altLang="zh-CN" sz="2400" b="1" dirty="0" smtClean="0">
              <a:latin typeface="微软雅黑" pitchFamily="34" charset="-122"/>
              <a:ea typeface="微软雅黑" pitchFamily="34" charset="-122"/>
            </a:endParaRPr>
          </a:p>
          <a:p>
            <a:pPr algn="ctr">
              <a:defRPr/>
            </a:pPr>
            <a:r>
              <a:rPr lang="zh-CN" altLang="en-US" sz="2400" b="1" dirty="0" smtClean="0">
                <a:latin typeface="微软雅黑" pitchFamily="34" charset="-122"/>
                <a:ea typeface="微软雅黑" pitchFamily="34" charset="-122"/>
              </a:rPr>
              <a:t>资源</a:t>
            </a:r>
            <a:r>
              <a:rPr lang="zh-CN" altLang="en-US" sz="2400" b="1" dirty="0">
                <a:latin typeface="微软雅黑" pitchFamily="34" charset="-122"/>
                <a:ea typeface="微软雅黑" pitchFamily="34" charset="-122"/>
              </a:rPr>
              <a:t>配置</a:t>
            </a:r>
          </a:p>
        </p:txBody>
      </p:sp>
      <p:sp>
        <p:nvSpPr>
          <p:cNvPr id="23" name="矩形 22"/>
          <p:cNvSpPr/>
          <p:nvPr/>
        </p:nvSpPr>
        <p:spPr>
          <a:xfrm>
            <a:off x="4984046" y="1413570"/>
            <a:ext cx="2137734" cy="126810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0939" tIns="60469" rIns="120939" bIns="60469" anchor="ctr"/>
          <a:lstStyle/>
          <a:p>
            <a:pPr algn="ctr">
              <a:defRPr/>
            </a:pPr>
            <a:r>
              <a:rPr lang="en-US" altLang="zh-CN" sz="2400" b="1" dirty="0" smtClean="0">
                <a:latin typeface="微软雅黑" pitchFamily="34" charset="-122"/>
                <a:ea typeface="微软雅黑" pitchFamily="34" charset="-122"/>
              </a:rPr>
              <a:t>3.</a:t>
            </a:r>
            <a:r>
              <a:rPr lang="zh-CN" altLang="en-US" sz="2400" b="1" dirty="0" smtClean="0">
                <a:latin typeface="微软雅黑" pitchFamily="34" charset="-122"/>
                <a:ea typeface="微软雅黑" pitchFamily="34" charset="-122"/>
              </a:rPr>
              <a:t>公共关系</a:t>
            </a:r>
            <a:endParaRPr lang="en-US" altLang="zh-CN" sz="2400" b="1" dirty="0" smtClean="0">
              <a:latin typeface="微软雅黑" pitchFamily="34" charset="-122"/>
              <a:ea typeface="微软雅黑" pitchFamily="34" charset="-122"/>
            </a:endParaRPr>
          </a:p>
          <a:p>
            <a:pPr algn="ctr">
              <a:defRPr/>
            </a:pPr>
            <a:r>
              <a:rPr lang="zh-CN" altLang="en-US" sz="2400" b="1" dirty="0" smtClean="0">
                <a:latin typeface="微软雅黑" pitchFamily="34" charset="-122"/>
                <a:ea typeface="微软雅黑" pitchFamily="34" charset="-122"/>
              </a:rPr>
              <a:t>营建</a:t>
            </a:r>
            <a:r>
              <a:rPr lang="zh-CN" altLang="en-US" sz="2400" b="1" dirty="0">
                <a:latin typeface="微软雅黑" pitchFamily="34" charset="-122"/>
                <a:ea typeface="微软雅黑" pitchFamily="34" charset="-122"/>
              </a:rPr>
              <a:t>维护</a:t>
            </a:r>
          </a:p>
        </p:txBody>
      </p:sp>
      <p:sp>
        <p:nvSpPr>
          <p:cNvPr id="24" name="矩形 23"/>
          <p:cNvSpPr/>
          <p:nvPr/>
        </p:nvSpPr>
        <p:spPr>
          <a:xfrm>
            <a:off x="7261528" y="1413570"/>
            <a:ext cx="2137734" cy="126810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0939" tIns="60469" rIns="120939" bIns="60469" anchor="ctr"/>
          <a:lstStyle/>
          <a:p>
            <a:pPr algn="ctr">
              <a:defRPr/>
            </a:pPr>
            <a:r>
              <a:rPr lang="en-US" altLang="zh-CN" sz="2400" b="1" dirty="0" smtClean="0">
                <a:latin typeface="微软雅黑" pitchFamily="34" charset="-122"/>
                <a:ea typeface="微软雅黑" pitchFamily="34" charset="-122"/>
              </a:rPr>
              <a:t>4.</a:t>
            </a:r>
            <a:r>
              <a:rPr lang="zh-CN" altLang="en-US" sz="2400" b="1" dirty="0">
                <a:latin typeface="微软雅黑" pitchFamily="34" charset="-122"/>
                <a:ea typeface="微软雅黑" pitchFamily="34" charset="-122"/>
              </a:rPr>
              <a:t>全面</a:t>
            </a:r>
            <a:r>
              <a:rPr lang="zh-CN" altLang="en-US" sz="2400" b="1" dirty="0" smtClean="0">
                <a:latin typeface="微软雅黑" pitchFamily="34" charset="-122"/>
                <a:ea typeface="微软雅黑" pitchFamily="34" charset="-122"/>
              </a:rPr>
              <a:t>运作</a:t>
            </a:r>
            <a:endParaRPr lang="en-US" altLang="zh-CN" sz="2400" b="1" dirty="0" smtClean="0">
              <a:latin typeface="微软雅黑" pitchFamily="34" charset="-122"/>
              <a:ea typeface="微软雅黑" pitchFamily="34" charset="-122"/>
            </a:endParaRPr>
          </a:p>
          <a:p>
            <a:pPr algn="ctr">
              <a:defRPr/>
            </a:pPr>
            <a:r>
              <a:rPr lang="zh-CN" altLang="en-US" sz="2400" b="1" dirty="0" smtClean="0">
                <a:latin typeface="微软雅黑" pitchFamily="34" charset="-122"/>
                <a:ea typeface="微软雅黑" pitchFamily="34" charset="-122"/>
              </a:rPr>
              <a:t>项目</a:t>
            </a:r>
            <a:endParaRPr lang="zh-CN" altLang="en-US" sz="2400" b="1" dirty="0">
              <a:latin typeface="微软雅黑" pitchFamily="34" charset="-122"/>
              <a:ea typeface="微软雅黑" pitchFamily="34" charset="-122"/>
            </a:endParaRPr>
          </a:p>
        </p:txBody>
      </p:sp>
      <p:sp>
        <p:nvSpPr>
          <p:cNvPr id="25" name="灯片编号占位符 24"/>
          <p:cNvSpPr>
            <a:spLocks noGrp="1"/>
          </p:cNvSpPr>
          <p:nvPr>
            <p:ph type="sldNum" sz="quarter" idx="12"/>
          </p:nvPr>
        </p:nvSpPr>
        <p:spPr/>
        <p:txBody>
          <a:bodyPr/>
          <a:lstStyle/>
          <a:p>
            <a:fld id="{0C913308-F349-4B6D-A68A-DD1791B4A57B}" type="slidenum">
              <a:rPr lang="zh-CN" altLang="en-US" smtClean="0"/>
              <a:t>48</a:t>
            </a:fld>
            <a:endParaRPr lang="zh-CN" altLang="en-US"/>
          </a:p>
        </p:txBody>
      </p:sp>
      <p:sp>
        <p:nvSpPr>
          <p:cNvPr id="30" name="矩形 29"/>
          <p:cNvSpPr/>
          <p:nvPr/>
        </p:nvSpPr>
        <p:spPr>
          <a:xfrm>
            <a:off x="9574096" y="1413570"/>
            <a:ext cx="2137734" cy="126810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0939" tIns="60469" rIns="120939" bIns="60469" anchor="ctr"/>
          <a:lstStyle/>
          <a:p>
            <a:pPr algn="ctr">
              <a:defRPr/>
            </a:pPr>
            <a:r>
              <a:rPr lang="en-US" altLang="zh-CN" sz="2400" b="1" dirty="0" smtClean="0">
                <a:latin typeface="微软雅黑" pitchFamily="34" charset="-122"/>
                <a:ea typeface="微软雅黑" pitchFamily="34" charset="-122"/>
              </a:rPr>
              <a:t>5.</a:t>
            </a:r>
            <a:r>
              <a:rPr lang="zh-CN" altLang="en-US" sz="2400" b="1" dirty="0">
                <a:latin typeface="微软雅黑" pitchFamily="34" charset="-122"/>
                <a:ea typeface="微软雅黑" pitchFamily="34" charset="-122"/>
              </a:rPr>
              <a:t>备案</a:t>
            </a:r>
            <a:r>
              <a:rPr lang="zh-CN" altLang="en-US" sz="2400" b="1" dirty="0" smtClean="0">
                <a:latin typeface="微软雅黑" pitchFamily="34" charset="-122"/>
                <a:ea typeface="微软雅黑" pitchFamily="34" charset="-122"/>
              </a:rPr>
              <a:t>信用</a:t>
            </a:r>
            <a:endParaRPr lang="en-US" altLang="zh-CN" sz="2400" b="1" dirty="0" smtClean="0">
              <a:latin typeface="微软雅黑" pitchFamily="34" charset="-122"/>
              <a:ea typeface="微软雅黑" pitchFamily="34" charset="-122"/>
            </a:endParaRPr>
          </a:p>
          <a:p>
            <a:pPr algn="ctr">
              <a:defRPr/>
            </a:pPr>
            <a:r>
              <a:rPr lang="zh-CN" altLang="en-US" sz="2400" b="1" dirty="0" smtClean="0">
                <a:latin typeface="微软雅黑" pitchFamily="34" charset="-122"/>
                <a:ea typeface="微软雅黑" pitchFamily="34" charset="-122"/>
              </a:rPr>
              <a:t>工作</a:t>
            </a:r>
            <a:endParaRPr lang="zh-CN" altLang="en-US" sz="2400" b="1" dirty="0">
              <a:latin typeface="微软雅黑" pitchFamily="34" charset="-122"/>
              <a:ea typeface="微软雅黑" pitchFamily="34" charset="-122"/>
            </a:endParaRPr>
          </a:p>
        </p:txBody>
      </p:sp>
      <p:sp>
        <p:nvSpPr>
          <p:cNvPr id="31" name="圆角矩形 30"/>
          <p:cNvSpPr/>
          <p:nvPr/>
        </p:nvSpPr>
        <p:spPr>
          <a:xfrm>
            <a:off x="429079" y="2781722"/>
            <a:ext cx="2137734" cy="3600400"/>
          </a:xfrm>
          <a:prstGeom prst="roundRect">
            <a:avLst/>
          </a:prstGeom>
          <a:solidFill>
            <a:schemeClr val="bg1">
              <a:lumMod val="85000"/>
              <a:alpha val="50000"/>
            </a:schemeClr>
          </a:solidFill>
          <a:ln w="3175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p>
        </p:txBody>
      </p:sp>
      <p:sp>
        <p:nvSpPr>
          <p:cNvPr id="33" name="文本框 32"/>
          <p:cNvSpPr txBox="1"/>
          <p:nvPr/>
        </p:nvSpPr>
        <p:spPr>
          <a:xfrm>
            <a:off x="527402" y="3125855"/>
            <a:ext cx="2102648" cy="1938992"/>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按照公司市场开发体系的组织架构、职能定位和职责分工制定完善自身的</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体系。</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000" dirty="0"/>
          </a:p>
        </p:txBody>
      </p:sp>
      <p:sp>
        <p:nvSpPr>
          <p:cNvPr id="34" name="圆角矩形 33"/>
          <p:cNvSpPr/>
          <p:nvPr/>
        </p:nvSpPr>
        <p:spPr>
          <a:xfrm>
            <a:off x="2692604" y="2781722"/>
            <a:ext cx="2137734" cy="3600400"/>
          </a:xfrm>
          <a:prstGeom prst="roundRect">
            <a:avLst/>
          </a:prstGeom>
          <a:solidFill>
            <a:schemeClr val="bg1">
              <a:lumMod val="85000"/>
              <a:alpha val="50000"/>
            </a:schemeClr>
          </a:solidFill>
          <a:ln w="3175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p>
        </p:txBody>
      </p:sp>
      <p:sp>
        <p:nvSpPr>
          <p:cNvPr id="35" name="文本框 34"/>
          <p:cNvSpPr txBox="1"/>
          <p:nvPr/>
        </p:nvSpPr>
        <p:spPr>
          <a:xfrm>
            <a:off x="2790927" y="3125855"/>
            <a:ext cx="1886624" cy="3170099"/>
          </a:xfrm>
          <a:prstGeom prst="rect">
            <a:avLst/>
          </a:prstGeom>
          <a:noFill/>
        </p:spPr>
        <p:txBody>
          <a:bodyPr wrap="square" rtlCol="0">
            <a:spAutoFit/>
          </a:bodyPr>
          <a:lstStyle/>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配备市场开发专职分管领导；</a:t>
            </a:r>
          </a:p>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完善市场开发部内设机构</a:t>
            </a:r>
            <a:r>
              <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rPr>
              <a:t>;</a:t>
            </a:r>
          </a:p>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积极对接区域机构；</a:t>
            </a:r>
          </a:p>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压实在建工程项目经理市场开发责任。</a:t>
            </a:r>
          </a:p>
          <a:p>
            <a:endParaRPr lang="zh-CN" altLang="en-US" sz="2000" dirty="0"/>
          </a:p>
        </p:txBody>
      </p:sp>
      <p:sp>
        <p:nvSpPr>
          <p:cNvPr id="36" name="圆角矩形 35"/>
          <p:cNvSpPr/>
          <p:nvPr/>
        </p:nvSpPr>
        <p:spPr>
          <a:xfrm>
            <a:off x="4988089" y="2781722"/>
            <a:ext cx="2137734" cy="3600400"/>
          </a:xfrm>
          <a:prstGeom prst="roundRect">
            <a:avLst/>
          </a:prstGeom>
          <a:solidFill>
            <a:schemeClr val="bg1">
              <a:lumMod val="85000"/>
              <a:alpha val="50000"/>
            </a:schemeClr>
          </a:solidFill>
          <a:ln w="3175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p>
        </p:txBody>
      </p:sp>
      <p:sp>
        <p:nvSpPr>
          <p:cNvPr id="37" name="文本框 36"/>
          <p:cNvSpPr txBox="1"/>
          <p:nvPr/>
        </p:nvSpPr>
        <p:spPr>
          <a:xfrm>
            <a:off x="5086412" y="3125855"/>
            <a:ext cx="1886624" cy="3170099"/>
          </a:xfrm>
          <a:prstGeom prst="rect">
            <a:avLst/>
          </a:prstGeom>
          <a:noFill/>
        </p:spPr>
        <p:txBody>
          <a:bodyPr wrap="square" rtlCol="0">
            <a:spAutoFit/>
          </a:bodyPr>
          <a:lstStyle/>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负责建立、维护、管理和使用各种公共关系，服从公司市场开发部、区域机构对高端资源的统筹管理和统一</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协调。</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000" dirty="0"/>
          </a:p>
        </p:txBody>
      </p:sp>
      <p:sp>
        <p:nvSpPr>
          <p:cNvPr id="38" name="圆角矩形 37"/>
          <p:cNvSpPr/>
          <p:nvPr/>
        </p:nvSpPr>
        <p:spPr>
          <a:xfrm>
            <a:off x="7292345" y="2781722"/>
            <a:ext cx="2137734" cy="3600400"/>
          </a:xfrm>
          <a:prstGeom prst="roundRect">
            <a:avLst/>
          </a:prstGeom>
          <a:solidFill>
            <a:schemeClr val="bg1">
              <a:lumMod val="85000"/>
              <a:alpha val="50000"/>
            </a:schemeClr>
          </a:solidFill>
          <a:ln w="3175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p>
        </p:txBody>
      </p:sp>
      <p:sp>
        <p:nvSpPr>
          <p:cNvPr id="39" name="文本框 38"/>
          <p:cNvSpPr txBox="1"/>
          <p:nvPr/>
        </p:nvSpPr>
        <p:spPr>
          <a:xfrm>
            <a:off x="7390668" y="3125855"/>
            <a:ext cx="1886624" cy="3170099"/>
          </a:xfrm>
          <a:prstGeom prst="rect">
            <a:avLst/>
          </a:prstGeom>
          <a:noFill/>
        </p:spPr>
        <p:txBody>
          <a:bodyPr wrap="square" rtlCol="0">
            <a:spAutoFit/>
          </a:bodyPr>
          <a:lstStyle/>
          <a:p>
            <a:pPr algn="just">
              <a:defRPr/>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项目信息收集、业主对接、模式设计、运作策划、上会评审、编标投标、合同谈判、合同签署等项目运作全周期的责任</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主体。</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zh-CN" altLang="en-US" sz="2000" dirty="0"/>
          </a:p>
        </p:txBody>
      </p:sp>
      <p:sp>
        <p:nvSpPr>
          <p:cNvPr id="40" name="圆角矩形 39"/>
          <p:cNvSpPr/>
          <p:nvPr/>
        </p:nvSpPr>
        <p:spPr>
          <a:xfrm>
            <a:off x="9574095" y="2781722"/>
            <a:ext cx="2137734" cy="3600400"/>
          </a:xfrm>
          <a:prstGeom prst="roundRect">
            <a:avLst/>
          </a:prstGeom>
          <a:solidFill>
            <a:schemeClr val="bg1">
              <a:lumMod val="85000"/>
              <a:alpha val="50000"/>
            </a:schemeClr>
          </a:solidFill>
          <a:ln w="31750">
            <a:solidFill>
              <a:schemeClr val="bg2">
                <a:lumMod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p>
        </p:txBody>
      </p:sp>
      <p:sp>
        <p:nvSpPr>
          <p:cNvPr id="41" name="文本框 40"/>
          <p:cNvSpPr txBox="1"/>
          <p:nvPr/>
        </p:nvSpPr>
        <p:spPr>
          <a:xfrm>
            <a:off x="9681190" y="3125855"/>
            <a:ext cx="1886624" cy="3477875"/>
          </a:xfrm>
          <a:prstGeom prst="rect">
            <a:avLst/>
          </a:prstGeom>
          <a:noFill/>
        </p:spPr>
        <p:txBody>
          <a:bodyPr wrap="square" rtlCol="0">
            <a:spAutoFit/>
          </a:bodyPr>
          <a:lstStyle/>
          <a:p>
            <a:pPr algn="just">
              <a:defRPr/>
            </a:pP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根据公司</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市场开发部的备案规划</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rPr>
              <a:t>、分工</a:t>
            </a: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，负责完善集团资质在全国范围内的备案信用工作，并做好自有资质在全国范围内的备案信用工作</a:t>
            </a:r>
          </a:p>
          <a:p>
            <a:endParaRPr lang="zh-CN" altLang="en-US" sz="2000" dirty="0"/>
          </a:p>
        </p:txBody>
      </p:sp>
    </p:spTree>
    <p:extLst>
      <p:ext uri="{BB962C8B-B14F-4D97-AF65-F5344CB8AC3E}">
        <p14:creationId xmlns:p14="http://schemas.microsoft.com/office/powerpoint/2010/main" val="41763077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0-#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ppt_x"/>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 presetClass="entr" presetSubtype="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0-#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ppt_x"/>
                                          </p:val>
                                        </p:tav>
                                        <p:tav tm="100000">
                                          <p:val>
                                            <p:strVal val="#ppt_x"/>
                                          </p:val>
                                        </p:tav>
                                      </p:tavLst>
                                    </p:anim>
                                    <p:anim calcmode="lin" valueType="num">
                                      <p:cBhvr additive="base">
                                        <p:cTn id="49" dur="5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fill="hold"/>
                                        <p:tgtEl>
                                          <p:spTgt spid="24"/>
                                        </p:tgtEl>
                                        <p:attrNameLst>
                                          <p:attrName>ppt_x</p:attrName>
                                        </p:attrNameLst>
                                      </p:cBhvr>
                                      <p:tavLst>
                                        <p:tav tm="0">
                                          <p:val>
                                            <p:strVal val="#ppt_x"/>
                                          </p:val>
                                        </p:tav>
                                        <p:tav tm="100000">
                                          <p:val>
                                            <p:strVal val="#ppt_x"/>
                                          </p:val>
                                        </p:tav>
                                      </p:tavLst>
                                    </p:anim>
                                    <p:anim calcmode="lin" valueType="num">
                                      <p:cBhvr additive="base">
                                        <p:cTn id="58" dur="500" fill="hold"/>
                                        <p:tgtEl>
                                          <p:spTgt spid="24"/>
                                        </p:tgtEl>
                                        <p:attrNameLst>
                                          <p:attrName>ppt_y</p:attrName>
                                        </p:attrNameLst>
                                      </p:cBhvr>
                                      <p:tavLst>
                                        <p:tav tm="0">
                                          <p:val>
                                            <p:strVal val="0-#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ppt_x"/>
                                          </p:val>
                                        </p:tav>
                                        <p:tav tm="100000">
                                          <p:val>
                                            <p:strVal val="#ppt_x"/>
                                          </p:val>
                                        </p:tav>
                                      </p:tavLst>
                                    </p:anim>
                                    <p:anim calcmode="lin" valueType="num">
                                      <p:cBhvr additive="base">
                                        <p:cTn id="62" dur="500" fill="hold"/>
                                        <p:tgtEl>
                                          <p:spTgt spid="3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2" presetClass="entr" presetSubtype="1"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fill="hold"/>
                                        <p:tgtEl>
                                          <p:spTgt spid="30"/>
                                        </p:tgtEl>
                                        <p:attrNameLst>
                                          <p:attrName>ppt_x</p:attrName>
                                        </p:attrNameLst>
                                      </p:cBhvr>
                                      <p:tavLst>
                                        <p:tav tm="0">
                                          <p:val>
                                            <p:strVal val="#ppt_x"/>
                                          </p:val>
                                        </p:tav>
                                        <p:tav tm="100000">
                                          <p:val>
                                            <p:strVal val="#ppt_x"/>
                                          </p:val>
                                        </p:tav>
                                      </p:tavLst>
                                    </p:anim>
                                    <p:anim calcmode="lin" valueType="num">
                                      <p:cBhvr additive="base">
                                        <p:cTn id="71" dur="500" fill="hold"/>
                                        <p:tgtEl>
                                          <p:spTgt spid="30"/>
                                        </p:tgtEl>
                                        <p:attrNameLst>
                                          <p:attrName>ppt_y</p:attrName>
                                        </p:attrNameLst>
                                      </p:cBhvr>
                                      <p:tavLst>
                                        <p:tav tm="0">
                                          <p:val>
                                            <p:strVal val="0-#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 calcmode="lin" valueType="num">
                                      <p:cBhvr additive="base">
                                        <p:cTn id="74" dur="500" fill="hold"/>
                                        <p:tgtEl>
                                          <p:spTgt spid="40"/>
                                        </p:tgtEl>
                                        <p:attrNameLst>
                                          <p:attrName>ppt_x</p:attrName>
                                        </p:attrNameLst>
                                      </p:cBhvr>
                                      <p:tavLst>
                                        <p:tav tm="0">
                                          <p:val>
                                            <p:strVal val="#ppt_x"/>
                                          </p:val>
                                        </p:tav>
                                        <p:tav tm="100000">
                                          <p:val>
                                            <p:strVal val="#ppt_x"/>
                                          </p:val>
                                        </p:tav>
                                      </p:tavLst>
                                    </p:anim>
                                    <p:anim calcmode="lin" valueType="num">
                                      <p:cBhvr additive="base">
                                        <p:cTn id="75" dur="500" fill="hold"/>
                                        <p:tgtEl>
                                          <p:spTgt spid="4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500" fill="hold"/>
                                        <p:tgtEl>
                                          <p:spTgt spid="41"/>
                                        </p:tgtEl>
                                        <p:attrNameLst>
                                          <p:attrName>ppt_x</p:attrName>
                                        </p:attrNameLst>
                                      </p:cBhvr>
                                      <p:tavLst>
                                        <p:tav tm="0">
                                          <p:val>
                                            <p:strVal val="#ppt_x"/>
                                          </p:val>
                                        </p:tav>
                                        <p:tav tm="100000">
                                          <p:val>
                                            <p:strVal val="#ppt_x"/>
                                          </p:val>
                                        </p:tav>
                                      </p:tavLst>
                                    </p:anim>
                                    <p:anim calcmode="lin" valueType="num">
                                      <p:cBhvr additive="base">
                                        <p:cTn id="7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animBg="1"/>
      <p:bldP spid="22" grpId="0" animBg="1"/>
      <p:bldP spid="23" grpId="0" animBg="1"/>
      <p:bldP spid="24" grpId="0" animBg="1"/>
      <p:bldP spid="30" grpId="0" animBg="1"/>
      <p:bldP spid="31" grpId="0" animBg="1"/>
      <p:bldP spid="33" grpId="0"/>
      <p:bldP spid="34" grpId="0" animBg="1"/>
      <p:bldP spid="35" grpId="0"/>
      <p:bldP spid="36" grpId="0" animBg="1"/>
      <p:bldP spid="37" grpId="0"/>
      <p:bldP spid="38" grpId="0" animBg="1"/>
      <p:bldP spid="39" grpId="0"/>
      <p:bldP spid="40" grpId="0" animBg="1"/>
      <p:bldP spid="4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3" name="文本框 15"/>
          <p:cNvSpPr txBox="1"/>
          <p:nvPr/>
        </p:nvSpPr>
        <p:spPr>
          <a:xfrm>
            <a:off x="3219756" y="2479069"/>
            <a:ext cx="5750902" cy="1543388"/>
          </a:xfrm>
          <a:prstGeom prst="rect">
            <a:avLst/>
          </a:prstGeom>
          <a:noFill/>
        </p:spPr>
        <p:txBody>
          <a:bodyPr wrap="square" lIns="126381" tIns="63191" rIns="126381" bIns="63191">
            <a:spAutoFit/>
          </a:bodyPr>
          <a:lstStyle/>
          <a:p>
            <a:pPr algn="ctr">
              <a:defRPr/>
            </a:pPr>
            <a:r>
              <a:rPr lang="zh-CN" altLang="en-US" sz="9200" b="1" spc="769" dirty="0">
                <a:solidFill>
                  <a:schemeClr val="bg1"/>
                </a:solidFill>
                <a:latin typeface="微软雅黑" pitchFamily="34" charset="-122"/>
                <a:ea typeface="微软雅黑" pitchFamily="34" charset="-122"/>
              </a:rPr>
              <a:t>感谢聆听</a:t>
            </a:r>
          </a:p>
        </p:txBody>
      </p:sp>
      <p:sp>
        <p:nvSpPr>
          <p:cNvPr id="4" name="TextBox 3"/>
          <p:cNvSpPr txBox="1"/>
          <p:nvPr/>
        </p:nvSpPr>
        <p:spPr>
          <a:xfrm>
            <a:off x="4991351" y="4204636"/>
            <a:ext cx="2207713" cy="435173"/>
          </a:xfrm>
          <a:prstGeom prst="roundRect">
            <a:avLst/>
          </a:prstGeom>
          <a:solidFill>
            <a:schemeClr val="bg1"/>
          </a:solidFill>
        </p:spPr>
        <p:txBody>
          <a:bodyPr wrap="square" lIns="147704" tIns="73852" rIns="147704" bIns="73852" rtlCol="0">
            <a:noAutofit/>
          </a:bodyPr>
          <a:lstStyle/>
          <a:p>
            <a:pPr algn="ctr"/>
            <a:r>
              <a:rPr lang="zh-CN" altLang="en-US" sz="2100" b="1" dirty="0" smtClean="0">
                <a:solidFill>
                  <a:srgbClr val="0070C0"/>
                </a:solidFill>
                <a:latin typeface="微软雅黑" pitchFamily="34" charset="-122"/>
                <a:ea typeface="微软雅黑" pitchFamily="34" charset="-122"/>
              </a:rPr>
              <a:t>授课人：高万才</a:t>
            </a:r>
            <a:endParaRPr lang="zh-CN" altLang="en-US" sz="2100" b="1" dirty="0">
              <a:solidFill>
                <a:srgbClr val="0070C0"/>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49</a:t>
            </a:fld>
            <a:endParaRPr lang="zh-CN" altLang="en-US"/>
          </a:p>
        </p:txBody>
      </p:sp>
    </p:spTree>
    <p:extLst>
      <p:ext uri="{BB962C8B-B14F-4D97-AF65-F5344CB8AC3E}">
        <p14:creationId xmlns:p14="http://schemas.microsoft.com/office/powerpoint/2010/main" val="279127114"/>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37"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7" y="577617"/>
            <a:ext cx="6192011"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宏观经济形势：</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年政府工作报告</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5" name="文本框 7"/>
          <p:cNvSpPr txBox="1">
            <a:spLocks noChangeArrowheads="1"/>
          </p:cNvSpPr>
          <p:nvPr/>
        </p:nvSpPr>
        <p:spPr bwMode="auto">
          <a:xfrm>
            <a:off x="1342678" y="1485578"/>
            <a:ext cx="9289032" cy="146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r>
              <a:rPr lang="en-US" altLang="zh-CN" sz="2200" dirty="0">
                <a:latin typeface="微软雅黑" panose="020B0503020204020204" pitchFamily="34" charset="-122"/>
              </a:rPr>
              <a:t> 2019</a:t>
            </a:r>
            <a:r>
              <a:rPr lang="zh-CN" altLang="en-US" sz="2200" dirty="0">
                <a:latin typeface="微软雅黑" panose="020B0503020204020204" pitchFamily="34" charset="-122"/>
              </a:rPr>
              <a:t>年</a:t>
            </a:r>
            <a:r>
              <a:rPr lang="en-US" altLang="zh-CN" sz="2200" dirty="0">
                <a:latin typeface="微软雅黑" panose="020B0503020204020204" pitchFamily="34" charset="-122"/>
              </a:rPr>
              <a:t>3</a:t>
            </a:r>
            <a:r>
              <a:rPr lang="zh-CN" altLang="en-US" sz="2200" dirty="0">
                <a:latin typeface="微软雅黑" panose="020B0503020204020204" pitchFamily="34" charset="-122"/>
              </a:rPr>
              <a:t>月</a:t>
            </a:r>
            <a:r>
              <a:rPr lang="en-US" altLang="zh-CN" sz="2200" dirty="0">
                <a:latin typeface="微软雅黑" panose="020B0503020204020204" pitchFamily="34" charset="-122"/>
              </a:rPr>
              <a:t>5</a:t>
            </a:r>
            <a:r>
              <a:rPr lang="zh-CN" altLang="en-US" sz="2200" dirty="0" smtClean="0">
                <a:latin typeface="微软雅黑" panose="020B0503020204020204" pitchFamily="34" charset="-122"/>
              </a:rPr>
              <a:t>日</a:t>
            </a:r>
            <a:r>
              <a:rPr lang="en-US" altLang="zh-CN" sz="2200" dirty="0" smtClean="0">
                <a:latin typeface="微软雅黑" panose="020B0503020204020204" pitchFamily="34" charset="-122"/>
              </a:rPr>
              <a:t>《</a:t>
            </a:r>
            <a:r>
              <a:rPr lang="zh-CN" altLang="en-US" sz="2200" dirty="0">
                <a:latin typeface="微软雅黑" panose="020B0503020204020204" pitchFamily="34" charset="-122"/>
              </a:rPr>
              <a:t>政府工作报告</a:t>
            </a:r>
            <a:r>
              <a:rPr lang="en-US" altLang="zh-CN" sz="2200" dirty="0">
                <a:latin typeface="微软雅黑" panose="020B0503020204020204" pitchFamily="34" charset="-122"/>
              </a:rPr>
              <a:t>》</a:t>
            </a:r>
            <a:r>
              <a:rPr lang="zh-CN" altLang="en-US" sz="2200" dirty="0">
                <a:latin typeface="微软雅黑" panose="020B0503020204020204" pitchFamily="34" charset="-122"/>
              </a:rPr>
              <a:t>提出</a:t>
            </a:r>
            <a:r>
              <a:rPr lang="en-US" altLang="zh-CN" sz="2200" dirty="0">
                <a:latin typeface="微软雅黑" panose="020B0503020204020204" pitchFamily="34" charset="-122"/>
              </a:rPr>
              <a:t>2019</a:t>
            </a:r>
            <a:r>
              <a:rPr lang="zh-CN" altLang="en-US" sz="2200" dirty="0">
                <a:latin typeface="微软雅黑" panose="020B0503020204020204" pitchFamily="34" charset="-122"/>
              </a:rPr>
              <a:t>年经济社会</a:t>
            </a:r>
            <a:r>
              <a:rPr lang="zh-CN" altLang="en-US" sz="2200" dirty="0" smtClean="0">
                <a:latin typeface="微软雅黑" panose="020B0503020204020204" pitchFamily="34" charset="-122"/>
              </a:rPr>
              <a:t>发展</a:t>
            </a:r>
            <a:endParaRPr lang="en-US" altLang="zh-CN" sz="2200" dirty="0">
              <a:latin typeface="微软雅黑" panose="020B0503020204020204" pitchFamily="34" charset="-122"/>
            </a:endParaRPr>
          </a:p>
          <a:p>
            <a:pPr algn="ctr"/>
            <a:r>
              <a:rPr lang="zh-CN" altLang="en-US" sz="2200" dirty="0" smtClean="0">
                <a:solidFill>
                  <a:srgbClr val="FF0000"/>
                </a:solidFill>
                <a:latin typeface="微软雅黑" panose="020B0503020204020204" pitchFamily="34" charset="-122"/>
              </a:rPr>
              <a:t>四大主要</a:t>
            </a:r>
            <a:r>
              <a:rPr lang="zh-CN" altLang="en-US" sz="2200" dirty="0">
                <a:solidFill>
                  <a:srgbClr val="FF0000"/>
                </a:solidFill>
                <a:latin typeface="微软雅黑" panose="020B0503020204020204" pitchFamily="34" charset="-122"/>
              </a:rPr>
              <a:t>预期</a:t>
            </a:r>
            <a:r>
              <a:rPr lang="zh-CN" altLang="en-US" sz="2200" dirty="0" smtClean="0">
                <a:solidFill>
                  <a:srgbClr val="FF0000"/>
                </a:solidFill>
                <a:latin typeface="微软雅黑" panose="020B0503020204020204" pitchFamily="34" charset="-122"/>
              </a:rPr>
              <a:t>目标</a:t>
            </a:r>
            <a:endParaRPr lang="zh-CN" altLang="en-US" sz="2200" dirty="0">
              <a:solidFill>
                <a:schemeClr val="tx1">
                  <a:lumMod val="65000"/>
                  <a:lumOff val="35000"/>
                </a:schemeClr>
              </a:solidFill>
              <a:latin typeface="微软雅黑" pitchFamily="34" charset="-122"/>
            </a:endParaRPr>
          </a:p>
        </p:txBody>
      </p:sp>
      <p:sp>
        <p:nvSpPr>
          <p:cNvPr id="6" name="椭圆 5"/>
          <p:cNvSpPr/>
          <p:nvPr/>
        </p:nvSpPr>
        <p:spPr>
          <a:xfrm>
            <a:off x="695648" y="2709714"/>
            <a:ext cx="2399954" cy="2160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8" name="椭圆 7"/>
          <p:cNvSpPr/>
          <p:nvPr/>
        </p:nvSpPr>
        <p:spPr>
          <a:xfrm>
            <a:off x="3495369" y="2709714"/>
            <a:ext cx="2399954" cy="2160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0" name="椭圆 9"/>
          <p:cNvSpPr/>
          <p:nvPr/>
        </p:nvSpPr>
        <p:spPr>
          <a:xfrm>
            <a:off x="6295090" y="2709714"/>
            <a:ext cx="2399954" cy="2160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1" name="矩形 10"/>
          <p:cNvSpPr/>
          <p:nvPr/>
        </p:nvSpPr>
        <p:spPr>
          <a:xfrm>
            <a:off x="6311230" y="3199018"/>
            <a:ext cx="2399954" cy="1249450"/>
          </a:xfrm>
          <a:prstGeom prst="rect">
            <a:avLst/>
          </a:prstGeom>
        </p:spPr>
        <p:txBody>
          <a:bodyPr wrap="square" lIns="117226" tIns="58613" rIns="117226" bIns="58613">
            <a:spAutoFit/>
          </a:bodyPr>
          <a:lstStyle/>
          <a:p>
            <a:pPr lvl="0" algn="ctr"/>
            <a:r>
              <a:rPr lang="zh-CN" altLang="en-US" sz="3100" b="1" dirty="0" smtClean="0">
                <a:solidFill>
                  <a:schemeClr val="bg1"/>
                </a:solidFill>
                <a:latin typeface="微软雅黑" pitchFamily="34" charset="-122"/>
                <a:ea typeface="微软雅黑" pitchFamily="34" charset="-122"/>
              </a:rPr>
              <a:t>金融风险</a:t>
            </a:r>
            <a:endParaRPr lang="en-US" altLang="zh-CN" sz="3100" b="1" dirty="0" smtClean="0">
              <a:solidFill>
                <a:schemeClr val="bg1"/>
              </a:solidFill>
              <a:latin typeface="微软雅黑" pitchFamily="34" charset="-122"/>
              <a:ea typeface="微软雅黑" pitchFamily="34" charset="-122"/>
            </a:endParaRPr>
          </a:p>
          <a:p>
            <a:pPr algn="ctr">
              <a:spcBef>
                <a:spcPts val="1538"/>
              </a:spcBef>
            </a:pPr>
            <a:r>
              <a:rPr lang="zh-CN" altLang="en-US" sz="1500" dirty="0">
                <a:solidFill>
                  <a:schemeClr val="bg1"/>
                </a:solidFill>
                <a:latin typeface="微软雅黑" pitchFamily="34" charset="-122"/>
                <a:ea typeface="微软雅黑" pitchFamily="34" charset="-122"/>
              </a:rPr>
              <a:t>宏观杠杆率基本</a:t>
            </a:r>
            <a:r>
              <a:rPr lang="zh-CN" altLang="en-US" sz="1500" dirty="0" smtClean="0">
                <a:solidFill>
                  <a:schemeClr val="bg1"/>
                </a:solidFill>
                <a:latin typeface="微软雅黑" pitchFamily="34" charset="-122"/>
                <a:ea typeface="微软雅黑" pitchFamily="34" charset="-122"/>
              </a:rPr>
              <a:t>稳定</a:t>
            </a:r>
            <a:endParaRPr lang="en-US" altLang="zh-CN" sz="1500" dirty="0" smtClean="0">
              <a:solidFill>
                <a:schemeClr val="bg1"/>
              </a:solidFill>
              <a:latin typeface="微软雅黑" pitchFamily="34" charset="-122"/>
              <a:ea typeface="微软雅黑" pitchFamily="34" charset="-122"/>
            </a:endParaRPr>
          </a:p>
          <a:p>
            <a:pPr algn="ctr"/>
            <a:r>
              <a:rPr lang="zh-CN" altLang="en-US" sz="1500" dirty="0" smtClean="0">
                <a:solidFill>
                  <a:schemeClr val="bg1"/>
                </a:solidFill>
                <a:latin typeface="微软雅黑" pitchFamily="34" charset="-122"/>
                <a:ea typeface="微软雅黑" pitchFamily="34" charset="-122"/>
              </a:rPr>
              <a:t>金融</a:t>
            </a:r>
            <a:r>
              <a:rPr lang="zh-CN" altLang="en-US" sz="1500" dirty="0">
                <a:solidFill>
                  <a:schemeClr val="bg1"/>
                </a:solidFill>
                <a:latin typeface="微软雅黑" pitchFamily="34" charset="-122"/>
                <a:ea typeface="微软雅黑" pitchFamily="34" charset="-122"/>
              </a:rPr>
              <a:t>财政风险有效防控</a:t>
            </a:r>
            <a:endParaRPr lang="en-US" altLang="zh-CN" sz="1500" dirty="0">
              <a:solidFill>
                <a:schemeClr val="bg1"/>
              </a:solidFill>
              <a:latin typeface="微软雅黑" pitchFamily="34" charset="-122"/>
              <a:ea typeface="微软雅黑" pitchFamily="34" charset="-122"/>
            </a:endParaRPr>
          </a:p>
        </p:txBody>
      </p:sp>
      <p:sp>
        <p:nvSpPr>
          <p:cNvPr id="12" name="椭圆 11"/>
          <p:cNvSpPr/>
          <p:nvPr/>
        </p:nvSpPr>
        <p:spPr>
          <a:xfrm>
            <a:off x="9094811" y="2709714"/>
            <a:ext cx="2399954" cy="2160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13" name="矩形 12"/>
          <p:cNvSpPr/>
          <p:nvPr/>
        </p:nvSpPr>
        <p:spPr>
          <a:xfrm>
            <a:off x="9248710" y="3199018"/>
            <a:ext cx="2092157" cy="1018617"/>
          </a:xfrm>
          <a:prstGeom prst="rect">
            <a:avLst/>
          </a:prstGeom>
        </p:spPr>
        <p:txBody>
          <a:bodyPr wrap="square" lIns="117226" tIns="58613" rIns="117226" bIns="58613">
            <a:spAutoFit/>
          </a:bodyPr>
          <a:lstStyle/>
          <a:p>
            <a:pPr lvl="0" algn="ctr"/>
            <a:r>
              <a:rPr lang="zh-CN" altLang="en-US" sz="3100" b="1" dirty="0">
                <a:solidFill>
                  <a:schemeClr val="bg1"/>
                </a:solidFill>
                <a:latin typeface="微软雅黑" pitchFamily="34" charset="-122"/>
                <a:ea typeface="微软雅黑" pitchFamily="34" charset="-122"/>
              </a:rPr>
              <a:t>环境</a:t>
            </a:r>
            <a:endParaRPr lang="en-US" altLang="zh-CN" sz="3100" b="1" dirty="0" smtClean="0">
              <a:solidFill>
                <a:schemeClr val="bg1"/>
              </a:solidFill>
              <a:latin typeface="微软雅黑" pitchFamily="34" charset="-122"/>
              <a:ea typeface="微软雅黑" pitchFamily="34" charset="-122"/>
            </a:endParaRPr>
          </a:p>
          <a:p>
            <a:pPr algn="ctr">
              <a:spcBef>
                <a:spcPts val="1538"/>
              </a:spcBef>
            </a:pPr>
            <a:r>
              <a:rPr lang="zh-CN" altLang="en-US" sz="1500" dirty="0">
                <a:solidFill>
                  <a:schemeClr val="bg1"/>
                </a:solidFill>
                <a:latin typeface="微软雅黑" pitchFamily="34" charset="-122"/>
                <a:ea typeface="微软雅黑" pitchFamily="34" charset="-122"/>
              </a:rPr>
              <a:t>生态环境进一步改善</a:t>
            </a:r>
            <a:endParaRPr lang="en-US" altLang="zh-CN" sz="1500" dirty="0">
              <a:solidFill>
                <a:schemeClr val="bg1"/>
              </a:solidFill>
              <a:latin typeface="微软雅黑" pitchFamily="34" charset="-122"/>
              <a:ea typeface="微软雅黑" pitchFamily="34" charset="-122"/>
            </a:endParaRPr>
          </a:p>
        </p:txBody>
      </p:sp>
      <p:sp>
        <p:nvSpPr>
          <p:cNvPr id="14" name="矩形 13"/>
          <p:cNvSpPr/>
          <p:nvPr/>
        </p:nvSpPr>
        <p:spPr>
          <a:xfrm>
            <a:off x="838622" y="3199017"/>
            <a:ext cx="2092157" cy="1018617"/>
          </a:xfrm>
          <a:prstGeom prst="rect">
            <a:avLst/>
          </a:prstGeom>
        </p:spPr>
        <p:txBody>
          <a:bodyPr wrap="square" lIns="117226" tIns="58613" rIns="117226" bIns="58613">
            <a:spAutoFit/>
          </a:bodyPr>
          <a:lstStyle/>
          <a:p>
            <a:pPr lvl="0" algn="ctr"/>
            <a:r>
              <a:rPr lang="en-US" altLang="zh-CN" sz="3100" b="1" dirty="0" smtClean="0">
                <a:solidFill>
                  <a:schemeClr val="bg1"/>
                </a:solidFill>
                <a:latin typeface="微软雅黑" pitchFamily="34" charset="-122"/>
                <a:ea typeface="微软雅黑" pitchFamily="34" charset="-122"/>
              </a:rPr>
              <a:t>6-6.5%</a:t>
            </a:r>
            <a:endParaRPr lang="en-US" altLang="zh-CN" sz="3100" b="1" dirty="0">
              <a:solidFill>
                <a:schemeClr val="bg1"/>
              </a:solidFill>
              <a:latin typeface="微软雅黑" pitchFamily="34" charset="-122"/>
              <a:ea typeface="微软雅黑" pitchFamily="34" charset="-122"/>
            </a:endParaRPr>
          </a:p>
          <a:p>
            <a:pPr algn="ctr">
              <a:spcBef>
                <a:spcPts val="1538"/>
              </a:spcBef>
            </a:pPr>
            <a:r>
              <a:rPr lang="zh-CN" altLang="en-US" sz="1500" dirty="0" smtClean="0">
                <a:solidFill>
                  <a:schemeClr val="bg1"/>
                </a:solidFill>
                <a:latin typeface="微软雅黑" pitchFamily="34" charset="-122"/>
                <a:ea typeface="微软雅黑" pitchFamily="34" charset="-122"/>
              </a:rPr>
              <a:t>国内生产总值长</a:t>
            </a:r>
            <a:endParaRPr lang="en-US" altLang="zh-CN" sz="1500" dirty="0">
              <a:solidFill>
                <a:schemeClr val="bg1"/>
              </a:solidFill>
              <a:latin typeface="微软雅黑" pitchFamily="34" charset="-122"/>
              <a:ea typeface="微软雅黑" pitchFamily="34" charset="-122"/>
            </a:endParaRPr>
          </a:p>
        </p:txBody>
      </p:sp>
      <p:sp>
        <p:nvSpPr>
          <p:cNvPr id="15" name="矩形 14"/>
          <p:cNvSpPr/>
          <p:nvPr/>
        </p:nvSpPr>
        <p:spPr>
          <a:xfrm>
            <a:off x="3646934" y="3199017"/>
            <a:ext cx="2092157" cy="1018617"/>
          </a:xfrm>
          <a:prstGeom prst="rect">
            <a:avLst/>
          </a:prstGeom>
        </p:spPr>
        <p:txBody>
          <a:bodyPr wrap="square" lIns="117226" tIns="58613" rIns="117226" bIns="58613">
            <a:spAutoFit/>
          </a:bodyPr>
          <a:lstStyle/>
          <a:p>
            <a:pPr lvl="0" algn="ctr"/>
            <a:r>
              <a:rPr lang="en-US" altLang="zh-CN" sz="3100" b="1" dirty="0" smtClean="0">
                <a:solidFill>
                  <a:schemeClr val="bg1"/>
                </a:solidFill>
                <a:latin typeface="微软雅黑" pitchFamily="34" charset="-122"/>
                <a:ea typeface="微软雅黑" pitchFamily="34" charset="-122"/>
              </a:rPr>
              <a:t>3%</a:t>
            </a:r>
            <a:endParaRPr lang="en-US" altLang="zh-CN" sz="3100" b="1" dirty="0">
              <a:solidFill>
                <a:schemeClr val="bg1"/>
              </a:solidFill>
              <a:latin typeface="微软雅黑" pitchFamily="34" charset="-122"/>
              <a:ea typeface="微软雅黑" pitchFamily="34" charset="-122"/>
            </a:endParaRPr>
          </a:p>
          <a:p>
            <a:pPr algn="ctr">
              <a:spcBef>
                <a:spcPts val="1538"/>
              </a:spcBef>
            </a:pPr>
            <a:r>
              <a:rPr lang="zh-CN" altLang="en-US" sz="1500" dirty="0" smtClean="0">
                <a:solidFill>
                  <a:schemeClr val="bg1"/>
                </a:solidFill>
                <a:latin typeface="微软雅黑" pitchFamily="34" charset="-122"/>
                <a:ea typeface="微软雅黑" pitchFamily="34" charset="-122"/>
              </a:rPr>
              <a:t>居民消费价格涨幅</a:t>
            </a:r>
            <a:endParaRPr lang="en-US" altLang="zh-CN" sz="1500" dirty="0">
              <a:solidFill>
                <a:schemeClr val="bg1"/>
              </a:solidFill>
              <a:latin typeface="微软雅黑" pitchFamily="34" charset="-122"/>
              <a:ea typeface="微软雅黑" pitchFamily="34" charset="-122"/>
            </a:endParaRPr>
          </a:p>
        </p:txBody>
      </p:sp>
      <p:sp>
        <p:nvSpPr>
          <p:cNvPr id="16" name="TextBox 15"/>
          <p:cNvSpPr txBox="1"/>
          <p:nvPr/>
        </p:nvSpPr>
        <p:spPr>
          <a:xfrm>
            <a:off x="1342678" y="5560417"/>
            <a:ext cx="8712968" cy="430887"/>
          </a:xfrm>
          <a:prstGeom prst="rect">
            <a:avLst/>
          </a:prstGeom>
          <a:noFill/>
        </p:spPr>
        <p:txBody>
          <a:bodyPr wrap="square" rtlCol="0">
            <a:spAutoFit/>
          </a:bodyPr>
          <a:lstStyle/>
          <a:p>
            <a:pPr marL="1043330" lvl="1" indent="-457200" algn="just">
              <a:buClr>
                <a:schemeClr val="accent2"/>
              </a:buClr>
              <a:buFont typeface="Wingdings" pitchFamily="2" charset="2"/>
              <a:buChar char="Ø"/>
            </a:pPr>
            <a:r>
              <a:rPr lang="zh-CN" altLang="en-US" sz="2200" dirty="0" smtClean="0">
                <a:latin typeface="微软雅黑" panose="020B0503020204020204" pitchFamily="34" charset="-122"/>
                <a:ea typeface="微软雅黑" panose="020B0503020204020204" pitchFamily="34" charset="-122"/>
              </a:rPr>
              <a:t>政府工</a:t>
            </a:r>
            <a:r>
              <a:rPr lang="zh-CN" altLang="en-US" sz="2200" dirty="0">
                <a:latin typeface="微软雅黑" panose="020B0503020204020204" pitchFamily="34" charset="-122"/>
                <a:ea typeface="微软雅黑" panose="020B0503020204020204" pitchFamily="34" charset="-122"/>
              </a:rPr>
              <a:t>作报告中与公司市场开发相关主要有以下几点</a:t>
            </a:r>
            <a:r>
              <a:rPr lang="en-US" altLang="zh-CN" sz="2200" dirty="0" smtClean="0">
                <a:latin typeface="微软雅黑" panose="020B0503020204020204" pitchFamily="34" charset="-122"/>
                <a:ea typeface="微软雅黑" panose="020B0503020204020204" pitchFamily="34" charset="-122"/>
              </a:rPr>
              <a:t>:</a:t>
            </a:r>
            <a:endParaRPr lang="en-US" altLang="zh-CN" sz="2200" dirty="0">
              <a:latin typeface="微软雅黑" panose="020B0503020204020204" pitchFamily="34" charset="-122"/>
              <a:ea typeface="微软雅黑" panose="020B0503020204020204" pitchFamily="34" charset="-122"/>
            </a:endParaRPr>
          </a:p>
        </p:txBody>
      </p:sp>
      <p:sp>
        <p:nvSpPr>
          <p:cNvPr id="17" name="灯片编号占位符 16"/>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40029967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500"/>
                            </p:stCondLst>
                            <p:childTnLst>
                              <p:par>
                                <p:cTn id="44" presetID="14" presetClass="entr" presetSubtype="1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randombar(horizontal)">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8" grpId="0" animBg="1"/>
      <p:bldP spid="10" grpId="0" animBg="1"/>
      <p:bldP spid="12" grpId="0" animBg="1"/>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97598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宏观经济形势：</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年政府工作报告</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9" name="文本框 3"/>
          <p:cNvSpPr txBox="1">
            <a:spLocks noChangeArrowheads="1"/>
          </p:cNvSpPr>
          <p:nvPr/>
        </p:nvSpPr>
        <p:spPr bwMode="auto">
          <a:xfrm>
            <a:off x="3149750" y="1630178"/>
            <a:ext cx="2808935"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铁路投资</a:t>
            </a:r>
            <a:r>
              <a:rPr lang="en-US" altLang="zh-CN" sz="1600" dirty="0">
                <a:solidFill>
                  <a:schemeClr val="tx1">
                    <a:lumMod val="85000"/>
                    <a:lumOff val="15000"/>
                  </a:schemeClr>
                </a:solidFill>
                <a:latin typeface="微软雅黑" pitchFamily="34" charset="-122"/>
              </a:rPr>
              <a:t>8000</a:t>
            </a:r>
            <a:r>
              <a:rPr lang="zh-CN" altLang="en-US" sz="1600" dirty="0">
                <a:solidFill>
                  <a:schemeClr val="tx1">
                    <a:lumMod val="85000"/>
                    <a:lumOff val="15000"/>
                  </a:schemeClr>
                </a:solidFill>
                <a:latin typeface="微软雅黑" pitchFamily="34" charset="-122"/>
              </a:rPr>
              <a:t>亿元</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公路水运投资</a:t>
            </a:r>
            <a:r>
              <a:rPr lang="en-US" altLang="zh-CN" sz="1600" dirty="0">
                <a:solidFill>
                  <a:schemeClr val="tx1">
                    <a:lumMod val="85000"/>
                    <a:lumOff val="15000"/>
                  </a:schemeClr>
                </a:solidFill>
                <a:latin typeface="微软雅黑" pitchFamily="34" charset="-122"/>
              </a:rPr>
              <a:t>1.8</a:t>
            </a:r>
            <a:r>
              <a:rPr lang="zh-CN" altLang="en-US" sz="1600" dirty="0">
                <a:solidFill>
                  <a:schemeClr val="tx1">
                    <a:lumMod val="85000"/>
                    <a:lumOff val="15000"/>
                  </a:schemeClr>
                </a:solidFill>
                <a:latin typeface="微软雅黑" pitchFamily="34" charset="-122"/>
              </a:rPr>
              <a:t>万亿元</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开工一批重大水利工程</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川</a:t>
            </a:r>
            <a:r>
              <a:rPr lang="zh-CN" altLang="en-US" sz="1600" dirty="0">
                <a:solidFill>
                  <a:schemeClr val="tx1">
                    <a:lumMod val="85000"/>
                    <a:lumOff val="15000"/>
                  </a:schemeClr>
                </a:solidFill>
                <a:latin typeface="微软雅黑" pitchFamily="34" charset="-122"/>
              </a:rPr>
              <a:t>藏铁路规划建设</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加强城际交通、物流、市政、灾害防治、民用和通用航空等基础设施投资</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新一代</a:t>
            </a:r>
            <a:r>
              <a:rPr lang="zh-CN" altLang="en-US" sz="1600" dirty="0">
                <a:solidFill>
                  <a:schemeClr val="tx1">
                    <a:lumMod val="85000"/>
                    <a:lumOff val="15000"/>
                  </a:schemeClr>
                </a:solidFill>
                <a:latin typeface="微软雅黑" pitchFamily="34" charset="-122"/>
              </a:rPr>
              <a:t>信息基础设施建设</a:t>
            </a:r>
          </a:p>
        </p:txBody>
      </p:sp>
      <p:sp>
        <p:nvSpPr>
          <p:cNvPr id="10" name="矩形 16"/>
          <p:cNvSpPr>
            <a:spLocks noChangeArrowheads="1"/>
          </p:cNvSpPr>
          <p:nvPr/>
        </p:nvSpPr>
        <p:spPr bwMode="auto">
          <a:xfrm>
            <a:off x="694606" y="3285764"/>
            <a:ext cx="2436892" cy="432062"/>
          </a:xfrm>
          <a:prstGeom prst="rect">
            <a:avLst/>
          </a:prstGeom>
          <a:solidFill>
            <a:srgbClr val="0070C0"/>
          </a:solidFill>
          <a:ln>
            <a:noFill/>
          </a:ln>
          <a:extLst/>
        </p:spPr>
        <p:txBody>
          <a:bodyPr lIns="126381" tIns="63191" rIns="126381" bIns="63191" anchor="ctr"/>
          <a:lstStyle/>
          <a:p>
            <a:pPr algn="ctr" eaLnBrk="1" hangingPunct="1">
              <a:buFont typeface="Arial" charset="0"/>
              <a:buNone/>
            </a:pPr>
            <a:r>
              <a:rPr lang="zh-CN" altLang="en-US" sz="1900" b="1" dirty="0" smtClean="0">
                <a:solidFill>
                  <a:srgbClr val="FFFFFF"/>
                </a:solidFill>
                <a:latin typeface="微软雅黑" pitchFamily="34" charset="-122"/>
                <a:ea typeface="微软雅黑" pitchFamily="34" charset="-122"/>
              </a:rPr>
              <a:t>重点投资领域</a:t>
            </a:r>
            <a:endParaRPr lang="zh-CN" altLang="en-US" sz="1900" b="1" dirty="0">
              <a:solidFill>
                <a:srgbClr val="FFFFFF"/>
              </a:solidFill>
              <a:latin typeface="微软雅黑" pitchFamily="34" charset="-122"/>
              <a:ea typeface="微软雅黑" pitchFamily="34" charset="-122"/>
            </a:endParaRPr>
          </a:p>
        </p:txBody>
      </p:sp>
      <p:sp>
        <p:nvSpPr>
          <p:cNvPr id="11" name="矩形 17"/>
          <p:cNvSpPr>
            <a:spLocks noChangeArrowheads="1"/>
          </p:cNvSpPr>
          <p:nvPr/>
        </p:nvSpPr>
        <p:spPr bwMode="auto">
          <a:xfrm>
            <a:off x="6362433" y="3285764"/>
            <a:ext cx="2436892" cy="432062"/>
          </a:xfrm>
          <a:prstGeom prst="rect">
            <a:avLst/>
          </a:prstGeom>
          <a:solidFill>
            <a:srgbClr val="0070C0"/>
          </a:solidFill>
          <a:ln>
            <a:noFill/>
          </a:ln>
          <a:extLst/>
        </p:spPr>
        <p:txBody>
          <a:bodyPr lIns="126381" tIns="63191" rIns="126381" bIns="63191" anchor="ctr"/>
          <a:lstStyle/>
          <a:p>
            <a:pPr algn="ctr"/>
            <a:r>
              <a:rPr lang="zh-CN" altLang="en-US" sz="1900" b="1" dirty="0">
                <a:solidFill>
                  <a:srgbClr val="FFFFFF"/>
                </a:solidFill>
                <a:latin typeface="微软雅黑" pitchFamily="34" charset="-122"/>
                <a:ea typeface="微软雅黑" pitchFamily="34" charset="-122"/>
              </a:rPr>
              <a:t>重点发展区域</a:t>
            </a:r>
          </a:p>
        </p:txBody>
      </p:sp>
      <p:sp>
        <p:nvSpPr>
          <p:cNvPr id="12" name="矩形 18"/>
          <p:cNvSpPr>
            <a:spLocks noChangeArrowheads="1"/>
          </p:cNvSpPr>
          <p:nvPr/>
        </p:nvSpPr>
        <p:spPr bwMode="auto">
          <a:xfrm>
            <a:off x="694606" y="5734039"/>
            <a:ext cx="2436892" cy="432059"/>
          </a:xfrm>
          <a:prstGeom prst="rect">
            <a:avLst/>
          </a:prstGeom>
          <a:solidFill>
            <a:srgbClr val="0070C0"/>
          </a:solidFill>
          <a:ln>
            <a:noFill/>
          </a:ln>
          <a:extLst/>
        </p:spPr>
        <p:txBody>
          <a:bodyPr lIns="126381" tIns="63191" rIns="126381" bIns="63191" anchor="ctr"/>
          <a:lstStyle/>
          <a:p>
            <a:pPr algn="ctr"/>
            <a:r>
              <a:rPr lang="zh-CN" altLang="en-US" sz="1900" b="1" dirty="0">
                <a:solidFill>
                  <a:srgbClr val="FFFFFF"/>
                </a:solidFill>
                <a:latin typeface="微软雅黑" pitchFamily="34" charset="-122"/>
                <a:ea typeface="微软雅黑" pitchFamily="34" charset="-122"/>
              </a:rPr>
              <a:t>美丽乡村建设</a:t>
            </a:r>
          </a:p>
        </p:txBody>
      </p:sp>
      <p:sp>
        <p:nvSpPr>
          <p:cNvPr id="13" name="矩形 19"/>
          <p:cNvSpPr>
            <a:spLocks noChangeArrowheads="1"/>
          </p:cNvSpPr>
          <p:nvPr/>
        </p:nvSpPr>
        <p:spPr bwMode="auto">
          <a:xfrm>
            <a:off x="6362433" y="5734039"/>
            <a:ext cx="2436892" cy="432059"/>
          </a:xfrm>
          <a:prstGeom prst="rect">
            <a:avLst/>
          </a:prstGeom>
          <a:solidFill>
            <a:srgbClr val="0070C0"/>
          </a:solidFill>
          <a:ln>
            <a:noFill/>
          </a:ln>
          <a:extLst/>
        </p:spPr>
        <p:txBody>
          <a:bodyPr lIns="126381" tIns="63191" rIns="126381" bIns="63191" anchor="ctr"/>
          <a:lstStyle/>
          <a:p>
            <a:pPr algn="ctr"/>
            <a:r>
              <a:rPr lang="zh-CN" altLang="en-US" sz="1900" b="1" dirty="0">
                <a:solidFill>
                  <a:srgbClr val="FFFFFF"/>
                </a:solidFill>
                <a:latin typeface="微软雅黑" pitchFamily="34" charset="-122"/>
                <a:ea typeface="微软雅黑" pitchFamily="34" charset="-122"/>
              </a:rPr>
              <a:t>新型城镇化</a:t>
            </a:r>
          </a:p>
        </p:txBody>
      </p:sp>
      <p:sp>
        <p:nvSpPr>
          <p:cNvPr id="17" name="灯片编号占位符 16"/>
          <p:cNvSpPr>
            <a:spLocks noGrp="1"/>
          </p:cNvSpPr>
          <p:nvPr>
            <p:ph type="sldNum" sz="quarter" idx="12"/>
          </p:nvPr>
        </p:nvSpPr>
        <p:spPr/>
        <p:txBody>
          <a:bodyPr/>
          <a:lstStyle/>
          <a:p>
            <a:fld id="{0C913308-F349-4B6D-A68A-DD1791B4A57B}" type="slidenum">
              <a:rPr lang="zh-CN" altLang="en-US" smtClean="0"/>
              <a:t>6</a:t>
            </a:fld>
            <a:endParaRPr lang="zh-CN" altLang="en-US" dirty="0"/>
          </a:p>
        </p:txBody>
      </p:sp>
      <p:pic>
        <p:nvPicPr>
          <p:cNvPr id="18" name="图片 17"/>
          <p:cNvPicPr>
            <a:picLocks/>
          </p:cNvPicPr>
          <p:nvPr/>
        </p:nvPicPr>
        <p:blipFill>
          <a:blip r:embed="rId3">
            <a:extLst>
              <a:ext uri="{28A0092B-C50C-407E-A947-70E740481C1C}">
                <a14:useLocalDpi xmlns:a14="http://schemas.microsoft.com/office/drawing/2010/main" val="0"/>
              </a:ext>
            </a:extLst>
          </a:blip>
          <a:stretch>
            <a:fillRect/>
          </a:stretch>
        </p:blipFill>
        <p:spPr>
          <a:xfrm>
            <a:off x="697898" y="1634662"/>
            <a:ext cx="2433600" cy="1692000"/>
          </a:xfrm>
          <a:prstGeom prst="rect">
            <a:avLst/>
          </a:prstGeom>
        </p:spPr>
      </p:pic>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362433" y="1593778"/>
            <a:ext cx="2433600" cy="1692000"/>
          </a:xfrm>
          <a:prstGeom prst="rect">
            <a:avLst/>
          </a:prstGeom>
        </p:spPr>
      </p:pic>
      <p:sp>
        <p:nvSpPr>
          <p:cNvPr id="20" name="文本框 3"/>
          <p:cNvSpPr txBox="1">
            <a:spLocks noChangeArrowheads="1"/>
          </p:cNvSpPr>
          <p:nvPr/>
        </p:nvSpPr>
        <p:spPr bwMode="auto">
          <a:xfrm>
            <a:off x="8766375" y="1629594"/>
            <a:ext cx="2808935"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京</a:t>
            </a:r>
            <a:r>
              <a:rPr lang="zh-CN" altLang="en-US" sz="1600" dirty="0">
                <a:solidFill>
                  <a:schemeClr val="tx1">
                    <a:lumMod val="85000"/>
                    <a:lumOff val="15000"/>
                  </a:schemeClr>
                </a:solidFill>
                <a:latin typeface="微软雅黑" pitchFamily="34" charset="-122"/>
              </a:rPr>
              <a:t>津冀协同发展，高标准建设雄安新区</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粤</a:t>
            </a:r>
            <a:r>
              <a:rPr lang="zh-CN" altLang="en-US" sz="1600" dirty="0">
                <a:solidFill>
                  <a:schemeClr val="tx1">
                    <a:lumMod val="85000"/>
                    <a:lumOff val="15000"/>
                  </a:schemeClr>
                </a:solidFill>
                <a:latin typeface="微软雅黑" pitchFamily="34" charset="-122"/>
              </a:rPr>
              <a:t>港澳大湾</a:t>
            </a:r>
            <a:r>
              <a:rPr lang="zh-CN" altLang="en-US" sz="1600" dirty="0" smtClean="0">
                <a:solidFill>
                  <a:schemeClr val="tx1">
                    <a:lumMod val="85000"/>
                    <a:lumOff val="15000"/>
                  </a:schemeClr>
                </a:solidFill>
                <a:latin typeface="微软雅黑" pitchFamily="34" charset="-122"/>
              </a:rPr>
              <a:t>区</a:t>
            </a:r>
            <a:endParaRPr lang="zh-CN" altLang="en-US" sz="1600" dirty="0">
              <a:solidFill>
                <a:schemeClr val="tx1">
                  <a:lumMod val="85000"/>
                  <a:lumOff val="15000"/>
                </a:schemeClr>
              </a:solidFill>
              <a:latin typeface="微软雅黑" pitchFamily="34" charset="-122"/>
            </a:endParaRP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长三角区域</a:t>
            </a:r>
            <a:r>
              <a:rPr lang="zh-CN" altLang="en-US" sz="1600" dirty="0" smtClean="0">
                <a:solidFill>
                  <a:schemeClr val="tx1">
                    <a:lumMod val="85000"/>
                    <a:lumOff val="15000"/>
                  </a:schemeClr>
                </a:solidFill>
                <a:latin typeface="微软雅黑" pitchFamily="34" charset="-122"/>
              </a:rPr>
              <a:t>一体化</a:t>
            </a:r>
            <a:endParaRPr lang="zh-CN" altLang="en-US" sz="1600" dirty="0">
              <a:solidFill>
                <a:schemeClr val="tx1">
                  <a:lumMod val="85000"/>
                  <a:lumOff val="15000"/>
                </a:schemeClr>
              </a:solidFill>
              <a:latin typeface="微软雅黑" pitchFamily="34" charset="-122"/>
            </a:endParaRP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补齐革命</a:t>
            </a:r>
            <a:r>
              <a:rPr lang="zh-CN" altLang="en-US" sz="1600" dirty="0">
                <a:solidFill>
                  <a:schemeClr val="tx1">
                    <a:lumMod val="85000"/>
                    <a:lumOff val="15000"/>
                  </a:schemeClr>
                </a:solidFill>
                <a:latin typeface="微软雅黑" pitchFamily="34" charset="-122"/>
              </a:rPr>
              <a:t>老区、民族地区、边疆地区、贫困地区发展短板</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发展蓝色</a:t>
            </a:r>
            <a:r>
              <a:rPr lang="zh-CN" altLang="en-US" sz="1600" dirty="0" smtClean="0">
                <a:solidFill>
                  <a:schemeClr val="tx1">
                    <a:lumMod val="85000"/>
                    <a:lumOff val="15000"/>
                  </a:schemeClr>
                </a:solidFill>
                <a:latin typeface="微软雅黑" pitchFamily="34" charset="-122"/>
              </a:rPr>
              <a:t>经济</a:t>
            </a:r>
            <a:endParaRPr lang="zh-CN" altLang="en-US" sz="1600" dirty="0">
              <a:solidFill>
                <a:schemeClr val="tx1">
                  <a:lumMod val="85000"/>
                  <a:lumOff val="15000"/>
                </a:schemeClr>
              </a:solidFill>
              <a:latin typeface="微软雅黑" pitchFamily="34" charset="-122"/>
            </a:endParaRPr>
          </a:p>
        </p:txBody>
      </p:sp>
      <p:pic>
        <p:nvPicPr>
          <p:cNvPr id="21" name="图片 2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94606" y="4042038"/>
            <a:ext cx="2433600" cy="1692000"/>
          </a:xfrm>
          <a:prstGeom prst="rect">
            <a:avLst/>
          </a:prstGeom>
        </p:spPr>
      </p:pic>
      <p:sp>
        <p:nvSpPr>
          <p:cNvPr id="22" name="文本框 3"/>
          <p:cNvSpPr txBox="1">
            <a:spLocks noChangeArrowheads="1"/>
          </p:cNvSpPr>
          <p:nvPr/>
        </p:nvSpPr>
        <p:spPr bwMode="auto">
          <a:xfrm>
            <a:off x="3150374" y="4080769"/>
            <a:ext cx="2952328"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农村</a:t>
            </a:r>
            <a:r>
              <a:rPr lang="zh-CN" altLang="en-US" sz="1600" dirty="0">
                <a:solidFill>
                  <a:schemeClr val="tx1">
                    <a:lumMod val="85000"/>
                    <a:lumOff val="15000"/>
                  </a:schemeClr>
                </a:solidFill>
                <a:latin typeface="微软雅黑" pitchFamily="34" charset="-122"/>
              </a:rPr>
              <a:t>饮水</a:t>
            </a:r>
            <a:r>
              <a:rPr lang="zh-CN" altLang="en-US" sz="1600" dirty="0" smtClean="0">
                <a:solidFill>
                  <a:schemeClr val="tx1">
                    <a:lumMod val="85000"/>
                    <a:lumOff val="15000"/>
                  </a:schemeClr>
                </a:solidFill>
                <a:latin typeface="微软雅黑" pitchFamily="34" charset="-122"/>
              </a:rPr>
              <a:t>安全提升</a:t>
            </a:r>
            <a:r>
              <a:rPr lang="zh-CN" altLang="en-US" sz="1600" dirty="0">
                <a:solidFill>
                  <a:schemeClr val="tx1">
                    <a:lumMod val="85000"/>
                    <a:lumOff val="15000"/>
                  </a:schemeClr>
                </a:solidFill>
                <a:latin typeface="微软雅黑" pitchFamily="34" charset="-122"/>
              </a:rPr>
              <a:t>工程</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新</a:t>
            </a:r>
            <a:r>
              <a:rPr lang="zh-CN" altLang="en-US" sz="1600" dirty="0">
                <a:solidFill>
                  <a:schemeClr val="tx1">
                    <a:lumMod val="85000"/>
                    <a:lumOff val="15000"/>
                  </a:schemeClr>
                </a:solidFill>
                <a:latin typeface="微软雅黑" pitchFamily="34" charset="-122"/>
              </a:rPr>
              <a:t>一轮农村电网升级改</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新建改建农村公路</a:t>
            </a:r>
            <a:r>
              <a:rPr lang="en-US" altLang="zh-CN" sz="1600" dirty="0">
                <a:solidFill>
                  <a:schemeClr val="tx1">
                    <a:lumMod val="85000"/>
                    <a:lumOff val="15000"/>
                  </a:schemeClr>
                </a:solidFill>
                <a:latin typeface="微软雅黑" pitchFamily="34" charset="-122"/>
              </a:rPr>
              <a:t>20</a:t>
            </a:r>
            <a:r>
              <a:rPr lang="zh-CN" altLang="en-US" sz="1600" dirty="0">
                <a:solidFill>
                  <a:schemeClr val="tx1">
                    <a:lumMod val="85000"/>
                    <a:lumOff val="15000"/>
                  </a:schemeClr>
                </a:solidFill>
                <a:latin typeface="微软雅黑" pitchFamily="34" charset="-122"/>
              </a:rPr>
              <a:t>万公里</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继续推进农村危房改造</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农村</a:t>
            </a:r>
            <a:r>
              <a:rPr lang="zh-CN" altLang="en-US" sz="1600" dirty="0">
                <a:solidFill>
                  <a:schemeClr val="tx1">
                    <a:lumMod val="85000"/>
                    <a:lumOff val="15000"/>
                  </a:schemeClr>
                </a:solidFill>
                <a:latin typeface="微软雅黑" pitchFamily="34" charset="-122"/>
              </a:rPr>
              <a:t>人居环境整治，推进“厕所革命”、垃圾污水治理</a:t>
            </a:r>
          </a:p>
        </p:txBody>
      </p:sp>
      <p:pic>
        <p:nvPicPr>
          <p:cNvPr id="23" name="图片 22"/>
          <p:cNvPicPr>
            <a:picLocks/>
          </p:cNvPicPr>
          <p:nvPr/>
        </p:nvPicPr>
        <p:blipFill>
          <a:blip r:embed="rId6">
            <a:extLst>
              <a:ext uri="{28A0092B-C50C-407E-A947-70E740481C1C}">
                <a14:useLocalDpi xmlns:a14="http://schemas.microsoft.com/office/drawing/2010/main" val="0"/>
              </a:ext>
            </a:extLst>
          </a:blip>
          <a:stretch>
            <a:fillRect/>
          </a:stretch>
        </p:blipFill>
        <p:spPr>
          <a:xfrm>
            <a:off x="6366906" y="4042038"/>
            <a:ext cx="2433600" cy="1692000"/>
          </a:xfrm>
          <a:prstGeom prst="rect">
            <a:avLst/>
          </a:prstGeom>
        </p:spPr>
      </p:pic>
      <p:sp>
        <p:nvSpPr>
          <p:cNvPr id="24" name="文本框 3"/>
          <p:cNvSpPr txBox="1">
            <a:spLocks noChangeArrowheads="1"/>
          </p:cNvSpPr>
          <p:nvPr/>
        </p:nvSpPr>
        <p:spPr bwMode="auto">
          <a:xfrm>
            <a:off x="8766998" y="4080185"/>
            <a:ext cx="2952328"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继续推进保障性住房建设和城镇棚户区改造</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继续推进地下综合管廊建设</a:t>
            </a:r>
          </a:p>
          <a:p>
            <a:pPr marL="285750" lvl="0" indent="-285750" algn="just">
              <a:buFont typeface="Wingdings" panose="05000000000000000000" pitchFamily="2" charset="2"/>
              <a:buChar char="Ø"/>
              <a:defRPr/>
            </a:pPr>
            <a:r>
              <a:rPr lang="zh-CN" altLang="en-US" sz="1600" dirty="0">
                <a:solidFill>
                  <a:schemeClr val="tx1">
                    <a:lumMod val="85000"/>
                    <a:lumOff val="15000"/>
                  </a:schemeClr>
                </a:solidFill>
                <a:latin typeface="微软雅黑" pitchFamily="34" charset="-122"/>
              </a:rPr>
              <a:t>改造提升城镇老旧小区，更新水电路气等配套设施</a:t>
            </a:r>
          </a:p>
        </p:txBody>
      </p:sp>
    </p:spTree>
    <p:extLst>
      <p:ext uri="{BB962C8B-B14F-4D97-AF65-F5344CB8AC3E}">
        <p14:creationId xmlns:p14="http://schemas.microsoft.com/office/powerpoint/2010/main" val="24578472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ppt_x"/>
                                          </p:val>
                                        </p:tav>
                                        <p:tav tm="100000">
                                          <p:val>
                                            <p:strVal val="#ppt_x"/>
                                          </p:val>
                                        </p:tav>
                                      </p:tavLst>
                                    </p:anim>
                                    <p:anim calcmode="lin" valueType="num">
                                      <p:cBhvr additive="base">
                                        <p:cTn id="35" dur="500" fill="hold"/>
                                        <p:tgtEl>
                                          <p:spTgt spid="19"/>
                                        </p:tgtEl>
                                        <p:attrNameLst>
                                          <p:attrName>ppt_y</p:attrName>
                                        </p:attrNameLst>
                                      </p:cBhvr>
                                      <p:tavLst>
                                        <p:tav tm="0">
                                          <p:val>
                                            <p:strVal val="0-#ppt_h/2"/>
                                          </p:val>
                                        </p:tav>
                                        <p:tav tm="100000">
                                          <p:val>
                                            <p:strVal val="#ppt_y"/>
                                          </p:val>
                                        </p:tav>
                                      </p:tavLst>
                                    </p:anim>
                                  </p:childTnLst>
                                </p:cTn>
                              </p:par>
                              <p:par>
                                <p:cTn id="36" presetID="22" presetClass="entr" presetSubtype="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fill="hold"/>
                                        <p:tgtEl>
                                          <p:spTgt spid="21"/>
                                        </p:tgtEl>
                                        <p:attrNameLst>
                                          <p:attrName>ppt_x</p:attrName>
                                        </p:attrNameLst>
                                      </p:cBhvr>
                                      <p:tavLst>
                                        <p:tav tm="0">
                                          <p:val>
                                            <p:strVal val="#ppt_x"/>
                                          </p:val>
                                        </p:tav>
                                        <p:tav tm="100000">
                                          <p:val>
                                            <p:strVal val="#ppt_x"/>
                                          </p:val>
                                        </p:tav>
                                      </p:tavLst>
                                    </p:anim>
                                    <p:anim calcmode="lin" valueType="num">
                                      <p:cBhvr additive="base">
                                        <p:cTn id="47" dur="500" fill="hold"/>
                                        <p:tgtEl>
                                          <p:spTgt spid="21"/>
                                        </p:tgtEl>
                                        <p:attrNameLst>
                                          <p:attrName>ppt_y</p:attrName>
                                        </p:attrNameLst>
                                      </p:cBhvr>
                                      <p:tavLst>
                                        <p:tav tm="0">
                                          <p:val>
                                            <p:strVal val="1+#ppt_h/2"/>
                                          </p:val>
                                        </p:tav>
                                        <p:tav tm="100000">
                                          <p:val>
                                            <p:strVal val="#ppt_y"/>
                                          </p:val>
                                        </p:tav>
                                      </p:tavLst>
                                    </p:anim>
                                  </p:childTnLst>
                                </p:cTn>
                              </p:par>
                              <p:par>
                                <p:cTn id="48" presetID="2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2500"/>
                            </p:stCondLst>
                            <p:childTnLst>
                              <p:par>
                                <p:cTn id="52" presetID="2" presetClass="entr" presetSubtype="4"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ppt_x"/>
                                          </p:val>
                                        </p:tav>
                                        <p:tav tm="100000">
                                          <p:val>
                                            <p:strVal val="#ppt_x"/>
                                          </p:val>
                                        </p:tav>
                                      </p:tavLst>
                                    </p:anim>
                                    <p:anim calcmode="lin" valueType="num">
                                      <p:cBhvr additive="base">
                                        <p:cTn id="55" dur="500" fill="hold"/>
                                        <p:tgtEl>
                                          <p:spTgt spid="13"/>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20" grpId="0"/>
      <p:bldP spid="22"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597598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宏观经济形势：</a:t>
            </a:r>
            <a:r>
              <a:rPr lang="en-US" altLang="zh-CN" sz="2600" b="1" kern="0" dirty="0">
                <a:solidFill>
                  <a:srgbClr val="0070C0"/>
                </a:solidFill>
                <a:latin typeface="微软雅黑" pitchFamily="34" charset="-122"/>
                <a:ea typeface="微软雅黑" pitchFamily="34" charset="-122"/>
              </a:rPr>
              <a:t>2019</a:t>
            </a:r>
            <a:r>
              <a:rPr lang="zh-CN" altLang="en-US" sz="2600" b="1" kern="0" dirty="0">
                <a:solidFill>
                  <a:srgbClr val="0070C0"/>
                </a:solidFill>
                <a:latin typeface="微软雅黑" pitchFamily="34" charset="-122"/>
                <a:ea typeface="微软雅黑" pitchFamily="34" charset="-122"/>
              </a:rPr>
              <a:t>年政府工作报告</a:t>
            </a: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9" name="文本框 3"/>
          <p:cNvSpPr txBox="1">
            <a:spLocks noChangeArrowheads="1"/>
          </p:cNvSpPr>
          <p:nvPr/>
        </p:nvSpPr>
        <p:spPr bwMode="auto">
          <a:xfrm>
            <a:off x="3149750" y="1630178"/>
            <a:ext cx="2808935"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京</a:t>
            </a:r>
            <a:r>
              <a:rPr lang="zh-CN" altLang="en-US" sz="1600" dirty="0">
                <a:solidFill>
                  <a:schemeClr val="tx1">
                    <a:lumMod val="85000"/>
                    <a:lumOff val="15000"/>
                  </a:schemeClr>
                </a:solidFill>
                <a:latin typeface="微软雅黑" pitchFamily="34" charset="-122"/>
              </a:rPr>
              <a:t>津冀及周边、长三角、汾渭平原大气污染</a:t>
            </a:r>
            <a:r>
              <a:rPr lang="zh-CN" altLang="en-US" sz="1600" dirty="0" smtClean="0">
                <a:solidFill>
                  <a:schemeClr val="tx1">
                    <a:lumMod val="85000"/>
                    <a:lumOff val="15000"/>
                  </a:schemeClr>
                </a:solidFill>
                <a:latin typeface="微软雅黑" pitchFamily="34" charset="-122"/>
              </a:rPr>
              <a:t>治理</a:t>
            </a:r>
            <a:endParaRPr lang="en-US" altLang="zh-CN" sz="1600" dirty="0" smtClean="0">
              <a:solidFill>
                <a:schemeClr val="tx1">
                  <a:lumMod val="85000"/>
                  <a:lumOff val="15000"/>
                </a:schemeClr>
              </a:solidFill>
              <a:latin typeface="微软雅黑" pitchFamily="34" charset="-122"/>
            </a:endParaRP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水</a:t>
            </a:r>
            <a:r>
              <a:rPr lang="zh-CN" altLang="en-US" sz="1600" dirty="0">
                <a:solidFill>
                  <a:schemeClr val="tx1">
                    <a:lumMod val="85000"/>
                    <a:lumOff val="15000"/>
                  </a:schemeClr>
                </a:solidFill>
                <a:latin typeface="微软雅黑" pitchFamily="34" charset="-122"/>
              </a:rPr>
              <a:t>、土壤污染</a:t>
            </a:r>
            <a:r>
              <a:rPr lang="zh-CN" altLang="en-US" sz="1600" dirty="0" smtClean="0">
                <a:solidFill>
                  <a:schemeClr val="tx1">
                    <a:lumMod val="85000"/>
                    <a:lumOff val="15000"/>
                  </a:schemeClr>
                </a:solidFill>
                <a:latin typeface="微软雅黑" pitchFamily="34" charset="-122"/>
              </a:rPr>
              <a:t>防治</a:t>
            </a:r>
            <a:endParaRPr lang="en-US" altLang="zh-CN" sz="1600" dirty="0" smtClean="0">
              <a:solidFill>
                <a:schemeClr val="tx1">
                  <a:lumMod val="85000"/>
                  <a:lumOff val="15000"/>
                </a:schemeClr>
              </a:solidFill>
              <a:latin typeface="微软雅黑" pitchFamily="34" charset="-122"/>
            </a:endParaRP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固体</a:t>
            </a:r>
            <a:r>
              <a:rPr lang="zh-CN" altLang="en-US" sz="1600" dirty="0">
                <a:solidFill>
                  <a:schemeClr val="tx1">
                    <a:lumMod val="85000"/>
                    <a:lumOff val="15000"/>
                  </a:schemeClr>
                </a:solidFill>
                <a:latin typeface="微软雅黑" pitchFamily="34" charset="-122"/>
              </a:rPr>
              <a:t>废弃物和城市垃圾分类处置</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污染</a:t>
            </a:r>
            <a:r>
              <a:rPr lang="zh-CN" altLang="en-US" sz="1600" dirty="0">
                <a:solidFill>
                  <a:schemeClr val="tx1">
                    <a:lumMod val="85000"/>
                    <a:lumOff val="15000"/>
                  </a:schemeClr>
                </a:solidFill>
                <a:latin typeface="微软雅黑" pitchFamily="34" charset="-122"/>
              </a:rPr>
              <a:t>防治重大科技攻关</a:t>
            </a:r>
          </a:p>
        </p:txBody>
      </p:sp>
      <p:sp>
        <p:nvSpPr>
          <p:cNvPr id="10" name="矩形 16"/>
          <p:cNvSpPr>
            <a:spLocks noChangeArrowheads="1"/>
          </p:cNvSpPr>
          <p:nvPr/>
        </p:nvSpPr>
        <p:spPr bwMode="auto">
          <a:xfrm>
            <a:off x="694606" y="3285764"/>
            <a:ext cx="2436892" cy="432062"/>
          </a:xfrm>
          <a:prstGeom prst="rect">
            <a:avLst/>
          </a:prstGeom>
          <a:solidFill>
            <a:srgbClr val="0070C0"/>
          </a:solidFill>
          <a:ln>
            <a:noFill/>
          </a:ln>
          <a:extLst/>
        </p:spPr>
        <p:txBody>
          <a:bodyPr lIns="126381" tIns="63191" rIns="126381" bIns="63191" anchor="ctr"/>
          <a:lstStyle/>
          <a:p>
            <a:pPr algn="ctr"/>
            <a:r>
              <a:rPr lang="zh-CN" altLang="en-US" sz="1900" b="1" dirty="0">
                <a:solidFill>
                  <a:srgbClr val="FFFFFF"/>
                </a:solidFill>
                <a:latin typeface="微软雅黑" pitchFamily="34" charset="-122"/>
                <a:ea typeface="微软雅黑" pitchFamily="34" charset="-122"/>
              </a:rPr>
              <a:t>污染防治</a:t>
            </a:r>
          </a:p>
        </p:txBody>
      </p:sp>
      <p:sp>
        <p:nvSpPr>
          <p:cNvPr id="11" name="矩形 17"/>
          <p:cNvSpPr>
            <a:spLocks noChangeArrowheads="1"/>
          </p:cNvSpPr>
          <p:nvPr/>
        </p:nvSpPr>
        <p:spPr bwMode="auto">
          <a:xfrm>
            <a:off x="6362433" y="3285764"/>
            <a:ext cx="2436892" cy="432062"/>
          </a:xfrm>
          <a:prstGeom prst="rect">
            <a:avLst/>
          </a:prstGeom>
          <a:solidFill>
            <a:srgbClr val="0070C0"/>
          </a:solidFill>
          <a:ln>
            <a:noFill/>
          </a:ln>
          <a:extLst/>
        </p:spPr>
        <p:txBody>
          <a:bodyPr lIns="126381" tIns="63191" rIns="126381" bIns="63191" anchor="ctr"/>
          <a:lstStyle/>
          <a:p>
            <a:pPr algn="ctr"/>
            <a:r>
              <a:rPr lang="zh-CN" altLang="en-US" sz="1900" b="1" dirty="0" smtClean="0">
                <a:solidFill>
                  <a:srgbClr val="FFFFFF"/>
                </a:solidFill>
                <a:latin typeface="微软雅黑" pitchFamily="34" charset="-122"/>
                <a:ea typeface="微软雅黑" pitchFamily="34" charset="-122"/>
              </a:rPr>
              <a:t>生态建设</a:t>
            </a:r>
            <a:endParaRPr lang="zh-CN" altLang="en-US" sz="1900" b="1" dirty="0">
              <a:solidFill>
                <a:srgbClr val="FFFFFF"/>
              </a:solidFill>
              <a:latin typeface="微软雅黑" pitchFamily="34" charset="-122"/>
              <a:ea typeface="微软雅黑" pitchFamily="34" charset="-122"/>
            </a:endParaRPr>
          </a:p>
        </p:txBody>
      </p:sp>
      <p:sp>
        <p:nvSpPr>
          <p:cNvPr id="17" name="灯片编号占位符 16"/>
          <p:cNvSpPr>
            <a:spLocks noGrp="1"/>
          </p:cNvSpPr>
          <p:nvPr>
            <p:ph type="sldNum" sz="quarter" idx="12"/>
          </p:nvPr>
        </p:nvSpPr>
        <p:spPr/>
        <p:txBody>
          <a:bodyPr/>
          <a:lstStyle/>
          <a:p>
            <a:fld id="{0C913308-F349-4B6D-A68A-DD1791B4A57B}" type="slidenum">
              <a:rPr lang="zh-CN" altLang="en-US" smtClean="0"/>
              <a:t>7</a:t>
            </a:fld>
            <a:endParaRPr lang="zh-CN" altLang="en-US" dirty="0"/>
          </a:p>
        </p:txBody>
      </p:sp>
      <p:sp>
        <p:nvSpPr>
          <p:cNvPr id="20" name="文本框 3"/>
          <p:cNvSpPr txBox="1">
            <a:spLocks noChangeArrowheads="1"/>
          </p:cNvSpPr>
          <p:nvPr/>
        </p:nvSpPr>
        <p:spPr bwMode="auto">
          <a:xfrm>
            <a:off x="8766375" y="1629594"/>
            <a:ext cx="2808935" cy="1727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6381" tIns="63191" rIns="126381" bIns="631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发展</a:t>
            </a:r>
            <a:r>
              <a:rPr lang="zh-CN" altLang="en-US" sz="1600" dirty="0">
                <a:solidFill>
                  <a:schemeClr val="tx1">
                    <a:lumMod val="85000"/>
                    <a:lumOff val="15000"/>
                  </a:schemeClr>
                </a:solidFill>
                <a:latin typeface="微软雅黑" pitchFamily="34" charset="-122"/>
              </a:rPr>
              <a:t>可再生能源</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城市</a:t>
            </a:r>
            <a:r>
              <a:rPr lang="zh-CN" altLang="en-US" sz="1600" dirty="0">
                <a:solidFill>
                  <a:schemeClr val="tx1">
                    <a:lumMod val="85000"/>
                    <a:lumOff val="15000"/>
                  </a:schemeClr>
                </a:solidFill>
                <a:latin typeface="微软雅黑" pitchFamily="34" charset="-122"/>
              </a:rPr>
              <a:t>污水管网和处理设施</a:t>
            </a:r>
            <a:r>
              <a:rPr lang="zh-CN" altLang="en-US" sz="1600" dirty="0" smtClean="0">
                <a:solidFill>
                  <a:schemeClr val="tx1">
                    <a:lumMod val="85000"/>
                    <a:lumOff val="15000"/>
                  </a:schemeClr>
                </a:solidFill>
                <a:latin typeface="微软雅黑" pitchFamily="34" charset="-122"/>
              </a:rPr>
              <a:t>建设</a:t>
            </a:r>
            <a:endParaRPr lang="en-US" altLang="zh-CN" sz="1600" dirty="0" smtClean="0">
              <a:solidFill>
                <a:schemeClr val="tx1">
                  <a:lumMod val="85000"/>
                  <a:lumOff val="15000"/>
                </a:schemeClr>
              </a:solidFill>
              <a:latin typeface="微软雅黑" pitchFamily="34" charset="-122"/>
            </a:endParaRP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资源</a:t>
            </a:r>
            <a:r>
              <a:rPr lang="zh-CN" altLang="en-US" sz="1600" dirty="0">
                <a:solidFill>
                  <a:schemeClr val="tx1">
                    <a:lumMod val="85000"/>
                    <a:lumOff val="15000"/>
                  </a:schemeClr>
                </a:solidFill>
                <a:latin typeface="微软雅黑" pitchFamily="34" charset="-122"/>
              </a:rPr>
              <a:t>节约集约和循环利用，推广绿色建筑</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培育专业化</a:t>
            </a:r>
            <a:r>
              <a:rPr lang="zh-CN" altLang="en-US" sz="1600" dirty="0">
                <a:solidFill>
                  <a:schemeClr val="tx1">
                    <a:lumMod val="85000"/>
                    <a:lumOff val="15000"/>
                  </a:schemeClr>
                </a:solidFill>
                <a:latin typeface="微软雅黑" pitchFamily="34" charset="-122"/>
              </a:rPr>
              <a:t>环保骨干企业</a:t>
            </a:r>
          </a:p>
          <a:p>
            <a:pPr marL="285750" lvl="0" indent="-285750" algn="just">
              <a:buFont typeface="Wingdings" panose="05000000000000000000" pitchFamily="2" charset="2"/>
              <a:buChar char="Ø"/>
              <a:defRPr/>
            </a:pPr>
            <a:r>
              <a:rPr lang="zh-CN" altLang="en-US" sz="1600" dirty="0" smtClean="0">
                <a:solidFill>
                  <a:schemeClr val="tx1">
                    <a:lumMod val="85000"/>
                    <a:lumOff val="15000"/>
                  </a:schemeClr>
                </a:solidFill>
                <a:latin typeface="微软雅黑" pitchFamily="34" charset="-122"/>
              </a:rPr>
              <a:t>山水</a:t>
            </a:r>
            <a:r>
              <a:rPr lang="zh-CN" altLang="en-US" sz="1600" dirty="0">
                <a:solidFill>
                  <a:schemeClr val="tx1">
                    <a:lumMod val="85000"/>
                    <a:lumOff val="15000"/>
                  </a:schemeClr>
                </a:solidFill>
                <a:latin typeface="微软雅黑" pitchFamily="34" charset="-122"/>
              </a:rPr>
              <a:t>林田湖草生态保护修复工程试点</a:t>
            </a:r>
          </a:p>
        </p:txBody>
      </p:sp>
      <p:pic>
        <p:nvPicPr>
          <p:cNvPr id="5" name="图片 4"/>
          <p:cNvPicPr>
            <a:picLocks/>
          </p:cNvPicPr>
          <p:nvPr/>
        </p:nvPicPr>
        <p:blipFill>
          <a:blip r:embed="rId3">
            <a:extLst>
              <a:ext uri="{28A0092B-C50C-407E-A947-70E740481C1C}">
                <a14:useLocalDpi xmlns:a14="http://schemas.microsoft.com/office/drawing/2010/main" val="0"/>
              </a:ext>
            </a:extLst>
          </a:blip>
          <a:stretch>
            <a:fillRect/>
          </a:stretch>
        </p:blipFill>
        <p:spPr>
          <a:xfrm>
            <a:off x="691314" y="1596912"/>
            <a:ext cx="2433600" cy="1692000"/>
          </a:xfrm>
          <a:prstGeom prst="rect">
            <a:avLst/>
          </a:prstGeom>
        </p:spPr>
      </p:pic>
      <p:pic>
        <p:nvPicPr>
          <p:cNvPr id="6" name="图片 5"/>
          <p:cNvPicPr>
            <a:picLocks/>
          </p:cNvPicPr>
          <p:nvPr/>
        </p:nvPicPr>
        <p:blipFill>
          <a:blip r:embed="rId4">
            <a:extLst>
              <a:ext uri="{28A0092B-C50C-407E-A947-70E740481C1C}">
                <a14:useLocalDpi xmlns:a14="http://schemas.microsoft.com/office/drawing/2010/main" val="0"/>
              </a:ext>
            </a:extLst>
          </a:blip>
          <a:stretch>
            <a:fillRect/>
          </a:stretch>
        </p:blipFill>
        <p:spPr>
          <a:xfrm>
            <a:off x="6368654" y="1626822"/>
            <a:ext cx="2433600" cy="1692000"/>
          </a:xfrm>
          <a:prstGeom prst="rect">
            <a:avLst/>
          </a:prstGeom>
        </p:spPr>
      </p:pic>
    </p:spTree>
    <p:extLst>
      <p:ext uri="{BB962C8B-B14F-4D97-AF65-F5344CB8AC3E}">
        <p14:creationId xmlns:p14="http://schemas.microsoft.com/office/powerpoint/2010/main" val="21477402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4"/>
          <p:cNvSpPr txBox="1">
            <a:spLocks noChangeArrowheads="1"/>
          </p:cNvSpPr>
          <p:nvPr/>
        </p:nvSpPr>
        <p:spPr bwMode="auto">
          <a:xfrm>
            <a:off x="911306" y="577617"/>
            <a:ext cx="6696068"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a:solidFill>
                  <a:srgbClr val="0070C0"/>
                </a:solidFill>
                <a:latin typeface="微软雅黑" pitchFamily="34" charset="-122"/>
                <a:ea typeface="微软雅黑" pitchFamily="34" charset="-122"/>
              </a:rPr>
              <a:t>宏观经济形势</a:t>
            </a:r>
            <a:r>
              <a:rPr lang="zh-CN" altLang="en-US" sz="2600" b="1" kern="0" dirty="0" smtClean="0">
                <a:solidFill>
                  <a:srgbClr val="0070C0"/>
                </a:solidFill>
                <a:latin typeface="微软雅黑" pitchFamily="34" charset="-122"/>
                <a:ea typeface="微软雅黑" pitchFamily="34" charset="-122"/>
              </a:rPr>
              <a:t>：</a:t>
            </a:r>
            <a:r>
              <a:rPr lang="en-US" altLang="zh-CN" sz="2600" b="1" kern="0" dirty="0">
                <a:solidFill>
                  <a:srgbClr val="0070C0"/>
                </a:solidFill>
                <a:latin typeface="微软雅黑" pitchFamily="34" charset="-122"/>
                <a:ea typeface="微软雅黑" pitchFamily="34" charset="-122"/>
              </a:rPr>
              <a:t> 2019</a:t>
            </a:r>
            <a:r>
              <a:rPr lang="zh-CN" altLang="en-US" sz="2600" b="1" kern="0" dirty="0">
                <a:solidFill>
                  <a:srgbClr val="0070C0"/>
                </a:solidFill>
                <a:latin typeface="微软雅黑" pitchFamily="34" charset="-122"/>
                <a:ea typeface="微软雅黑" pitchFamily="34" charset="-122"/>
              </a:rPr>
              <a:t>年政府工作报告</a:t>
            </a:r>
          </a:p>
        </p:txBody>
      </p:sp>
      <p:sp>
        <p:nvSpPr>
          <p:cNvPr id="7" name="矩形 6"/>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8" name="矩形 7"/>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18" name="TextBox 15"/>
          <p:cNvSpPr txBox="1"/>
          <p:nvPr/>
        </p:nvSpPr>
        <p:spPr>
          <a:xfrm>
            <a:off x="328916" y="1599977"/>
            <a:ext cx="9217024" cy="461665"/>
          </a:xfrm>
          <a:prstGeom prst="rect">
            <a:avLst/>
          </a:prstGeom>
          <a:noFill/>
        </p:spPr>
        <p:txBody>
          <a:bodyPr wrap="square" rtlCol="0">
            <a:spAutoFit/>
          </a:bodyPr>
          <a:lstStyle/>
          <a:p>
            <a:pPr marL="1043330" lvl="1" indent="-457200" algn="just">
              <a:buClr>
                <a:schemeClr val="accent2"/>
              </a:buClr>
              <a:buFont typeface="Wingdings" pitchFamily="2" charset="2"/>
              <a:buChar char="Ø"/>
            </a:pPr>
            <a:r>
              <a:rPr lang="en-US" altLang="zh-CN" dirty="0" smtClean="0">
                <a:solidFill>
                  <a:srgbClr val="FF0000"/>
                </a:solidFill>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政府工作报告</a:t>
            </a:r>
            <a:r>
              <a:rPr lang="en-US" altLang="zh-CN"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释放的建筑行业市场新机遇：</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9" name="流程图: 数据 5"/>
          <p:cNvSpPr/>
          <p:nvPr/>
        </p:nvSpPr>
        <p:spPr>
          <a:xfrm>
            <a:off x="1639333" y="2911733"/>
            <a:ext cx="2576496" cy="1258821"/>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endParaRPr lang="zh-CN" altLang="en-US"/>
          </a:p>
        </p:txBody>
      </p:sp>
      <p:sp>
        <p:nvSpPr>
          <p:cNvPr id="20" name="流程图: 数据 5"/>
          <p:cNvSpPr/>
          <p:nvPr/>
        </p:nvSpPr>
        <p:spPr>
          <a:xfrm>
            <a:off x="2665310" y="3929193"/>
            <a:ext cx="2576496" cy="1258819"/>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endParaRPr lang="zh-CN" altLang="en-US"/>
          </a:p>
        </p:txBody>
      </p:sp>
      <p:sp>
        <p:nvSpPr>
          <p:cNvPr id="21" name="矩形 20"/>
          <p:cNvSpPr/>
          <p:nvPr/>
        </p:nvSpPr>
        <p:spPr>
          <a:xfrm flipH="1">
            <a:off x="2665311" y="4624144"/>
            <a:ext cx="3588692" cy="69079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zh-CN" altLang="en-US" b="1" dirty="0" smtClean="0">
                <a:solidFill>
                  <a:schemeClr val="bg1"/>
                </a:solidFill>
                <a:latin typeface="微软雅黑" pitchFamily="34" charset="-122"/>
                <a:ea typeface="微软雅黑" pitchFamily="34" charset="-122"/>
              </a:rPr>
              <a:t>关注三</a:t>
            </a:r>
            <a:r>
              <a:rPr lang="zh-CN" altLang="en-US" b="1" dirty="0">
                <a:solidFill>
                  <a:schemeClr val="bg1"/>
                </a:solidFill>
                <a:latin typeface="微软雅黑" pitchFamily="34" charset="-122"/>
                <a:ea typeface="微软雅黑" pitchFamily="34" charset="-122"/>
              </a:rPr>
              <a:t>大</a:t>
            </a:r>
            <a:r>
              <a:rPr lang="zh-CN" altLang="en-US" b="1" dirty="0" smtClean="0">
                <a:solidFill>
                  <a:schemeClr val="bg1"/>
                </a:solidFill>
                <a:latin typeface="微软雅黑" pitchFamily="34" charset="-122"/>
                <a:ea typeface="微软雅黑" pitchFamily="34" charset="-122"/>
              </a:rPr>
              <a:t>攻坚战建设项目</a:t>
            </a:r>
            <a:endParaRPr lang="zh-CN" altLang="en-US" b="1" dirty="0">
              <a:solidFill>
                <a:schemeClr val="bg1"/>
              </a:solidFill>
              <a:latin typeface="微软雅黑" pitchFamily="34" charset="-122"/>
              <a:ea typeface="微软雅黑" pitchFamily="34" charset="-122"/>
            </a:endParaRPr>
          </a:p>
        </p:txBody>
      </p:sp>
      <p:sp>
        <p:nvSpPr>
          <p:cNvPr id="22" name="矩形 21"/>
          <p:cNvSpPr/>
          <p:nvPr/>
        </p:nvSpPr>
        <p:spPr>
          <a:xfrm flipH="1">
            <a:off x="1648577" y="3606682"/>
            <a:ext cx="3588692" cy="6928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zh-CN" altLang="en-US" b="1" dirty="0" smtClean="0">
                <a:solidFill>
                  <a:schemeClr val="bg1"/>
                </a:solidFill>
                <a:latin typeface="微软雅黑" pitchFamily="34" charset="-122"/>
                <a:ea typeface="微软雅黑" pitchFamily="34" charset="-122"/>
              </a:rPr>
              <a:t>聚焦基础</a:t>
            </a:r>
            <a:r>
              <a:rPr lang="zh-CN" altLang="en-US" b="1" dirty="0">
                <a:solidFill>
                  <a:schemeClr val="bg1"/>
                </a:solidFill>
                <a:latin typeface="微软雅黑" pitchFamily="34" charset="-122"/>
                <a:ea typeface="微软雅黑" pitchFamily="34" charset="-122"/>
              </a:rPr>
              <a:t>设施补短</a:t>
            </a:r>
            <a:r>
              <a:rPr lang="zh-CN" altLang="en-US" b="1" dirty="0" smtClean="0">
                <a:solidFill>
                  <a:schemeClr val="bg1"/>
                </a:solidFill>
                <a:latin typeface="微软雅黑" pitchFamily="34" charset="-122"/>
                <a:ea typeface="微软雅黑" pitchFamily="34" charset="-122"/>
              </a:rPr>
              <a:t>板领域</a:t>
            </a:r>
            <a:endParaRPr lang="zh-CN" altLang="en-US" b="1" dirty="0">
              <a:solidFill>
                <a:schemeClr val="bg1"/>
              </a:solidFill>
              <a:latin typeface="微软雅黑" pitchFamily="34" charset="-122"/>
              <a:ea typeface="微软雅黑" pitchFamily="34" charset="-122"/>
            </a:endParaRPr>
          </a:p>
        </p:txBody>
      </p:sp>
      <p:sp>
        <p:nvSpPr>
          <p:cNvPr id="23" name="矩形 22"/>
          <p:cNvSpPr/>
          <p:nvPr/>
        </p:nvSpPr>
        <p:spPr>
          <a:xfrm flipH="1">
            <a:off x="622598" y="2589225"/>
            <a:ext cx="3588692" cy="69287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7987" tIns="63994" rIns="127987" bIns="63994" anchor="ctr"/>
          <a:lstStyle/>
          <a:p>
            <a:pPr algn="ctr">
              <a:defRPr/>
            </a:pPr>
            <a:r>
              <a:rPr lang="zh-CN" altLang="en-US" b="1" dirty="0" smtClean="0">
                <a:solidFill>
                  <a:schemeClr val="bg1"/>
                </a:solidFill>
                <a:latin typeface="微软雅黑" pitchFamily="34" charset="-122"/>
                <a:ea typeface="微软雅黑" pitchFamily="34" charset="-122"/>
              </a:rPr>
              <a:t>响应重大</a:t>
            </a:r>
            <a:r>
              <a:rPr lang="zh-CN" altLang="en-US" b="1" dirty="0">
                <a:solidFill>
                  <a:schemeClr val="bg1"/>
                </a:solidFill>
                <a:latin typeface="微软雅黑" pitchFamily="34" charset="-122"/>
                <a:ea typeface="微软雅黑" pitchFamily="34" charset="-122"/>
              </a:rPr>
              <a:t>区域发展战略</a:t>
            </a:r>
          </a:p>
        </p:txBody>
      </p:sp>
      <p:sp>
        <p:nvSpPr>
          <p:cNvPr id="24" name="文本框 18"/>
          <p:cNvSpPr txBox="1"/>
          <p:nvPr/>
        </p:nvSpPr>
        <p:spPr>
          <a:xfrm>
            <a:off x="4245871" y="2544212"/>
            <a:ext cx="7240773" cy="744791"/>
          </a:xfrm>
          <a:prstGeom prst="rect">
            <a:avLst/>
          </a:prstGeom>
          <a:noFill/>
        </p:spPr>
        <p:txBody>
          <a:bodyPr wrap="square" lIns="127987" tIns="63994" rIns="127987" bIns="63994">
            <a:spAutoFit/>
          </a:bodyPr>
          <a:lstStyle/>
          <a:p>
            <a:pPr algn="just">
              <a:defRPr/>
            </a:pPr>
            <a:r>
              <a:rPr lang="zh-CN" altLang="en-US" sz="2000" dirty="0" smtClean="0">
                <a:latin typeface="微软雅黑" panose="020B0503020204020204" pitchFamily="34" charset="-122"/>
                <a:ea typeface="微软雅黑" panose="020B0503020204020204" pitchFamily="34" charset="-122"/>
              </a:rPr>
              <a:t>参与雄</a:t>
            </a:r>
            <a:r>
              <a:rPr lang="zh-CN" altLang="en-US" sz="2000" dirty="0">
                <a:latin typeface="微软雅黑" panose="020B0503020204020204" pitchFamily="34" charset="-122"/>
                <a:ea typeface="微软雅黑" panose="020B0503020204020204" pitchFamily="34" charset="-122"/>
              </a:rPr>
              <a:t>安</a:t>
            </a:r>
            <a:r>
              <a:rPr lang="zh-CN" altLang="en-US" sz="2000" dirty="0" smtClean="0">
                <a:latin typeface="微软雅黑" panose="020B0503020204020204" pitchFamily="34" charset="-122"/>
                <a:ea typeface="微软雅黑" panose="020B0503020204020204" pitchFamily="34" charset="-122"/>
              </a:rPr>
              <a:t>新区、</a:t>
            </a:r>
            <a:r>
              <a:rPr lang="zh-CN" altLang="en-US" sz="2000" dirty="0">
                <a:latin typeface="微软雅黑" panose="020B0503020204020204" pitchFamily="34" charset="-122"/>
                <a:ea typeface="微软雅黑" panose="020B0503020204020204" pitchFamily="34" charset="-122"/>
              </a:rPr>
              <a:t>长江经济</a:t>
            </a:r>
            <a:r>
              <a:rPr lang="zh-CN" altLang="en-US" sz="2000" dirty="0" smtClean="0">
                <a:latin typeface="微软雅黑" panose="020B0503020204020204" pitchFamily="34" charset="-122"/>
                <a:ea typeface="微软雅黑" panose="020B0503020204020204" pitchFamily="34" charset="-122"/>
              </a:rPr>
              <a:t>带、“一带一路” 、</a:t>
            </a:r>
            <a:r>
              <a:rPr lang="zh-CN" altLang="en-US" sz="2000" dirty="0">
                <a:latin typeface="微软雅黑" panose="020B0503020204020204" pitchFamily="34" charset="-122"/>
                <a:ea typeface="微软雅黑" panose="020B0503020204020204" pitchFamily="34" charset="-122"/>
              </a:rPr>
              <a:t>粤港澳大湾区</a:t>
            </a:r>
            <a:r>
              <a:rPr lang="zh-CN" altLang="en-US" sz="2000" dirty="0" smtClean="0">
                <a:latin typeface="微软雅黑" panose="020B0503020204020204" pitchFamily="34" charset="-122"/>
                <a:ea typeface="微软雅黑" panose="020B0503020204020204" pitchFamily="34" charset="-122"/>
              </a:rPr>
              <a:t>等的发展建设。</a:t>
            </a:r>
            <a:endParaRPr lang="zh-CN" altLang="en-US" sz="2000" dirty="0">
              <a:latin typeface="微软雅黑" panose="020B0503020204020204" pitchFamily="34" charset="-122"/>
              <a:ea typeface="微软雅黑" panose="020B0503020204020204" pitchFamily="34" charset="-122"/>
            </a:endParaRPr>
          </a:p>
        </p:txBody>
      </p:sp>
      <p:sp>
        <p:nvSpPr>
          <p:cNvPr id="25" name="文本框 19"/>
          <p:cNvSpPr txBox="1"/>
          <p:nvPr/>
        </p:nvSpPr>
        <p:spPr>
          <a:xfrm>
            <a:off x="5244120" y="3552324"/>
            <a:ext cx="6246981" cy="744791"/>
          </a:xfrm>
          <a:prstGeom prst="rect">
            <a:avLst/>
          </a:prstGeom>
          <a:noFill/>
        </p:spPr>
        <p:txBody>
          <a:bodyPr wrap="square" lIns="127987" tIns="63994" rIns="127987" bIns="63994">
            <a:spAutoFit/>
          </a:bodyPr>
          <a:lstStyle/>
          <a:p>
            <a:pPr algn="just">
              <a:defRPr/>
            </a:pPr>
            <a:r>
              <a:rPr lang="zh-CN" altLang="en-US" sz="2000" dirty="0" smtClean="0">
                <a:latin typeface="微软雅黑" panose="020B0503020204020204" pitchFamily="34" charset="-122"/>
                <a:ea typeface="微软雅黑" panose="020B0503020204020204" pitchFamily="34" charset="-122"/>
              </a:rPr>
              <a:t>脱贫</a:t>
            </a:r>
            <a:r>
              <a:rPr lang="zh-CN" altLang="en-US" sz="2000" dirty="0">
                <a:latin typeface="微软雅黑" panose="020B0503020204020204" pitchFamily="34" charset="-122"/>
                <a:ea typeface="微软雅黑" panose="020B0503020204020204" pitchFamily="34" charset="-122"/>
              </a:rPr>
              <a:t>攻坚、铁路、机场、公路水运、能源、水利、农业农村、生态环保、社会民生。</a:t>
            </a:r>
          </a:p>
        </p:txBody>
      </p:sp>
      <p:sp>
        <p:nvSpPr>
          <p:cNvPr id="26" name="文本框 20"/>
          <p:cNvSpPr txBox="1"/>
          <p:nvPr/>
        </p:nvSpPr>
        <p:spPr>
          <a:xfrm>
            <a:off x="6297826" y="4589149"/>
            <a:ext cx="5341996" cy="744791"/>
          </a:xfrm>
          <a:prstGeom prst="rect">
            <a:avLst/>
          </a:prstGeom>
          <a:noFill/>
        </p:spPr>
        <p:txBody>
          <a:bodyPr wrap="square" lIns="127987" tIns="63994" rIns="127987" bIns="63994">
            <a:spAutoFit/>
          </a:bodyPr>
          <a:lstStyle/>
          <a:p>
            <a:pPr algn="just">
              <a:defRPr/>
            </a:pPr>
            <a:r>
              <a:rPr lang="zh-CN" altLang="en-US" sz="2000" dirty="0">
                <a:latin typeface="微软雅黑" panose="020B0503020204020204" pitchFamily="34" charset="-122"/>
                <a:ea typeface="微软雅黑" panose="020B0503020204020204" pitchFamily="34" charset="-122"/>
              </a:rPr>
              <a:t>精准脱贫、污染防治。尤其是“三区三州”等深度贫困地区脱贫攻坚项目、污染防治项目。</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23992065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ox(out)">
                                      <p:cBhvr>
                                        <p:cTn id="10" dur="500"/>
                                        <p:tgtEl>
                                          <p:spTgt spid="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right)">
                                      <p:cBhvr>
                                        <p:cTn id="34" dur="500"/>
                                        <p:tgtEl>
                                          <p:spTgt spid="20"/>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1+#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1+#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1+#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8" grpId="0"/>
      <p:bldP spid="19" grpId="0" animBg="1"/>
      <p:bldP spid="20" grpId="0" animBg="1"/>
      <p:bldP spid="21" grpId="0" animBg="1"/>
      <p:bldP spid="22" grpId="0" animBg="1"/>
      <p:bldP spid="23" grpId="0" animBg="1"/>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911306" y="577617"/>
            <a:ext cx="3359936" cy="518480"/>
          </a:xfrm>
          <a:prstGeom prst="rect">
            <a:avLst/>
          </a:prstGeom>
          <a:noFill/>
          <a:ln w="9525">
            <a:noFill/>
            <a:miter lim="800000"/>
            <a:headEnd/>
            <a:tailEnd/>
          </a:ln>
        </p:spPr>
        <p:txBody>
          <a:bodyPr wrap="square" lIns="117226" tIns="58613" rIns="117226" bIns="58613">
            <a:spAutoFit/>
          </a:bodyPr>
          <a:lstStyle/>
          <a:p>
            <a:pPr lvl="0">
              <a:defRPr/>
            </a:pPr>
            <a:r>
              <a:rPr lang="zh-CN" altLang="en-US" sz="2600" b="1" kern="0" dirty="0" smtClean="0">
                <a:solidFill>
                  <a:srgbClr val="0070C0"/>
                </a:solidFill>
                <a:latin typeface="微软雅黑" pitchFamily="34" charset="-122"/>
                <a:ea typeface="微软雅黑" pitchFamily="34" charset="-122"/>
              </a:rPr>
              <a:t>建筑行业发展趋势</a:t>
            </a:r>
            <a:endParaRPr lang="zh-CN" altLang="en-US" sz="2600" b="1" kern="0" dirty="0">
              <a:solidFill>
                <a:srgbClr val="0070C0"/>
              </a:solidFill>
              <a:latin typeface="微软雅黑" pitchFamily="34" charset="-122"/>
              <a:ea typeface="微软雅黑" pitchFamily="34" charset="-122"/>
            </a:endParaRPr>
          </a:p>
        </p:txBody>
      </p:sp>
      <p:sp>
        <p:nvSpPr>
          <p:cNvPr id="3" name="矩形 2"/>
          <p:cNvSpPr/>
          <p:nvPr/>
        </p:nvSpPr>
        <p:spPr>
          <a:xfrm>
            <a:off x="335318" y="469880"/>
            <a:ext cx="496815" cy="4472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sp>
        <p:nvSpPr>
          <p:cNvPr id="4" name="矩形 3"/>
          <p:cNvSpPr/>
          <p:nvPr/>
        </p:nvSpPr>
        <p:spPr>
          <a:xfrm>
            <a:off x="580096" y="709714"/>
            <a:ext cx="331210" cy="29819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anchor="ctr"/>
          <a:lstStyle/>
          <a:p>
            <a:pPr algn="ctr">
              <a:defRPr/>
            </a:pPr>
            <a:endParaRPr lang="zh-CN" altLang="en-US"/>
          </a:p>
        </p:txBody>
      </p:sp>
      <p:grpSp>
        <p:nvGrpSpPr>
          <p:cNvPr id="5" name="组合 4"/>
          <p:cNvGrpSpPr/>
          <p:nvPr/>
        </p:nvGrpSpPr>
        <p:grpSpPr>
          <a:xfrm>
            <a:off x="1490609" y="1485581"/>
            <a:ext cx="8650053" cy="1227921"/>
            <a:chOff x="1118102" y="1417342"/>
            <a:chExt cx="6488385" cy="1023031"/>
          </a:xfrm>
        </p:grpSpPr>
        <p:sp>
          <p:nvSpPr>
            <p:cNvPr id="6" name="任意多边形 5"/>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7" name="矩形 6"/>
            <p:cNvSpPr/>
            <p:nvPr/>
          </p:nvSpPr>
          <p:spPr>
            <a:xfrm>
              <a:off x="2033387" y="1546098"/>
              <a:ext cx="5573100" cy="711141"/>
            </a:xfrm>
            <a:prstGeom prst="rect">
              <a:avLst/>
            </a:prstGeom>
          </p:spPr>
          <p:txBody>
            <a:bodyPr wrap="square">
              <a:spAutoFit/>
            </a:bodyPr>
            <a:lstStyle/>
            <a:p>
              <a:pPr algn="just">
                <a:lnSpc>
                  <a:spcPct val="130000"/>
                </a:lnSpc>
                <a:defRPr/>
              </a:pPr>
              <a:r>
                <a:rPr lang="zh-CN" altLang="en-US" sz="2000" kern="0" dirty="0" smtClean="0">
                  <a:solidFill>
                    <a:schemeClr val="tx1">
                      <a:lumMod val="85000"/>
                      <a:lumOff val="15000"/>
                    </a:schemeClr>
                  </a:solidFill>
                  <a:latin typeface="微软雅黑" pitchFamily="34" charset="-122"/>
                  <a:ea typeface="微软雅黑" pitchFamily="34" charset="-122"/>
                </a:rPr>
                <a:t>目前在</a:t>
              </a:r>
              <a:r>
                <a:rPr lang="zh-CN" altLang="en-US" sz="2000" kern="0" dirty="0">
                  <a:solidFill>
                    <a:schemeClr val="tx1">
                      <a:lumMod val="85000"/>
                      <a:lumOff val="15000"/>
                    </a:schemeClr>
                  </a:solidFill>
                  <a:latin typeface="微软雅黑" pitchFamily="34" charset="-122"/>
                  <a:ea typeface="微软雅黑" pitchFamily="34" charset="-122"/>
                </a:rPr>
                <a:t>我国东部经济发达</a:t>
              </a:r>
              <a:r>
                <a:rPr lang="zh-CN" altLang="en-US" sz="2000" kern="0" dirty="0" smtClean="0">
                  <a:solidFill>
                    <a:schemeClr val="tx1">
                      <a:lumMod val="85000"/>
                      <a:lumOff val="15000"/>
                    </a:schemeClr>
                  </a:solidFill>
                  <a:latin typeface="微软雅黑" pitchFamily="34" charset="-122"/>
                  <a:ea typeface="微软雅黑" pitchFamily="34" charset="-122"/>
                </a:rPr>
                <a:t>地区已出现</a:t>
              </a:r>
              <a:r>
                <a:rPr lang="zh-CN" altLang="en-US" sz="2000" kern="0" dirty="0">
                  <a:solidFill>
                    <a:schemeClr val="tx1">
                      <a:lumMod val="85000"/>
                      <a:lumOff val="15000"/>
                    </a:schemeClr>
                  </a:solidFill>
                  <a:latin typeface="微软雅黑" pitchFamily="34" charset="-122"/>
                  <a:ea typeface="微软雅黑" pitchFamily="34" charset="-122"/>
                </a:rPr>
                <a:t>集规划、设计、采购、施工、运营全产业链于一体的项目建设模式</a:t>
              </a:r>
              <a:r>
                <a:rPr lang="zh-CN" altLang="en-US" sz="2000" kern="0" dirty="0" smtClean="0">
                  <a:solidFill>
                    <a:schemeClr val="tx1">
                      <a:lumMod val="85000"/>
                      <a:lumOff val="15000"/>
                    </a:schemeClr>
                  </a:solidFill>
                  <a:latin typeface="微软雅黑" pitchFamily="34" charset="-122"/>
                  <a:ea typeface="微软雅黑" pitchFamily="34" charset="-122"/>
                </a:rPr>
                <a:t>，企业</a:t>
              </a:r>
              <a:r>
                <a:rPr lang="zh-CN" altLang="en-US" sz="2000" kern="0" dirty="0">
                  <a:solidFill>
                    <a:schemeClr val="tx1">
                      <a:lumMod val="85000"/>
                      <a:lumOff val="15000"/>
                    </a:schemeClr>
                  </a:solidFill>
                  <a:latin typeface="微软雅黑" pitchFamily="34" charset="-122"/>
                  <a:ea typeface="微软雅黑" pitchFamily="34" charset="-122"/>
                </a:rPr>
                <a:t>抱团发展成为趋势。</a:t>
              </a:r>
              <a:endParaRPr lang="zh-CN" altLang="en-US" sz="2000" kern="0" dirty="0" smtClean="0">
                <a:solidFill>
                  <a:schemeClr val="tx1">
                    <a:lumMod val="85000"/>
                    <a:lumOff val="15000"/>
                  </a:schemeClr>
                </a:solidFill>
                <a:latin typeface="微软雅黑" pitchFamily="34" charset="-122"/>
                <a:ea typeface="微软雅黑" pitchFamily="34" charset="-122"/>
              </a:endParaRPr>
            </a:p>
          </p:txBody>
        </p:sp>
      </p:grpSp>
      <p:sp>
        <p:nvSpPr>
          <p:cNvPr id="14" name="矩形 4"/>
          <p:cNvSpPr/>
          <p:nvPr/>
        </p:nvSpPr>
        <p:spPr>
          <a:xfrm rot="5400000">
            <a:off x="635232" y="1682478"/>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15" name="任意多边形 14"/>
          <p:cNvSpPr/>
          <p:nvPr/>
        </p:nvSpPr>
        <p:spPr>
          <a:xfrm>
            <a:off x="832134" y="1683377"/>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行业建设模式出现一体化</a:t>
            </a:r>
          </a:p>
        </p:txBody>
      </p:sp>
      <p:grpSp>
        <p:nvGrpSpPr>
          <p:cNvPr id="20" name="组合 19"/>
          <p:cNvGrpSpPr/>
          <p:nvPr/>
        </p:nvGrpSpPr>
        <p:grpSpPr>
          <a:xfrm>
            <a:off x="2125673" y="3084596"/>
            <a:ext cx="8650053" cy="1293058"/>
            <a:chOff x="1118102" y="1417342"/>
            <a:chExt cx="6488385" cy="1077299"/>
          </a:xfrm>
        </p:grpSpPr>
        <p:sp>
          <p:nvSpPr>
            <p:cNvPr id="21" name="任意多边形 20"/>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22" name="矩形 21"/>
            <p:cNvSpPr/>
            <p:nvPr/>
          </p:nvSpPr>
          <p:spPr>
            <a:xfrm>
              <a:off x="2033387" y="1417672"/>
              <a:ext cx="5573100" cy="1076969"/>
            </a:xfrm>
            <a:prstGeom prst="rect">
              <a:avLst/>
            </a:prstGeom>
          </p:spPr>
          <p:txBody>
            <a:bodyPr wrap="square">
              <a:spAutoFit/>
            </a:bodyPr>
            <a:lstStyle/>
            <a:p>
              <a:pPr algn="just">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为弥补财政支付能力不足，部分地方政府推出资源补偿模式，用矿产、土地、旅游等资源补偿合作项目收益，实现政府与企业在基础设施、产业的多领域联动</a:t>
              </a:r>
              <a:r>
                <a:rPr lang="zh-CN" altLang="en-US" sz="2000" kern="0" dirty="0" smtClean="0">
                  <a:solidFill>
                    <a:schemeClr val="tx1">
                      <a:lumMod val="85000"/>
                      <a:lumOff val="15000"/>
                    </a:schemeClr>
                  </a:solidFill>
                  <a:latin typeface="微软雅黑" pitchFamily="34" charset="-122"/>
                  <a:ea typeface="微软雅黑" pitchFamily="34" charset="-122"/>
                </a:rPr>
                <a:t>发展。</a:t>
              </a:r>
            </a:p>
          </p:txBody>
        </p:sp>
      </p:grpSp>
      <p:sp>
        <p:nvSpPr>
          <p:cNvPr id="23" name="矩形 4"/>
          <p:cNvSpPr/>
          <p:nvPr/>
        </p:nvSpPr>
        <p:spPr>
          <a:xfrm rot="5400000">
            <a:off x="1270296" y="3281493"/>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24" name="任意多边形 23"/>
          <p:cNvSpPr/>
          <p:nvPr/>
        </p:nvSpPr>
        <p:spPr>
          <a:xfrm>
            <a:off x="1467198" y="3282392"/>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行业合作模式更加丰富化</a:t>
            </a:r>
          </a:p>
        </p:txBody>
      </p:sp>
      <p:grpSp>
        <p:nvGrpSpPr>
          <p:cNvPr id="25" name="组合 24"/>
          <p:cNvGrpSpPr/>
          <p:nvPr/>
        </p:nvGrpSpPr>
        <p:grpSpPr>
          <a:xfrm>
            <a:off x="2773745" y="4740780"/>
            <a:ext cx="8650053" cy="1227921"/>
            <a:chOff x="1118102" y="1417342"/>
            <a:chExt cx="6488385" cy="1023031"/>
          </a:xfrm>
        </p:grpSpPr>
        <p:sp>
          <p:nvSpPr>
            <p:cNvPr id="26" name="任意多边形 25"/>
            <p:cNvSpPr/>
            <p:nvPr/>
          </p:nvSpPr>
          <p:spPr>
            <a:xfrm>
              <a:off x="1118102" y="1417342"/>
              <a:ext cx="6474045" cy="1023031"/>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93630" tIns="51586" rIns="99204" bIns="51586" anchor="ctr"/>
            <a:lstStyle/>
            <a:p>
              <a:pPr algn="just">
                <a:lnSpc>
                  <a:spcPct val="130000"/>
                </a:lnSpc>
                <a:defRPr/>
              </a:pPr>
              <a:endParaRPr lang="zh-CN" altLang="en-US" dirty="0">
                <a:solidFill>
                  <a:schemeClr val="tx1">
                    <a:lumMod val="50000"/>
                    <a:lumOff val="50000"/>
                  </a:schemeClr>
                </a:solidFill>
                <a:latin typeface="微软雅黑" panose="020B0503020204020204" pitchFamily="34" charset="-122"/>
              </a:endParaRPr>
            </a:p>
          </p:txBody>
        </p:sp>
        <p:sp>
          <p:nvSpPr>
            <p:cNvPr id="27" name="矩形 26"/>
            <p:cNvSpPr/>
            <p:nvPr/>
          </p:nvSpPr>
          <p:spPr>
            <a:xfrm>
              <a:off x="2033387" y="1561248"/>
              <a:ext cx="5573100" cy="743621"/>
            </a:xfrm>
            <a:prstGeom prst="rect">
              <a:avLst/>
            </a:prstGeom>
          </p:spPr>
          <p:txBody>
            <a:bodyPr wrap="square">
              <a:spAutoFit/>
            </a:bodyPr>
            <a:lstStyle/>
            <a:p>
              <a:pPr algn="just">
                <a:lnSpc>
                  <a:spcPct val="130000"/>
                </a:lnSpc>
                <a:defRPr/>
              </a:pPr>
              <a:r>
                <a:rPr lang="zh-CN" altLang="en-US" sz="2000" kern="0" dirty="0">
                  <a:solidFill>
                    <a:schemeClr val="tx1">
                      <a:lumMod val="85000"/>
                      <a:lumOff val="15000"/>
                    </a:schemeClr>
                  </a:solidFill>
                  <a:latin typeface="微软雅黑" pitchFamily="34" charset="-122"/>
                  <a:ea typeface="微软雅黑" pitchFamily="34" charset="-122"/>
                </a:rPr>
                <a:t>我国建筑业企业同质化竞争</a:t>
              </a:r>
              <a:r>
                <a:rPr lang="zh-CN" altLang="en-US" sz="2000" kern="0" dirty="0" smtClean="0">
                  <a:solidFill>
                    <a:schemeClr val="tx1">
                      <a:lumMod val="85000"/>
                      <a:lumOff val="15000"/>
                    </a:schemeClr>
                  </a:solidFill>
                  <a:latin typeface="微软雅黑" pitchFamily="34" charset="-122"/>
                  <a:ea typeface="微软雅黑" pitchFamily="34" charset="-122"/>
                </a:rPr>
                <a:t>严重，走</a:t>
              </a:r>
              <a:r>
                <a:rPr lang="zh-CN" altLang="en-US" sz="2000" kern="0" dirty="0">
                  <a:solidFill>
                    <a:schemeClr val="tx1">
                      <a:lumMod val="85000"/>
                      <a:lumOff val="15000"/>
                    </a:schemeClr>
                  </a:solidFill>
                  <a:latin typeface="微软雅黑" pitchFamily="34" charset="-122"/>
                  <a:ea typeface="微软雅黑" pitchFamily="34" charset="-122"/>
                </a:rPr>
                <a:t>专业化发展道路是提升企业竞争力和持续发展的重要保障。</a:t>
              </a:r>
              <a:endParaRPr lang="zh-CN" altLang="en-US" sz="2000" kern="0" dirty="0" smtClean="0">
                <a:solidFill>
                  <a:schemeClr val="tx1">
                    <a:lumMod val="85000"/>
                    <a:lumOff val="15000"/>
                  </a:schemeClr>
                </a:solidFill>
                <a:latin typeface="微软雅黑" pitchFamily="34" charset="-122"/>
                <a:ea typeface="微软雅黑" pitchFamily="34" charset="-122"/>
              </a:endParaRPr>
            </a:p>
          </p:txBody>
        </p:sp>
      </p:grpSp>
      <p:sp>
        <p:nvSpPr>
          <p:cNvPr id="28" name="矩形 4"/>
          <p:cNvSpPr/>
          <p:nvPr/>
        </p:nvSpPr>
        <p:spPr>
          <a:xfrm rot="5400000">
            <a:off x="1918368" y="4937677"/>
            <a:ext cx="1052279" cy="658479"/>
          </a:xfrm>
          <a:custGeom>
            <a:avLst/>
            <a:gdLst>
              <a:gd name="connsiteX0" fmla="*/ 0 w 1728192"/>
              <a:gd name="connsiteY0" fmla="*/ 0 h 432048"/>
              <a:gd name="connsiteX1" fmla="*/ 1728192 w 1728192"/>
              <a:gd name="connsiteY1" fmla="*/ 0 h 432048"/>
              <a:gd name="connsiteX2" fmla="*/ 1728192 w 1728192"/>
              <a:gd name="connsiteY2" fmla="*/ 432048 h 432048"/>
              <a:gd name="connsiteX3" fmla="*/ 0 w 1728192"/>
              <a:gd name="connsiteY3" fmla="*/ 432048 h 432048"/>
              <a:gd name="connsiteX4" fmla="*/ 0 w 1728192"/>
              <a:gd name="connsiteY4" fmla="*/ 0 h 432048"/>
              <a:gd name="connsiteX0" fmla="*/ 0 w 1728192"/>
              <a:gd name="connsiteY0" fmla="*/ 0 h 432048"/>
              <a:gd name="connsiteX1" fmla="*/ 1728192 w 1728192"/>
              <a:gd name="connsiteY1" fmla="*/ 0 h 432048"/>
              <a:gd name="connsiteX2" fmla="*/ 1728192 w 1728192"/>
              <a:gd name="connsiteY2" fmla="*/ 432048 h 432048"/>
              <a:gd name="connsiteX3" fmla="*/ 316992 w 1728192"/>
              <a:gd name="connsiteY3" fmla="*/ 419856 h 432048"/>
              <a:gd name="connsiteX4" fmla="*/ 0 w 1728192"/>
              <a:gd name="connsiteY4" fmla="*/ 0 h 43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2" h="432048">
                <a:moveTo>
                  <a:pt x="0" y="0"/>
                </a:moveTo>
                <a:lnTo>
                  <a:pt x="1728192" y="0"/>
                </a:lnTo>
                <a:lnTo>
                  <a:pt x="1728192" y="432048"/>
                </a:lnTo>
                <a:lnTo>
                  <a:pt x="316992" y="419856"/>
                </a:lnTo>
                <a:lnTo>
                  <a:pt x="0" y="0"/>
                </a:lnTo>
                <a:close/>
              </a:path>
            </a:pathLst>
          </a:custGeom>
          <a:solidFill>
            <a:srgbClr val="002060"/>
          </a:solidFill>
          <a:ln w="25400" cap="flat" cmpd="sng" algn="ctr">
            <a:noFill/>
            <a:prstDash val="solid"/>
          </a:ln>
          <a:effectLst/>
        </p:spPr>
        <p:txBody>
          <a:bodyPr lIns="129213" tIns="64608" rIns="129213" bIns="64608" anchor="ctr"/>
          <a:lstStyle/>
          <a:p>
            <a:pPr algn="ctr">
              <a:defRPr/>
            </a:pPr>
            <a:endParaRPr lang="zh-CN" altLang="en-US" sz="1900" kern="0">
              <a:solidFill>
                <a:sysClr val="window" lastClr="FFFFFF"/>
              </a:solidFill>
              <a:latin typeface="Calibri"/>
              <a:ea typeface="宋体"/>
            </a:endParaRPr>
          </a:p>
        </p:txBody>
      </p:sp>
      <p:sp>
        <p:nvSpPr>
          <p:cNvPr id="29" name="任意多边形 28"/>
          <p:cNvSpPr/>
          <p:nvPr/>
        </p:nvSpPr>
        <p:spPr>
          <a:xfrm>
            <a:off x="2115270" y="4938576"/>
            <a:ext cx="1751076" cy="1227921"/>
          </a:xfrm>
          <a:custGeom>
            <a:avLst/>
            <a:gdLst>
              <a:gd name="connsiteX0" fmla="*/ 0 w 980606"/>
              <a:gd name="connsiteY0" fmla="*/ 0 h 1463497"/>
              <a:gd name="connsiteX1" fmla="*/ 980606 w 980606"/>
              <a:gd name="connsiteY1" fmla="*/ 407085 h 1463497"/>
              <a:gd name="connsiteX2" fmla="*/ 772648 w 980606"/>
              <a:gd name="connsiteY2" fmla="*/ 1454647 h 1463497"/>
              <a:gd name="connsiteX3" fmla="*/ 0 w 980606"/>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980606" h="1463497">
                <a:moveTo>
                  <a:pt x="0" y="0"/>
                </a:moveTo>
                <a:lnTo>
                  <a:pt x="980606" y="407085"/>
                </a:lnTo>
                <a:lnTo>
                  <a:pt x="772648" y="1454647"/>
                </a:lnTo>
                <a:lnTo>
                  <a:pt x="0" y="146349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000" b="1" dirty="0">
                <a:solidFill>
                  <a:schemeClr val="bg1"/>
                </a:solidFill>
                <a:latin typeface="微软雅黑" pitchFamily="34" charset="-122"/>
                <a:ea typeface="微软雅黑" pitchFamily="34" charset="-122"/>
              </a:rPr>
              <a:t>行业结构趋向专业化</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23113253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right)">
                                      <p:cBhvr>
                                        <p:cTn id="18" dur="500"/>
                                        <p:tgtEl>
                                          <p:spTgt spid="1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right)">
                                      <p:cBhvr>
                                        <p:cTn id="30" dur="500"/>
                                        <p:tgtEl>
                                          <p:spTgt spid="2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right)">
                                      <p:cBhvr>
                                        <p:cTn id="42" dur="500"/>
                                        <p:tgtEl>
                                          <p:spTgt spid="29"/>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4" grpId="0" animBg="1"/>
      <p:bldP spid="15" grpId="0" animBg="1"/>
      <p:bldP spid="23" grpId="0" animBg="1"/>
      <p:bldP spid="24" grpId="0" animBg="1"/>
      <p:bldP spid="28" grpId="0" animBg="1"/>
      <p:bldP spid="29" grpId="0" animBg="1"/>
    </p:bldLst>
  </p:timing>
</p:sld>
</file>

<file path=ppt/theme/theme1.xml><?xml version="1.0" encoding="utf-8"?>
<a:theme xmlns:a="http://schemas.openxmlformats.org/drawingml/2006/main" name="Office 主题">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0C0"/>
        </a:solidFill>
        <a:ln>
          <a:noFill/>
        </a:ln>
      </a:spPr>
      <a:bodyPr lIns="117226" tIns="58613" rIns="117226" bIns="58613"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13857</TotalTime>
  <Words>5971</Words>
  <Application>Microsoft Office PowerPoint</Application>
  <PresentationFormat>自定义</PresentationFormat>
  <Paragraphs>505</Paragraphs>
  <Slides>49</Slides>
  <Notes>38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49</vt:i4>
      </vt:variant>
    </vt:vector>
  </HeadingPairs>
  <TitlesOfParts>
    <vt:vector size="62" baseType="lpstr">
      <vt:lpstr>等线</vt:lpstr>
      <vt:lpstr>方正中等线简体</vt:lpstr>
      <vt:lpstr>思源黑体 CN Bold</vt:lpstr>
      <vt:lpstr>思源黑体 CN Medium</vt:lpstr>
      <vt:lpstr>宋体</vt:lpstr>
      <vt:lpstr>微软雅黑</vt:lpstr>
      <vt:lpstr>幼圆</vt:lpstr>
      <vt:lpstr>Arial</vt:lpstr>
      <vt:lpstr>Calibri</vt:lpstr>
      <vt:lpstr>Calibri Light</vt:lpstr>
      <vt:lpstr>Wingdings</vt:lpstr>
      <vt:lpstr>Office 主题</vt:lpstr>
      <vt:lpstr>1_Office 主题</vt:lpstr>
      <vt:lpstr>公司市场开发体系建设的思路与举措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彭树平</cp:lastModifiedBy>
  <cp:revision>272</cp:revision>
  <dcterms:created xsi:type="dcterms:W3CDTF">2014-12-22T05:59:52Z</dcterms:created>
  <dcterms:modified xsi:type="dcterms:W3CDTF">2019-06-13T02:34:07Z</dcterms:modified>
</cp:coreProperties>
</file>