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256" r:id="rId3"/>
    <p:sldId id="851" r:id="rId5"/>
    <p:sldId id="1004" r:id="rId6"/>
    <p:sldId id="1005" r:id="rId7"/>
    <p:sldId id="1006" r:id="rId8"/>
    <p:sldId id="1108" r:id="rId9"/>
    <p:sldId id="1109" r:id="rId10"/>
    <p:sldId id="1110" r:id="rId11"/>
    <p:sldId id="1007" r:id="rId12"/>
    <p:sldId id="968" r:id="rId13"/>
    <p:sldId id="827" r:id="rId14"/>
    <p:sldId id="786" r:id="rId15"/>
    <p:sldId id="1107" r:id="rId16"/>
    <p:sldId id="855" r:id="rId17"/>
    <p:sldId id="875" r:id="rId18"/>
    <p:sldId id="967" r:id="rId19"/>
    <p:sldId id="969" r:id="rId20"/>
    <p:sldId id="970" r:id="rId21"/>
    <p:sldId id="1076" r:id="rId22"/>
    <p:sldId id="972" r:id="rId23"/>
    <p:sldId id="1047" r:id="rId24"/>
    <p:sldId id="1048" r:id="rId25"/>
    <p:sldId id="974" r:id="rId26"/>
    <p:sldId id="917" r:id="rId27"/>
    <p:sldId id="836" r:id="rId28"/>
    <p:sldId id="791" r:id="rId29"/>
    <p:sldId id="792" r:id="rId30"/>
    <p:sldId id="858" r:id="rId31"/>
    <p:sldId id="859" r:id="rId32"/>
    <p:sldId id="802" r:id="rId33"/>
    <p:sldId id="803" r:id="rId34"/>
    <p:sldId id="804" r:id="rId35"/>
    <p:sldId id="805" r:id="rId36"/>
    <p:sldId id="806" r:id="rId37"/>
    <p:sldId id="807" r:id="rId38"/>
    <p:sldId id="808" r:id="rId39"/>
    <p:sldId id="809" r:id="rId40"/>
    <p:sldId id="975" r:id="rId41"/>
    <p:sldId id="787" r:id="rId42"/>
    <p:sldId id="1011" r:id="rId43"/>
    <p:sldId id="1010" r:id="rId44"/>
    <p:sldId id="1046" r:id="rId45"/>
    <p:sldId id="846" r:id="rId46"/>
    <p:sldId id="1012" r:id="rId47"/>
    <p:sldId id="1013" r:id="rId48"/>
    <p:sldId id="854" r:id="rId49"/>
    <p:sldId id="850" r:id="rId50"/>
    <p:sldId id="258" r:id="rId51"/>
  </p:sldIdLst>
  <p:sldSz cx="12192000" cy="6858000"/>
  <p:notesSz cx="6797675"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C2E7FDE-4570-4589-B684-768193527833}">
          <p14:sldIdLst>
            <p14:sldId id="256"/>
            <p14:sldId id="851"/>
            <p14:sldId id="1004"/>
            <p14:sldId id="1005"/>
            <p14:sldId id="1006"/>
            <p14:sldId id="1108"/>
            <p14:sldId id="1109"/>
            <p14:sldId id="1110"/>
            <p14:sldId id="1007"/>
            <p14:sldId id="968"/>
            <p14:sldId id="827"/>
            <p14:sldId id="786"/>
            <p14:sldId id="1107"/>
            <p14:sldId id="855"/>
            <p14:sldId id="875"/>
            <p14:sldId id="967"/>
            <p14:sldId id="969"/>
            <p14:sldId id="970"/>
            <p14:sldId id="1076"/>
            <p14:sldId id="972"/>
            <p14:sldId id="1047"/>
            <p14:sldId id="1048"/>
            <p14:sldId id="974"/>
            <p14:sldId id="917"/>
            <p14:sldId id="836"/>
            <p14:sldId id="791"/>
            <p14:sldId id="792"/>
            <p14:sldId id="858"/>
            <p14:sldId id="859"/>
            <p14:sldId id="802"/>
            <p14:sldId id="803"/>
            <p14:sldId id="804"/>
            <p14:sldId id="805"/>
            <p14:sldId id="806"/>
            <p14:sldId id="807"/>
            <p14:sldId id="808"/>
            <p14:sldId id="809"/>
            <p14:sldId id="975"/>
            <p14:sldId id="787"/>
            <p14:sldId id="1011"/>
            <p14:sldId id="1010"/>
            <p14:sldId id="1046"/>
            <p14:sldId id="846"/>
            <p14:sldId id="1012"/>
            <p14:sldId id="1013"/>
            <p14:sldId id="854"/>
            <p14:sldId id="850"/>
            <p14:sldId id="25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0DC2"/>
    <a:srgbClr val="802643"/>
    <a:srgbClr val="CC9732"/>
    <a:srgbClr val="0068B7"/>
    <a:srgbClr val="D20000"/>
    <a:srgbClr val="65BB69"/>
    <a:srgbClr val="DE0000"/>
    <a:srgbClr val="8697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579" autoAdjust="0"/>
    <p:restoredTop sz="82180" autoAdjust="0"/>
  </p:normalViewPr>
  <p:slideViewPr>
    <p:cSldViewPr snapToGrid="0">
      <p:cViewPr varScale="1">
        <p:scale>
          <a:sx n="74" d="100"/>
          <a:sy n="74" d="100"/>
        </p:scale>
        <p:origin x="522" y="7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78" d="100"/>
          <a:sy n="78" d="100"/>
        </p:scale>
        <p:origin x="398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4" Type="http://schemas.microsoft.com/office/2011/relationships/chartColorStyle" Target="colors4.xml"/><Relationship Id="rId3" Type="http://schemas.microsoft.com/office/2011/relationships/chartStyle" Target="style4.xml"/><Relationship Id="rId2" Type="http://schemas.openxmlformats.org/officeDocument/2006/relationships/themeOverride" Target="../theme/themeOverride1.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b="1" dirty="0"/>
              <a:t>按资产划分</a:t>
            </a:r>
            <a:endParaRPr lang="zh-CN" altLang="en-US" b="1" dirty="0"/>
          </a:p>
        </c:rich>
      </c:tx>
      <c:layout>
        <c:manualLayout>
          <c:xMode val="edge"/>
          <c:yMode val="edge"/>
          <c:x val="0.379091575119898"/>
          <c:y val="0.00599044170781361"/>
        </c:manualLayout>
      </c:layout>
      <c:overlay val="0"/>
      <c:spPr>
        <a:noFill/>
        <a:ln>
          <a:noFill/>
        </a:ln>
        <a:effectLst/>
      </c:spPr>
    </c:title>
    <c:autoTitleDeleted val="0"/>
    <c:plotArea>
      <c:layout/>
      <c:doughnutChart>
        <c:varyColors val="1"/>
        <c:ser>
          <c:idx val="0"/>
          <c:order val="0"/>
          <c:tx>
            <c:strRef>
              <c:f>Sheet1!$B$1</c:f>
              <c:strCache>
                <c:ptCount val="1"/>
                <c:pt idx="0">
                  <c:v>按资产划分</c:v>
                </c:pt>
              </c:strCache>
            </c:strRef>
          </c:tx>
          <c:spPr>
            <a:ln w="50800">
              <a:noFill/>
            </a:ln>
          </c:spPr>
          <c:explosion val="0"/>
          <c:dPt>
            <c:idx val="0"/>
            <c:bubble3D val="0"/>
            <c:spPr>
              <a:solidFill>
                <a:schemeClr val="accent1"/>
              </a:solidFill>
              <a:ln w="50800">
                <a:noFill/>
              </a:ln>
              <a:effectLst/>
            </c:spPr>
          </c:dPt>
          <c:dPt>
            <c:idx val="1"/>
            <c:bubble3D val="0"/>
            <c:spPr>
              <a:solidFill>
                <a:schemeClr val="accent2"/>
              </a:solidFill>
              <a:ln w="50800">
                <a:noFill/>
              </a:ln>
              <a:effectLst/>
            </c:spPr>
          </c:dPt>
          <c:dLbls>
            <c:dLbl>
              <c:idx val="0"/>
              <c:layout>
                <c:manualLayout>
                  <c:x val="0.106055714818688"/>
                  <c:y val="-0.0680913540788147"/>
                </c:manualLayout>
              </c:layout>
              <c:showLegendKey val="0"/>
              <c:showVal val="0"/>
              <c:showCatName val="1"/>
              <c:showSerName val="0"/>
              <c:showPercent val="1"/>
              <c:showBubbleSize val="0"/>
              <c:separator>
</c:separator>
              <c:extLst>
                <c:ext xmlns:c15="http://schemas.microsoft.com/office/drawing/2012/chart" uri="{CE6537A1-D6FC-4f65-9D91-7224C49458BB}">
                  <c15:layout>
                    <c:manualLayout>
                      <c:w val="0.158347074208458"/>
                      <c:h val="0.222844431530666"/>
                    </c:manualLayout>
                  </c15:layout>
                </c:ext>
              </c:extLst>
            </c:dLbl>
            <c:dLbl>
              <c:idx val="1"/>
              <c:layout>
                <c:manualLayout>
                  <c:x val="-0.11722593478223"/>
                  <c:y val="0.14516837071935"/>
                </c:manualLayout>
              </c:layout>
              <c:showLegendKey val="0"/>
              <c:showVal val="0"/>
              <c:showCatName val="1"/>
              <c:showSerName val="0"/>
              <c:showPercent val="1"/>
              <c:showBubbleSize val="0"/>
              <c:separator>
</c:separator>
              <c:extLst>
                <c:ext xmlns:c15="http://schemas.microsoft.com/office/drawing/2012/chart" uri="{CE6537A1-D6FC-4f65-9D91-7224C49458BB}">
                  <c15:layout/>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zh-CN" sz="1195" b="0" i="0" u="none" strike="noStrike" kern="1200" baseline="0">
                    <a:solidFill>
                      <a:schemeClr val="dk1">
                        <a:lumMod val="65000"/>
                        <a:lumOff val="35000"/>
                      </a:schemeClr>
                    </a:solidFill>
                    <a:latin typeface="+mn-lt"/>
                    <a:ea typeface="+mn-ea"/>
                    <a:cs typeface="+mn-cs"/>
                  </a:defRPr>
                </a:pPr>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投资形成的资产</c:v>
                </c:pt>
                <c:pt idx="1">
                  <c:v>其他</c:v>
                </c:pt>
              </c:strCache>
            </c:strRef>
          </c:cat>
          <c:val>
            <c:numRef>
              <c:f>Sheet1!$B$2:$B$3</c:f>
              <c:numCache>
                <c:formatCode>0%</c:formatCode>
                <c:ptCount val="2"/>
                <c:pt idx="0">
                  <c:v>0.65</c:v>
                </c:pt>
                <c:pt idx="1">
                  <c:v>0.35</c:v>
                </c:pt>
              </c:numCache>
            </c:numRef>
          </c:val>
        </c:ser>
        <c:dLbls>
          <c:showLegendKey val="0"/>
          <c:showVal val="1"/>
          <c:showCatName val="0"/>
          <c:showSerName val="0"/>
          <c:showPercent val="0"/>
          <c:showBubbleSize val="0"/>
          <c:showLeaderLines val="0"/>
        </c:dLbls>
        <c:firstSliceAng val="5"/>
        <c:holeSize val="64"/>
      </c:doughnutChart>
      <c:spPr>
        <a:noFill/>
        <a:ln>
          <a:noFill/>
        </a:ln>
        <a:effectLst/>
      </c:spPr>
    </c:plotArea>
    <c:legend>
      <c:legendPos val="b"/>
      <c:layout>
        <c:manualLayout>
          <c:xMode val="edge"/>
          <c:yMode val="edge"/>
          <c:x val="0.126460043343409"/>
          <c:y val="0.869492180616114"/>
          <c:w val="0.72079063334898"/>
          <c:h val="0.10472338376254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b="1" dirty="0"/>
              <a:t>按营业收入划分</a:t>
            </a:r>
            <a:endParaRPr lang="zh-CN" altLang="en-US" b="1" dirty="0"/>
          </a:p>
        </c:rich>
      </c:tx>
      <c:layout/>
      <c:overlay val="0"/>
      <c:spPr>
        <a:noFill/>
        <a:ln>
          <a:noFill/>
        </a:ln>
        <a:effectLst/>
      </c:spPr>
    </c:title>
    <c:autoTitleDeleted val="0"/>
    <c:plotArea>
      <c:layout/>
      <c:doughnutChart>
        <c:varyColors val="1"/>
        <c:ser>
          <c:idx val="0"/>
          <c:order val="0"/>
          <c:tx>
            <c:strRef>
              <c:f>Sheet1!$B$1</c:f>
              <c:strCache>
                <c:ptCount val="1"/>
                <c:pt idx="0">
                  <c:v>按营业收入划分</c:v>
                </c:pt>
              </c:strCache>
            </c:strRef>
          </c:tx>
          <c:spPr>
            <a:ln w="50800">
              <a:noFill/>
            </a:ln>
          </c:spPr>
          <c:explosion val="0"/>
          <c:dPt>
            <c:idx val="0"/>
            <c:bubble3D val="0"/>
            <c:spPr>
              <a:solidFill>
                <a:schemeClr val="accent1"/>
              </a:solidFill>
              <a:ln w="50800">
                <a:noFill/>
              </a:ln>
              <a:effectLst/>
            </c:spPr>
          </c:dPt>
          <c:dPt>
            <c:idx val="1"/>
            <c:bubble3D val="0"/>
            <c:spPr>
              <a:solidFill>
                <a:schemeClr val="accent2"/>
              </a:solidFill>
              <a:ln w="50800">
                <a:noFill/>
              </a:ln>
              <a:effectLst/>
            </c:spPr>
          </c:dPt>
          <c:dLbls>
            <c:dLbl>
              <c:idx val="0"/>
              <c:layout>
                <c:manualLayout>
                  <c:x val="0.142970005116968"/>
                  <c:y val="0.090855096008802"/>
                </c:manualLayout>
              </c:layout>
              <c:showLegendKey val="0"/>
              <c:showVal val="0"/>
              <c:showCatName val="1"/>
              <c:showSerName val="0"/>
              <c:showPercent val="1"/>
              <c:showBubbleSize val="0"/>
              <c:separator>
</c:separator>
              <c:extLst>
                <c:ext xmlns:c15="http://schemas.microsoft.com/office/drawing/2012/chart" uri="{CE6537A1-D6FC-4f65-9D91-7224C49458BB}">
                  <c15:layout>
                    <c:manualLayout>
                      <c:w val="0.194617292942655"/>
                      <c:h val="0.241414800824889"/>
                    </c:manualLayout>
                  </c15:layout>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zh-CN" sz="1195" b="0" i="0" u="none" strike="noStrike" kern="1200" baseline="0">
                    <a:solidFill>
                      <a:schemeClr val="dk1">
                        <a:lumMod val="65000"/>
                        <a:lumOff val="35000"/>
                      </a:schemeClr>
                    </a:solidFill>
                    <a:latin typeface="+mn-lt"/>
                    <a:ea typeface="+mn-ea"/>
                    <a:cs typeface="+mn-cs"/>
                  </a:defRPr>
                </a:pPr>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投资形成的营业收入</c:v>
                </c:pt>
                <c:pt idx="1">
                  <c:v>其他</c:v>
                </c:pt>
              </c:strCache>
            </c:strRef>
          </c:cat>
          <c:val>
            <c:numRef>
              <c:f>Sheet1!$B$2:$B$3</c:f>
              <c:numCache>
                <c:formatCode>0%</c:formatCode>
                <c:ptCount val="2"/>
                <c:pt idx="0">
                  <c:v>0.45</c:v>
                </c:pt>
                <c:pt idx="1">
                  <c:v>0.55</c:v>
                </c:pt>
              </c:numCache>
            </c:numRef>
          </c:val>
        </c:ser>
        <c:dLbls>
          <c:showLegendKey val="0"/>
          <c:showVal val="1"/>
          <c:showCatName val="0"/>
          <c:showSerName val="0"/>
          <c:showPercent val="0"/>
          <c:showBubbleSize val="0"/>
          <c:showLeaderLines val="0"/>
        </c:dLbls>
        <c:firstSliceAng val="5"/>
        <c:holeSize val="64"/>
      </c:doughnutChart>
      <c:spPr>
        <a:noFill/>
        <a:ln>
          <a:noFill/>
        </a:ln>
        <a:effectLst/>
      </c:spPr>
    </c:plotArea>
    <c:legend>
      <c:legendPos val="b"/>
      <c:layout>
        <c:manualLayout>
          <c:xMode val="edge"/>
          <c:yMode val="edge"/>
          <c:x val="0.126460043343409"/>
          <c:y val="0.869492180616114"/>
          <c:w val="0.72079063334898"/>
          <c:h val="0.10472338376254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b="1" dirty="0"/>
              <a:t>按利润总额划分</a:t>
            </a:r>
            <a:endParaRPr lang="zh-CN" altLang="en-US" b="1" dirty="0"/>
          </a:p>
        </c:rich>
      </c:tx>
      <c:layout>
        <c:manualLayout>
          <c:xMode val="edge"/>
          <c:yMode val="edge"/>
          <c:x val="0.242343208511836"/>
          <c:y val="0.016573560603321"/>
        </c:manualLayout>
      </c:layout>
      <c:overlay val="0"/>
      <c:spPr>
        <a:noFill/>
        <a:ln>
          <a:noFill/>
        </a:ln>
        <a:effectLst/>
      </c:spPr>
    </c:title>
    <c:autoTitleDeleted val="0"/>
    <c:plotArea>
      <c:layout/>
      <c:doughnutChart>
        <c:varyColors val="1"/>
        <c:ser>
          <c:idx val="0"/>
          <c:order val="0"/>
          <c:tx>
            <c:strRef>
              <c:f>Sheet1!$B$1</c:f>
              <c:strCache>
                <c:ptCount val="1"/>
                <c:pt idx="0">
                  <c:v>按利润总额划分</c:v>
                </c:pt>
              </c:strCache>
            </c:strRef>
          </c:tx>
          <c:spPr>
            <a:ln w="50800">
              <a:noFill/>
            </a:ln>
          </c:spPr>
          <c:explosion val="0"/>
          <c:dPt>
            <c:idx val="0"/>
            <c:bubble3D val="0"/>
            <c:spPr>
              <a:solidFill>
                <a:schemeClr val="accent1"/>
              </a:solidFill>
              <a:ln w="50800">
                <a:noFill/>
              </a:ln>
              <a:effectLst/>
            </c:spPr>
          </c:dPt>
          <c:dPt>
            <c:idx val="1"/>
            <c:bubble3D val="0"/>
            <c:spPr>
              <a:solidFill>
                <a:schemeClr val="accent2"/>
              </a:solidFill>
              <a:ln w="50800">
                <a:noFill/>
              </a:ln>
              <a:effectLst/>
            </c:spPr>
          </c:dPt>
          <c:dLbls>
            <c:dLbl>
              <c:idx val="0"/>
              <c:layout>
                <c:manualLayout>
                  <c:x val="0.0858954089886172"/>
                  <c:y val="-4.11528700478868e-8"/>
                </c:manualLayout>
              </c:layout>
              <c:showLegendKey val="0"/>
              <c:showVal val="0"/>
              <c:showCatName val="1"/>
              <c:showSerName val="0"/>
              <c:showPercent val="1"/>
              <c:showBubbleSize val="0"/>
              <c:separator>
</c:separator>
              <c:extLst>
                <c:ext xmlns:c15="http://schemas.microsoft.com/office/drawing/2012/chart" uri="{CE6537A1-D6FC-4f65-9D91-7224C49458BB}">
                  <c15:layout>
                    <c:manualLayout>
                      <c:w val="0.228954371863997"/>
                      <c:h val="0.207269348268039"/>
                    </c:manualLayout>
                  </c15:layout>
                </c:ext>
              </c:extLst>
            </c:dLbl>
            <c:dLbl>
              <c:idx val="1"/>
              <c:layout>
                <c:manualLayout>
                  <c:x val="-0.066829924760302"/>
                  <c:y val="0.0816697142982926"/>
                </c:manualLayout>
              </c:layout>
              <c:showLegendKey val="0"/>
              <c:showVal val="0"/>
              <c:showCatName val="1"/>
              <c:showSerName val="0"/>
              <c:showPercent val="1"/>
              <c:showBubbleSize val="0"/>
              <c:separator>
</c:separator>
              <c:extLst>
                <c:ext xmlns:c15="http://schemas.microsoft.com/office/drawing/2012/chart" uri="{CE6537A1-D6FC-4f65-9D91-7224C49458BB}">
                  <c15:layout/>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lang="zh-CN" sz="1195" b="0" i="0" u="none" strike="noStrike" kern="1200" baseline="0">
                    <a:solidFill>
                      <a:schemeClr val="dk1">
                        <a:lumMod val="65000"/>
                        <a:lumOff val="35000"/>
                      </a:schemeClr>
                    </a:solidFill>
                    <a:latin typeface="+mn-lt"/>
                    <a:ea typeface="+mn-ea"/>
                    <a:cs typeface="+mn-cs"/>
                  </a:defRPr>
                </a:pPr>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投资形成的利润总额</c:v>
                </c:pt>
                <c:pt idx="1">
                  <c:v>其他</c:v>
                </c:pt>
              </c:strCache>
            </c:strRef>
          </c:cat>
          <c:val>
            <c:numRef>
              <c:f>Sheet1!$B$2:$B$3</c:f>
              <c:numCache>
                <c:formatCode>0%</c:formatCode>
                <c:ptCount val="2"/>
                <c:pt idx="0">
                  <c:v>0.55</c:v>
                </c:pt>
                <c:pt idx="1">
                  <c:v>0.45</c:v>
                </c:pt>
              </c:numCache>
            </c:numRef>
          </c:val>
        </c:ser>
        <c:dLbls>
          <c:showLegendKey val="0"/>
          <c:showVal val="1"/>
          <c:showCatName val="0"/>
          <c:showSerName val="0"/>
          <c:showPercent val="0"/>
          <c:showBubbleSize val="0"/>
          <c:showLeaderLines val="0"/>
        </c:dLbls>
        <c:firstSliceAng val="5"/>
        <c:holeSize val="64"/>
      </c:doughnutChart>
      <c:spPr>
        <a:noFill/>
        <a:ln>
          <a:noFill/>
        </a:ln>
        <a:effectLst/>
      </c:spPr>
    </c:plotArea>
    <c:legend>
      <c:legendPos val="b"/>
      <c:layout>
        <c:manualLayout>
          <c:xMode val="edge"/>
          <c:yMode val="edge"/>
          <c:x val="0.126460043343409"/>
          <c:y val="0.869492180616114"/>
          <c:w val="0.72079063334898"/>
          <c:h val="0.104723383762546"/>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en-US" altLang="zh-CN" sz="1860" b="1" i="0" u="none" strike="noStrike" kern="1200" spc="0" baseline="0" dirty="0">
                <a:solidFill>
                  <a:schemeClr val="tx2"/>
                </a:solidFill>
                <a:latin typeface="微软雅黑" panose="020B0503020204020204" pitchFamily="34" charset="-122"/>
                <a:ea typeface="微软雅黑" panose="020B0503020204020204" pitchFamily="34" charset="-122"/>
                <a:cs typeface="+mn-cs"/>
              </a:defRPr>
            </a:pPr>
            <a:r>
              <a:rPr lang="en-US" altLang="zh-CN" sz="1860" b="1" i="0" u="none" strike="noStrike" kern="1200" spc="0" baseline="0" dirty="0">
                <a:solidFill>
                  <a:schemeClr val="tx2"/>
                </a:solidFill>
                <a:latin typeface="微软雅黑" panose="020B0503020204020204" pitchFamily="34" charset="-122"/>
                <a:ea typeface="微软雅黑" panose="020B0503020204020204" pitchFamily="34" charset="-122"/>
                <a:cs typeface="+mn-cs"/>
              </a:rPr>
              <a:t>2011-2018年完成投资额</a:t>
            </a:r>
            <a:endParaRPr lang="en-US" altLang="zh-CN" sz="1860" b="1" i="0" u="none" strike="noStrike" kern="1200" spc="0" baseline="0" dirty="0">
              <a:solidFill>
                <a:schemeClr val="tx2"/>
              </a:solidFill>
              <a:latin typeface="微软雅黑" panose="020B0503020204020204" pitchFamily="34" charset="-122"/>
              <a:ea typeface="微软雅黑" panose="020B0503020204020204" pitchFamily="34" charset="-122"/>
              <a:cs typeface="+mn-cs"/>
            </a:endParaRPr>
          </a:p>
        </c:rich>
      </c:tx>
      <c:layout>
        <c:manualLayout>
          <c:xMode val="edge"/>
          <c:yMode val="edge"/>
          <c:x val="0.266339000524278"/>
          <c:y val="0.0057769031652287"/>
        </c:manualLayout>
      </c:layout>
      <c:overlay val="0"/>
      <c:spPr>
        <a:noFill/>
        <a:ln>
          <a:noFill/>
        </a:ln>
        <a:effectLst/>
      </c:spPr>
    </c:title>
    <c:autoTitleDeleted val="0"/>
    <c:plotArea>
      <c:layout>
        <c:manualLayout>
          <c:layoutTarget val="inner"/>
          <c:xMode val="edge"/>
          <c:yMode val="edge"/>
          <c:x val="0.0765952172645086"/>
          <c:y val="0.0960231381055676"/>
          <c:w val="0.897941819772528"/>
          <c:h val="0.756259187775064"/>
        </c:manualLayout>
      </c:layout>
      <c:lineChart>
        <c:grouping val="standard"/>
        <c:varyColors val="0"/>
        <c:ser>
          <c:idx val="3"/>
          <c:order val="0"/>
          <c:tx>
            <c:strRef>
              <c:f>Sheet1!$C$2</c:f>
              <c:strCache>
                <c:ptCount val="1"/>
                <c:pt idx="0">
                  <c:v>完成投资额</c:v>
                </c:pt>
              </c:strCache>
            </c:strRef>
          </c:tx>
          <c:spPr>
            <a:ln w="28575" cap="rnd">
              <a:solidFill>
                <a:srgbClr val="4472C4"/>
              </a:solidFill>
              <a:round/>
            </a:ln>
            <a:effectLst/>
          </c:spPr>
          <c:marker>
            <c:symbol val="star"/>
            <c:size val="6"/>
            <c:spPr>
              <a:noFill/>
              <a:ln w="9525">
                <a:solidFill>
                  <a:srgbClr val="4472C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1100" b="0" i="0" u="none" strike="noStrike" kern="1200" baseline="0">
                    <a:solidFill>
                      <a:schemeClr val="tx1">
                        <a:lumMod val="75000"/>
                        <a:lumOff val="25000"/>
                      </a:schemeClr>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Sheet1!$D$1:$K$1</c:f>
              <c:numCache>
                <c:formatCode>General</c:formatCode>
                <c:ptCount val="8"/>
                <c:pt idx="0">
                  <c:v>2011</c:v>
                </c:pt>
                <c:pt idx="1">
                  <c:v>2012</c:v>
                </c:pt>
                <c:pt idx="2">
                  <c:v>2013</c:v>
                </c:pt>
                <c:pt idx="3">
                  <c:v>2014</c:v>
                </c:pt>
                <c:pt idx="4">
                  <c:v>2015</c:v>
                </c:pt>
                <c:pt idx="5">
                  <c:v>2016</c:v>
                </c:pt>
                <c:pt idx="6">
                  <c:v>2017</c:v>
                </c:pt>
                <c:pt idx="7">
                  <c:v>2018</c:v>
                </c:pt>
              </c:numCache>
            </c:numRef>
          </c:cat>
          <c:val>
            <c:numRef>
              <c:f>Sheet1!$D$2:$K$2</c:f>
              <c:numCache>
                <c:formatCode>General</c:formatCode>
                <c:ptCount val="8"/>
                <c:pt idx="0">
                  <c:v>90.6</c:v>
                </c:pt>
                <c:pt idx="1">
                  <c:v>103.98</c:v>
                </c:pt>
                <c:pt idx="2">
                  <c:v>82.36</c:v>
                </c:pt>
                <c:pt idx="3">
                  <c:v>177.24</c:v>
                </c:pt>
                <c:pt idx="4">
                  <c:v>274.14</c:v>
                </c:pt>
                <c:pt idx="5">
                  <c:v>310.62</c:v>
                </c:pt>
                <c:pt idx="6">
                  <c:v>446.08</c:v>
                </c:pt>
                <c:pt idx="7">
                  <c:v>533.34</c:v>
                </c:pt>
              </c:numCache>
            </c:numRef>
          </c:val>
          <c:smooth val="0"/>
        </c:ser>
        <c:dLbls>
          <c:showLegendKey val="0"/>
          <c:showVal val="1"/>
          <c:showCatName val="0"/>
          <c:showSerName val="0"/>
          <c:showPercent val="0"/>
          <c:showBubbleSize val="0"/>
        </c:dLbls>
        <c:marker val="1"/>
        <c:smooth val="0"/>
        <c:axId val="-1649024480"/>
        <c:axId val="-1649023936"/>
      </c:lineChart>
      <c:dateAx>
        <c:axId val="-1649024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p>
        </c:txPr>
        <c:crossAx val="-1649023936"/>
        <c:crosses val="autoZero"/>
        <c:auto val="0"/>
        <c:lblOffset val="100"/>
        <c:baseTimeUnit val="days"/>
      </c:dateAx>
      <c:valAx>
        <c:axId val="-1649023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p>
        </c:txPr>
        <c:crossAx val="-16490244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068C167-2C01-4B0B-81C4-726248B418D0}" type="doc">
      <dgm:prSet loTypeId="relationship" loCatId="relationship" qsTypeId="urn:microsoft.com/office/officeart/2005/8/quickstyle/simple1" qsCatId="simple" csTypeId="urn:microsoft.com/office/officeart/2005/8/colors/accent1_2" csCatId="accent1" phldr="0"/>
      <dgm:spPr/>
      <dgm:t>
        <a:bodyPr/>
        <a:p>
          <a:endParaRPr lang="zh-CN" altLang="en-US"/>
        </a:p>
      </dgm:t>
    </dgm:pt>
    <dgm:pt modelId="{1D7F6E08-72A6-46CC-8870-C881D1493500}">
      <dgm:prSet phldrT="[文本]" phldr="0" custT="1"/>
      <dgm:spPr/>
      <dgm:t>
        <a:bodyPr vert="horz" wrap="square"/>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a:lnSpc>
              <a:spcPct val="100000"/>
            </a:lnSpc>
            <a:spcBef>
              <a:spcPct val="0"/>
            </a:spcBef>
            <a:spcAft>
              <a:spcPct val="35000"/>
            </a:spcAft>
          </a:pPr>
          <a:r>
            <a:rPr lang="zh-CN" altLang="en-US" sz="3200" b="1">
              <a:solidFill>
                <a:srgbClr val="FF0000"/>
              </a:solidFill>
              <a:latin typeface="小标宋" panose="03000509000000000000" pitchFamily="65" charset="-122"/>
              <a:ea typeface="小标宋" panose="03000509000000000000" pitchFamily="65" charset="-122"/>
            </a:rPr>
            <a:t>投资业务</a:t>
          </a:r>
          <a:endParaRPr lang="zh-CN" altLang="en-US" sz="3200" b="1">
            <a:solidFill>
              <a:srgbClr val="FF0000"/>
            </a:solidFill>
            <a:latin typeface="小标宋" panose="03000509000000000000" pitchFamily="65" charset="-122"/>
            <a:ea typeface="小标宋" panose="03000509000000000000" pitchFamily="65" charset="-122"/>
          </a:endParaRPr>
        </a:p>
        <a:p>
          <a:pPr>
            <a:lnSpc>
              <a:spcPct val="100000"/>
            </a:lnSpc>
            <a:spcBef>
              <a:spcPct val="0"/>
            </a:spcBef>
            <a:spcAft>
              <a:spcPct val="35000"/>
            </a:spcAft>
          </a:pPr>
          <a:r>
            <a:rPr lang="zh-CN" altLang="en-US" sz="3200" b="1">
              <a:solidFill>
                <a:srgbClr val="FF0000"/>
              </a:solidFill>
              <a:latin typeface="小标宋" panose="03000509000000000000" pitchFamily="65" charset="-122"/>
              <a:ea typeface="小标宋" panose="03000509000000000000" pitchFamily="65" charset="-122"/>
            </a:rPr>
            <a:t>发展思路</a:t>
          </a:r>
          <a:r>
            <a:rPr lang="zh-CN" altLang="en-US" sz="3200" b="1">
              <a:solidFill>
                <a:srgbClr val="FF0000"/>
              </a:solidFill>
              <a:latin typeface="小标宋" panose="03000509000000000000" pitchFamily="65" charset="-122"/>
              <a:ea typeface="小标宋" panose="03000509000000000000" pitchFamily="65" charset="-122"/>
            </a:rPr>
            <a:t/>
          </a:r>
          <a:endParaRPr lang="zh-CN" altLang="en-US" sz="3200" b="1">
            <a:solidFill>
              <a:srgbClr val="FF0000"/>
            </a:solidFill>
            <a:latin typeface="小标宋" panose="03000509000000000000" pitchFamily="65" charset="-122"/>
            <a:ea typeface="小标宋" panose="03000509000000000000" pitchFamily="65" charset="-122"/>
          </a:endParaRPr>
        </a:p>
      </dgm:t>
    </dgm:pt>
    <dgm:pt modelId="{59A2FE02-4165-4339-BF9A-AEAE1424E52B}" cxnId="{BA06ECFD-6841-4A84-8FB0-AAD90D4D9072}" type="parTrans">
      <dgm:prSet/>
      <dgm:spPr/>
      <dgm:t>
        <a:bodyPr/>
        <a:p>
          <a:endParaRPr lang="zh-CN" altLang="en-US"/>
        </a:p>
      </dgm:t>
    </dgm:pt>
    <dgm:pt modelId="{E44612D1-CAFE-4D30-B4AA-78C3474158AA}" cxnId="{BA06ECFD-6841-4A84-8FB0-AAD90D4D9072}" type="sibTrans">
      <dgm:prSet/>
      <dgm:spPr/>
      <dgm:t>
        <a:bodyPr/>
        <a:p>
          <a:endParaRPr lang="zh-CN" altLang="en-US"/>
        </a:p>
      </dgm:t>
    </dgm:pt>
    <dgm:pt modelId="{D15727BE-4BB4-41E2-BFCD-1CE00CE9A014}">
      <dgm:prSet phldrT="[文本]" phldr="0" custT="0"/>
      <dgm:spPr/>
      <dgm:t>
        <a:bodyPr vert="horz" wrap="square"/>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a:lnSpc>
              <a:spcPct val="100000"/>
            </a:lnSpc>
            <a:spcBef>
              <a:spcPct val="0"/>
            </a:spcBef>
            <a:spcAft>
              <a:spcPct val="35000"/>
            </a:spcAft>
          </a:pPr>
          <a:r>
            <a:rPr lang="zh-CN" altLang="en-US"/>
            <a:t>投资业务发展思路（</a:t>
          </a:r>
          <a:r>
            <a:rPr lang="en-US" altLang="zh-CN"/>
            <a:t>2019-2021</a:t>
          </a:r>
          <a:r>
            <a:rPr lang="zh-CN" altLang="en-US"/>
            <a:t>年</a:t>
          </a:r>
          <a:r>
            <a:rPr lang="zh-CN" altLang="en-US"/>
            <a:t>）</a:t>
          </a:r>
          <a:r>
            <a:rPr lang="zh-CN" altLang="en-US"/>
            <a:t/>
          </a:r>
          <a:endParaRPr lang="zh-CN" altLang="en-US"/>
        </a:p>
      </dgm:t>
    </dgm:pt>
    <dgm:pt modelId="{1F3BA15B-B772-426D-8549-F05D47B0B0FC}" cxnId="{F05B2C30-80CD-49F4-93D0-98A2ECEA4385}" type="parTrans">
      <dgm:prSet/>
      <dgm:spPr/>
      <dgm:t>
        <a:bodyPr/>
        <a:p>
          <a:endParaRPr lang="zh-CN" altLang="en-US"/>
        </a:p>
      </dgm:t>
    </dgm:pt>
    <dgm:pt modelId="{021F6AB3-21C2-4079-A40A-CA1B5C51BD93}" cxnId="{F05B2C30-80CD-49F4-93D0-98A2ECEA4385}" type="sibTrans">
      <dgm:prSet/>
      <dgm:spPr/>
      <dgm:t>
        <a:bodyPr/>
        <a:p>
          <a:endParaRPr lang="zh-CN" altLang="en-US"/>
        </a:p>
      </dgm:t>
    </dgm:pt>
    <dgm:pt modelId="{A5880797-7454-4E44-8518-F4D8354F0963}">
      <dgm:prSet phldrT="[文本]" phldr="0" custT="0"/>
      <dgm:spPr/>
      <dgm:t>
        <a:bodyPr vert="horz" wrap="square"/>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a:lnSpc>
              <a:spcPct val="100000"/>
            </a:lnSpc>
            <a:spcBef>
              <a:spcPct val="0"/>
            </a:spcBef>
            <a:spcAft>
              <a:spcPct val="35000"/>
            </a:spcAft>
          </a:pPr>
          <a:r>
            <a:rPr lang="zh-CN" altLang="en-US">
              <a:sym typeface="+mn-ea"/>
            </a:rPr>
            <a:t>第一次党代会工作报告</a:t>
          </a:r>
          <a:r>
            <a:rPr lang="zh-CN" altLang="en-US"/>
            <a:t/>
          </a:r>
          <a:endParaRPr lang="zh-CN" altLang="en-US"/>
        </a:p>
      </dgm:t>
    </dgm:pt>
    <dgm:pt modelId="{96CD46E7-D239-40C7-B5C4-376FEEE43C15}" cxnId="{067C442F-2C86-4F01-9B84-ACC4049ED533}" type="parTrans">
      <dgm:prSet/>
      <dgm:spPr/>
      <dgm:t>
        <a:bodyPr/>
        <a:p>
          <a:endParaRPr lang="zh-CN" altLang="en-US"/>
        </a:p>
      </dgm:t>
    </dgm:pt>
    <dgm:pt modelId="{0076998F-56E1-4A10-A709-E2811BD7C4FB}" cxnId="{067C442F-2C86-4F01-9B84-ACC4049ED533}" type="sibTrans">
      <dgm:prSet/>
      <dgm:spPr/>
      <dgm:t>
        <a:bodyPr/>
        <a:p>
          <a:endParaRPr lang="zh-CN" altLang="en-US"/>
        </a:p>
      </dgm:t>
    </dgm:pt>
    <dgm:pt modelId="{CF42B0CB-CDDD-42A1-B3A1-FBB34F262C63}" type="pres">
      <dgm:prSet presAssocID="{6068C167-2C01-4B0B-81C4-726248B418D0}" presName="cycle" presStyleCnt="0">
        <dgm:presLayoutVars>
          <dgm:chMax val="1"/>
          <dgm:dir/>
          <dgm:animLvl val="ctr"/>
          <dgm:resizeHandles val="exact"/>
        </dgm:presLayoutVars>
      </dgm:prSet>
      <dgm:spPr/>
    </dgm:pt>
    <dgm:pt modelId="{B52502C2-594A-4A13-A5FF-5CD5841BD847}" type="pres">
      <dgm:prSet presAssocID="{1D7F6E08-72A6-46CC-8870-C881D1493500}" presName="centerShape" presStyleLbl="node0" presStyleIdx="0" presStyleCnt="1"/>
      <dgm:spPr/>
    </dgm:pt>
    <dgm:pt modelId="{B849A6F3-9933-4C36-AF65-6098308CBC3C}" type="pres">
      <dgm:prSet presAssocID="{1F3BA15B-B772-426D-8549-F05D47B0B0FC}" presName="parTrans" presStyleLbl="bgSibTrans2D1" presStyleIdx="0" presStyleCnt="2"/>
      <dgm:spPr/>
    </dgm:pt>
    <dgm:pt modelId="{B1756079-1332-4090-9A47-D2C0EDB7FB22}" type="pres">
      <dgm:prSet presAssocID="{D15727BE-4BB4-41E2-BFCD-1CE00CE9A014}" presName="node" presStyleLbl="node1" presStyleIdx="0" presStyleCnt="2">
        <dgm:presLayoutVars>
          <dgm:bulletEnabled val="1"/>
        </dgm:presLayoutVars>
      </dgm:prSet>
      <dgm:spPr/>
    </dgm:pt>
    <dgm:pt modelId="{D0718308-59AC-43E6-A882-4828EE4494C2}" type="pres">
      <dgm:prSet presAssocID="{96CD46E7-D239-40C7-B5C4-376FEEE43C15}" presName="parTrans" presStyleLbl="bgSibTrans2D1" presStyleIdx="1" presStyleCnt="2"/>
      <dgm:spPr/>
    </dgm:pt>
    <dgm:pt modelId="{5E0D0BC9-3E91-4623-8C1A-C4A70EB3594B}" type="pres">
      <dgm:prSet presAssocID="{A5880797-7454-4E44-8518-F4D8354F0963}" presName="node" presStyleLbl="node1" presStyleIdx="1" presStyleCnt="2">
        <dgm:presLayoutVars>
          <dgm:bulletEnabled val="1"/>
        </dgm:presLayoutVars>
      </dgm:prSet>
      <dgm:spPr/>
    </dgm:pt>
  </dgm:ptLst>
  <dgm:cxnLst>
    <dgm:cxn modelId="{BA06ECFD-6841-4A84-8FB0-AAD90D4D9072}" srcId="{6068C167-2C01-4B0B-81C4-726248B418D0}" destId="{1D7F6E08-72A6-46CC-8870-C881D1493500}" srcOrd="0" destOrd="0" parTransId="{59A2FE02-4165-4339-BF9A-AEAE1424E52B}" sibTransId="{E44612D1-CAFE-4D30-B4AA-78C3474158AA}"/>
    <dgm:cxn modelId="{F05B2C30-80CD-49F4-93D0-98A2ECEA4385}" srcId="{1D7F6E08-72A6-46CC-8870-C881D1493500}" destId="{D15727BE-4BB4-41E2-BFCD-1CE00CE9A014}" srcOrd="0" destOrd="0" parTransId="{1F3BA15B-B772-426D-8549-F05D47B0B0FC}" sibTransId="{021F6AB3-21C2-4079-A40A-CA1B5C51BD93}"/>
    <dgm:cxn modelId="{067C442F-2C86-4F01-9B84-ACC4049ED533}" srcId="{1D7F6E08-72A6-46CC-8870-C881D1493500}" destId="{A5880797-7454-4E44-8518-F4D8354F0963}" srcOrd="1" destOrd="0" parTransId="{96CD46E7-D239-40C7-B5C4-376FEEE43C15}" sibTransId="{0076998F-56E1-4A10-A709-E2811BD7C4FB}"/>
    <dgm:cxn modelId="{A7025F5C-8992-4ED2-994F-DCA1DD8A7571}" type="presOf" srcId="{6068C167-2C01-4B0B-81C4-726248B418D0}" destId="{CF42B0CB-CDDD-42A1-B3A1-FBB34F262C63}" srcOrd="0" destOrd="0" presId="urn:microsoft.com/office/officeart/2005/8/layout/radial4"/>
    <dgm:cxn modelId="{00E17965-1CA6-4E74-B8A6-2A6DE0857B2D}" type="presParOf" srcId="{CF42B0CB-CDDD-42A1-B3A1-FBB34F262C63}" destId="{B52502C2-594A-4A13-A5FF-5CD5841BD847}" srcOrd="0" destOrd="0" presId="urn:microsoft.com/office/officeart/2005/8/layout/radial4"/>
    <dgm:cxn modelId="{F26A512E-FB79-433A-BCC8-8591E906FC38}" type="presOf" srcId="{1D7F6E08-72A6-46CC-8870-C881D1493500}" destId="{B52502C2-594A-4A13-A5FF-5CD5841BD847}" srcOrd="0" destOrd="0" presId="urn:microsoft.com/office/officeart/2005/8/layout/radial4"/>
    <dgm:cxn modelId="{F7794C86-79A2-470F-BCD6-F7E4C1FB04EB}" type="presParOf" srcId="{CF42B0CB-CDDD-42A1-B3A1-FBB34F262C63}" destId="{B849A6F3-9933-4C36-AF65-6098308CBC3C}" srcOrd="1" destOrd="0" presId="urn:microsoft.com/office/officeart/2005/8/layout/radial4"/>
    <dgm:cxn modelId="{1048777E-39C1-4B9B-96BB-104028A72DAD}" type="presOf" srcId="{1F3BA15B-B772-426D-8549-F05D47B0B0FC}" destId="{B849A6F3-9933-4C36-AF65-6098308CBC3C}" srcOrd="0" destOrd="0" presId="urn:microsoft.com/office/officeart/2005/8/layout/radial4"/>
    <dgm:cxn modelId="{8BA88E5C-8DAB-470C-BCD5-96F0A44A5C66}" type="presParOf" srcId="{CF42B0CB-CDDD-42A1-B3A1-FBB34F262C63}" destId="{B1756079-1332-4090-9A47-D2C0EDB7FB22}" srcOrd="2" destOrd="0" presId="urn:microsoft.com/office/officeart/2005/8/layout/radial4"/>
    <dgm:cxn modelId="{82E215DD-3FB0-431A-869B-5B94D563DF31}" type="presOf" srcId="{D15727BE-4BB4-41E2-BFCD-1CE00CE9A014}" destId="{B1756079-1332-4090-9A47-D2C0EDB7FB22}" srcOrd="0" destOrd="0" presId="urn:microsoft.com/office/officeart/2005/8/layout/radial4"/>
    <dgm:cxn modelId="{E91977F0-9376-4049-AEA7-57376DAD7193}" type="presParOf" srcId="{CF42B0CB-CDDD-42A1-B3A1-FBB34F262C63}" destId="{D0718308-59AC-43E6-A882-4828EE4494C2}" srcOrd="3" destOrd="0" presId="urn:microsoft.com/office/officeart/2005/8/layout/radial4"/>
    <dgm:cxn modelId="{AA02EAEF-9298-4A3E-A9A5-A22EB542769C}" type="presOf" srcId="{96CD46E7-D239-40C7-B5C4-376FEEE43C15}" destId="{D0718308-59AC-43E6-A882-4828EE4494C2}" srcOrd="0" destOrd="0" presId="urn:microsoft.com/office/officeart/2005/8/layout/radial4"/>
    <dgm:cxn modelId="{CCB8A046-4A39-4CAB-98BA-29AA69908A48}" type="presParOf" srcId="{CF42B0CB-CDDD-42A1-B3A1-FBB34F262C63}" destId="{5E0D0BC9-3E91-4623-8C1A-C4A70EB3594B}" srcOrd="4" destOrd="0" presId="urn:microsoft.com/office/officeart/2005/8/layout/radial4"/>
    <dgm:cxn modelId="{C8B11A41-8FD5-4363-8B50-1DE0F19148E1}" type="presOf" srcId="{A5880797-7454-4E44-8518-F4D8354F0963}" destId="{5E0D0BC9-3E91-4623-8C1A-C4A70EB3594B}" srcOrd="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711565" cy="3919855"/>
        <a:chOff x="0" y="0"/>
        <a:chExt cx="8711565" cy="3919855"/>
      </a:xfrm>
    </dsp:grpSpPr>
    <dsp:sp modelId="{B52502C2-594A-4A13-A5FF-5CD5841BD847}">
      <dsp:nvSpPr>
        <dsp:cNvPr id="3" name="椭圆 2"/>
        <dsp:cNvSpPr/>
      </dsp:nvSpPr>
      <dsp:spPr bwMode="white">
        <a:xfrm>
          <a:off x="3154338" y="1516966"/>
          <a:ext cx="2402889" cy="2402889"/>
        </a:xfrm>
        <a:prstGeom prst="ellipse">
          <a:avLst/>
        </a:prstGeom>
      </dsp:spPr>
      <dsp:style>
        <a:lnRef idx="2">
          <a:schemeClr val="lt1"/>
        </a:lnRef>
        <a:fillRef idx="1">
          <a:schemeClr val="accent1"/>
        </a:fillRef>
        <a:effectRef idx="0">
          <a:scrgbClr r="0" g="0" b="0"/>
        </a:effectRef>
        <a:fontRef idx="minor">
          <a:schemeClr val="lt1"/>
        </a:fontRef>
      </dsp:style>
      <dsp:txBody>
        <a:bodyPr vert="horz" wrap="square" lIns="20320" tIns="20320" rIns="20320" bIns="203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a:latin typeface="小标宋" panose="03000509000000000000" pitchFamily="65" charset="-122"/>
              <a:ea typeface="小标宋" panose="03000509000000000000" pitchFamily="65" charset="-122"/>
            </a:rPr>
            <a:t>投资业务</a:t>
          </a:r>
          <a:endParaRPr lang="zh-CN" altLang="en-US" sz="3200" b="1">
            <a:latin typeface="小标宋" panose="03000509000000000000" pitchFamily="65" charset="-122"/>
            <a:ea typeface="小标宋" panose="03000509000000000000" pitchFamily="65" charset="-122"/>
          </a:endParaRPr>
        </a:p>
        <a:p>
          <a:pPr lvl="0">
            <a:lnSpc>
              <a:spcPct val="100000"/>
            </a:lnSpc>
            <a:spcBef>
              <a:spcPct val="0"/>
            </a:spcBef>
            <a:spcAft>
              <a:spcPct val="35000"/>
            </a:spcAft>
          </a:pPr>
          <a:r>
            <a:rPr lang="zh-CN" altLang="en-US" sz="3200" b="1">
              <a:latin typeface="小标宋" panose="03000509000000000000" pitchFamily="65" charset="-122"/>
              <a:ea typeface="小标宋" panose="03000509000000000000" pitchFamily="65" charset="-122"/>
            </a:rPr>
            <a:t>发展思路</a:t>
          </a:r>
          <a:endParaRPr lang="zh-CN" altLang="en-US" sz="3200" b="1">
            <a:latin typeface="小标宋" panose="03000509000000000000" pitchFamily="65" charset="-122"/>
            <a:ea typeface="小标宋" panose="03000509000000000000" pitchFamily="65" charset="-122"/>
          </a:endParaRPr>
        </a:p>
      </dsp:txBody>
      <dsp:txXfrm>
        <a:off x="3154338" y="1516966"/>
        <a:ext cx="2402889" cy="2402889"/>
      </dsp:txXfrm>
    </dsp:sp>
    <dsp:sp modelId="{B849A6F3-9933-4C36-AF65-6098308CBC3C}">
      <dsp:nvSpPr>
        <dsp:cNvPr id="4" name="左箭头 3"/>
        <dsp:cNvSpPr/>
      </dsp:nvSpPr>
      <dsp:spPr bwMode="white">
        <a:xfrm rot="12899999">
          <a:off x="1655077" y="1128782"/>
          <a:ext cx="1838991" cy="684823"/>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12899999">
        <a:off x="1655077" y="1128782"/>
        <a:ext cx="1838991" cy="684823"/>
      </dsp:txXfrm>
    </dsp:sp>
    <dsp:sp modelId="{B1756079-1332-4090-9A47-D2C0EDB7FB22}">
      <dsp:nvSpPr>
        <dsp:cNvPr id="5" name="圆角矩形 4"/>
        <dsp:cNvSpPr/>
      </dsp:nvSpPr>
      <dsp:spPr bwMode="white">
        <a:xfrm>
          <a:off x="636156" y="0"/>
          <a:ext cx="2282744" cy="182619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1435" tIns="51435" rIns="51435"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t>投资业务发展思路（</a:t>
          </a:r>
          <a:r>
            <a:rPr lang="en-US" altLang="zh-CN"/>
            <a:t>2019-2021</a:t>
          </a:r>
          <a:r>
            <a:rPr lang="zh-CN" altLang="en-US"/>
            <a:t>年）</a:t>
          </a:r>
          <a:endParaRPr lang="zh-CN" altLang="en-US"/>
        </a:p>
      </dsp:txBody>
      <dsp:txXfrm>
        <a:off x="636156" y="0"/>
        <a:ext cx="2282744" cy="1826195"/>
      </dsp:txXfrm>
    </dsp:sp>
    <dsp:sp modelId="{D0718308-59AC-43E6-A882-4828EE4494C2}">
      <dsp:nvSpPr>
        <dsp:cNvPr id="8" name="左箭头 7"/>
        <dsp:cNvSpPr/>
      </dsp:nvSpPr>
      <dsp:spPr bwMode="white">
        <a:xfrm rot="-2100000">
          <a:off x="5217497" y="1128782"/>
          <a:ext cx="1838991" cy="684823"/>
        </a:xfrm>
        <a:prstGeom prst="leftArrow">
          <a:avLst>
            <a:gd name="adj1" fmla="val 60000"/>
            <a:gd name="adj2" fmla="val 500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rot="-2100000">
        <a:off x="5217497" y="1128782"/>
        <a:ext cx="1838991" cy="684823"/>
      </dsp:txXfrm>
    </dsp:sp>
    <dsp:sp modelId="{5E0D0BC9-3E91-4623-8C1A-C4A70EB3594B}">
      <dsp:nvSpPr>
        <dsp:cNvPr id="9" name="圆角矩形 8"/>
        <dsp:cNvSpPr/>
      </dsp:nvSpPr>
      <dsp:spPr bwMode="white">
        <a:xfrm>
          <a:off x="5792664" y="0"/>
          <a:ext cx="2282744" cy="1826195"/>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vert="horz" wrap="square" lIns="51435" tIns="51435" rIns="51435" bIns="51435" anchor="ctr"/>
        <a:lstStyle>
          <a:lvl1pPr algn="ctr">
            <a:defRPr sz="27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a:sym typeface="+mn-ea"/>
            </a:rPr>
            <a:t>第一次党代会工作报告</a:t>
          </a:r>
          <a:endParaRPr lang="zh-CN" altLang="en-US"/>
        </a:p>
      </dsp:txBody>
      <dsp:txXfrm>
        <a:off x="5792664" y="0"/>
        <a:ext cx="2282744" cy="1826195"/>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9748" cy="540857"/>
          </a:xfrm>
          <a:prstGeom prst="rect">
            <a:avLst/>
          </a:prstGeom>
        </p:spPr>
        <p:txBody>
          <a:bodyPr vert="horz" lIns="91440" tIns="45720" rIns="91440" bIns="45720" rtlCol="0"/>
          <a:lstStyle>
            <a:lvl1pPr algn="l">
              <a:defRPr sz="1180"/>
            </a:lvl1pPr>
          </a:lstStyle>
          <a:p>
            <a:endParaRPr lang="zh-CN" altLang="en-US"/>
          </a:p>
        </p:txBody>
      </p:sp>
      <p:sp>
        <p:nvSpPr>
          <p:cNvPr id="3" name="日期占位符 2"/>
          <p:cNvSpPr>
            <a:spLocks noGrp="1"/>
          </p:cNvSpPr>
          <p:nvPr>
            <p:ph type="dt" sz="quarter" idx="1"/>
          </p:nvPr>
        </p:nvSpPr>
        <p:spPr>
          <a:xfrm>
            <a:off x="3816573" y="0"/>
            <a:ext cx="2919748" cy="540857"/>
          </a:xfrm>
          <a:prstGeom prst="rect">
            <a:avLst/>
          </a:prstGeom>
        </p:spPr>
        <p:txBody>
          <a:bodyPr vert="horz" lIns="91440" tIns="45720" rIns="91440" bIns="45720" rtlCol="0"/>
          <a:lstStyle>
            <a:lvl1pPr algn="r">
              <a:defRPr sz="118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238852"/>
            <a:ext cx="2919748" cy="540856"/>
          </a:xfrm>
          <a:prstGeom prst="rect">
            <a:avLst/>
          </a:prstGeom>
        </p:spPr>
        <p:txBody>
          <a:bodyPr vert="horz" lIns="91440" tIns="45720" rIns="91440" bIns="45720" rtlCol="0" anchor="b"/>
          <a:lstStyle>
            <a:lvl1pPr algn="l">
              <a:defRPr sz="1180"/>
            </a:lvl1pPr>
          </a:lstStyle>
          <a:p>
            <a:endParaRPr lang="zh-CN" altLang="en-US"/>
          </a:p>
        </p:txBody>
      </p:sp>
      <p:sp>
        <p:nvSpPr>
          <p:cNvPr id="5" name="灯片编号占位符 4"/>
          <p:cNvSpPr>
            <a:spLocks noGrp="1"/>
          </p:cNvSpPr>
          <p:nvPr>
            <p:ph type="sldNum" sz="quarter" idx="3"/>
          </p:nvPr>
        </p:nvSpPr>
        <p:spPr>
          <a:xfrm>
            <a:off x="3816573" y="10238852"/>
            <a:ext cx="2919748" cy="540856"/>
          </a:xfrm>
          <a:prstGeom prst="rect">
            <a:avLst/>
          </a:prstGeom>
        </p:spPr>
        <p:txBody>
          <a:bodyPr vert="horz" lIns="91440" tIns="45720" rIns="91440" bIns="45720" rtlCol="0" anchor="b"/>
          <a:lstStyle>
            <a:lvl1pPr algn="r">
              <a:defRPr sz="118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0"/>
            <a:ext cx="2945406" cy="497413"/>
          </a:xfrm>
          <a:prstGeom prst="rect">
            <a:avLst/>
          </a:prstGeom>
        </p:spPr>
        <p:txBody>
          <a:bodyPr vert="horz" lIns="88203" tIns="44102" rIns="88203" bIns="44102" rtlCol="0"/>
          <a:lstStyle>
            <a:lvl1pPr algn="l">
              <a:defRPr sz="1200"/>
            </a:lvl1pPr>
          </a:lstStyle>
          <a:p>
            <a:endParaRPr lang="zh-CN" altLang="en-US"/>
          </a:p>
        </p:txBody>
      </p:sp>
      <p:sp>
        <p:nvSpPr>
          <p:cNvPr id="3" name="日期占位符 2"/>
          <p:cNvSpPr>
            <a:spLocks noGrp="1"/>
          </p:cNvSpPr>
          <p:nvPr>
            <p:ph type="dt" idx="1"/>
          </p:nvPr>
        </p:nvSpPr>
        <p:spPr>
          <a:xfrm>
            <a:off x="3850750" y="0"/>
            <a:ext cx="2945405" cy="497413"/>
          </a:xfrm>
          <a:prstGeom prst="rect">
            <a:avLst/>
          </a:prstGeom>
        </p:spPr>
        <p:txBody>
          <a:bodyPr vert="horz" lIns="88203" tIns="44102" rIns="88203" bIns="44102" rtlCol="0"/>
          <a:lstStyle>
            <a:lvl1pPr algn="r">
              <a:defRPr sz="1200"/>
            </a:lvl1pPr>
          </a:lstStyle>
          <a:p>
            <a:fld id="{DAB94D99-49AA-4261-97CB-D0E14064C47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88203" tIns="44102" rIns="88203" bIns="44102" rtlCol="0" anchor="ctr"/>
          <a:lstStyle/>
          <a:p>
            <a:endParaRPr lang="zh-CN" altLang="en-US"/>
          </a:p>
        </p:txBody>
      </p:sp>
      <p:sp>
        <p:nvSpPr>
          <p:cNvPr id="5" name="备注占位符 4"/>
          <p:cNvSpPr>
            <a:spLocks noGrp="1"/>
          </p:cNvSpPr>
          <p:nvPr>
            <p:ph type="body" sz="quarter" idx="3"/>
          </p:nvPr>
        </p:nvSpPr>
        <p:spPr>
          <a:xfrm>
            <a:off x="680527" y="4778546"/>
            <a:ext cx="5438140" cy="3908459"/>
          </a:xfrm>
          <a:prstGeom prst="rect">
            <a:avLst/>
          </a:prstGeom>
        </p:spPr>
        <p:txBody>
          <a:bodyPr vert="horz" lIns="88203" tIns="44102" rIns="88203" bIns="44102"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1" y="9430813"/>
            <a:ext cx="2945406" cy="497413"/>
          </a:xfrm>
          <a:prstGeom prst="rect">
            <a:avLst/>
          </a:prstGeom>
        </p:spPr>
        <p:txBody>
          <a:bodyPr vert="horz" lIns="88203" tIns="44102" rIns="88203" bIns="44102"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750" y="9430813"/>
            <a:ext cx="2945405" cy="497413"/>
          </a:xfrm>
          <a:prstGeom prst="rect">
            <a:avLst/>
          </a:prstGeom>
        </p:spPr>
        <p:txBody>
          <a:bodyPr vert="horz" lIns="88203" tIns="44102" rIns="88203" bIns="44102" rtlCol="0" anchor="b"/>
          <a:lstStyle>
            <a:lvl1pPr algn="r">
              <a:defRPr sz="1200"/>
            </a:lvl1pPr>
          </a:lstStyle>
          <a:p>
            <a:fld id="{DD1F89D8-DF32-41ED-B85D-AE99D5D1627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zh-CN" dirty="0"/>
              <a:t>截至</a:t>
            </a:r>
            <a:r>
              <a:rPr lang="en-US" altLang="zh-CN" dirty="0"/>
              <a:t>2018</a:t>
            </a:r>
            <a:r>
              <a:rPr lang="zh-CN" altLang="zh-CN" dirty="0"/>
              <a:t>年底，投资形成的营业收入约占公司总营业收入的</a:t>
            </a:r>
            <a:r>
              <a:rPr lang="en-US" altLang="zh-CN" dirty="0"/>
              <a:t>45%</a:t>
            </a:r>
            <a:r>
              <a:rPr lang="zh-CN" altLang="zh-CN" dirty="0"/>
              <a:t>；投资形成的利润总额约占公司利润总额的</a:t>
            </a:r>
            <a:r>
              <a:rPr lang="en-US" altLang="zh-CN" dirty="0"/>
              <a:t>55%</a:t>
            </a:r>
            <a:r>
              <a:rPr lang="zh-CN" altLang="en-US" dirty="0"/>
              <a:t>，</a:t>
            </a:r>
            <a:r>
              <a:rPr lang="zh-CN" altLang="zh-CN" dirty="0"/>
              <a:t>投资形成的资产约占公司总资产的</a:t>
            </a:r>
            <a:r>
              <a:rPr lang="en-US" altLang="zh-CN" dirty="0"/>
              <a:t>65%</a:t>
            </a:r>
            <a:r>
              <a:rPr lang="zh-CN" altLang="zh-CN" dirty="0"/>
              <a:t>。特别是，目前公司从事投资业务的人数达</a:t>
            </a:r>
            <a:r>
              <a:rPr lang="en-US" altLang="zh-CN" dirty="0"/>
              <a:t>1.44</a:t>
            </a:r>
            <a:r>
              <a:rPr lang="zh-CN" altLang="zh-CN" dirty="0"/>
              <a:t>万人，占在职总人数的三分之一。</a:t>
            </a:r>
            <a:endParaRPr lang="zh-CN"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1</a:t>
            </a:r>
            <a:r>
              <a:rPr lang="zh-CN" altLang="en-US" dirty="0"/>
              <a:t>、</a:t>
            </a:r>
            <a:r>
              <a:rPr lang="en-US" altLang="zh-CN" dirty="0"/>
              <a:t>2018</a:t>
            </a:r>
            <a:r>
              <a:rPr lang="zh-CN" altLang="zh-CN" dirty="0"/>
              <a:t>年，公司完成投资</a:t>
            </a:r>
            <a:r>
              <a:rPr lang="en-US" altLang="zh-CN" dirty="0"/>
              <a:t>533.34</a:t>
            </a:r>
            <a:r>
              <a:rPr lang="zh-CN" altLang="zh-CN" dirty="0"/>
              <a:t>亿元，占年计划</a:t>
            </a:r>
            <a:r>
              <a:rPr lang="en-US" altLang="zh-CN" dirty="0"/>
              <a:t>693.54</a:t>
            </a:r>
            <a:r>
              <a:rPr lang="zh-CN" altLang="zh-CN" dirty="0"/>
              <a:t>亿元的</a:t>
            </a:r>
            <a:r>
              <a:rPr lang="en-US" altLang="zh-CN" dirty="0"/>
              <a:t>76.9%</a:t>
            </a:r>
            <a:r>
              <a:rPr lang="zh-CN" altLang="zh-CN" dirty="0"/>
              <a:t>，同比增长</a:t>
            </a:r>
            <a:r>
              <a:rPr lang="en-US" altLang="zh-CN" dirty="0"/>
              <a:t>19.56%</a:t>
            </a:r>
            <a:r>
              <a:rPr lang="zh-CN" altLang="zh-CN" dirty="0"/>
              <a:t>。其中，股权项目投资</a:t>
            </a:r>
            <a:r>
              <a:rPr lang="en-US" altLang="zh-CN" dirty="0"/>
              <a:t>60.52</a:t>
            </a:r>
            <a:r>
              <a:rPr lang="zh-CN" altLang="zh-CN" dirty="0"/>
              <a:t>亿元，固定资产项目投资</a:t>
            </a:r>
            <a:r>
              <a:rPr lang="en-US" altLang="zh-CN" dirty="0"/>
              <a:t>17.07</a:t>
            </a:r>
            <a:r>
              <a:rPr lang="zh-CN" altLang="zh-CN" dirty="0"/>
              <a:t>亿元，房地产项目投资</a:t>
            </a:r>
            <a:r>
              <a:rPr lang="en-US" altLang="zh-CN" dirty="0"/>
              <a:t>195.33</a:t>
            </a:r>
            <a:r>
              <a:rPr lang="zh-CN" altLang="zh-CN" dirty="0"/>
              <a:t>亿元，融资建设项目投资</a:t>
            </a:r>
            <a:r>
              <a:rPr lang="en-US" altLang="zh-CN" dirty="0"/>
              <a:t>260.43</a:t>
            </a:r>
            <a:r>
              <a:rPr lang="zh-CN" altLang="zh-CN" dirty="0"/>
              <a:t>亿元。全年投资拉动建筑施工</a:t>
            </a:r>
            <a:r>
              <a:rPr lang="en-US" altLang="zh-CN" dirty="0"/>
              <a:t>182.3</a:t>
            </a:r>
            <a:r>
              <a:rPr lang="zh-CN" altLang="zh-CN" dirty="0"/>
              <a:t>亿元。</a:t>
            </a:r>
            <a:endParaRPr lang="en-US" altLang="zh-CN" dirty="0"/>
          </a:p>
          <a:p>
            <a:pPr defTabSz="882015">
              <a:defRPr/>
            </a:pPr>
            <a:r>
              <a:rPr lang="en-US" altLang="zh-CN" dirty="0"/>
              <a:t>      2</a:t>
            </a:r>
            <a:r>
              <a:rPr lang="zh-CN" altLang="en-US" dirty="0"/>
              <a:t>、公司</a:t>
            </a:r>
            <a:r>
              <a:rPr lang="en-US" altLang="zh-CN" dirty="0"/>
              <a:t>2011-2018</a:t>
            </a:r>
            <a:r>
              <a:rPr lang="zh-CN" altLang="en-US" dirty="0"/>
              <a:t>年共完成投资额</a:t>
            </a:r>
            <a:r>
              <a:rPr lang="en-US" altLang="zh-CN" dirty="0"/>
              <a:t>2018</a:t>
            </a:r>
            <a:r>
              <a:rPr lang="zh-CN" altLang="en-US" dirty="0"/>
              <a:t>亿元，其中，公司近</a:t>
            </a:r>
            <a:r>
              <a:rPr lang="en-US" altLang="zh-CN" dirty="0"/>
              <a:t>5</a:t>
            </a:r>
            <a:r>
              <a:rPr lang="zh-CN" altLang="en-US" dirty="0"/>
              <a:t>年（</a:t>
            </a:r>
            <a:r>
              <a:rPr lang="en-US" altLang="zh-CN"/>
              <a:t>2014-2018</a:t>
            </a:r>
            <a:r>
              <a:rPr lang="zh-CN" altLang="en-US"/>
              <a:t>年</a:t>
            </a:r>
            <a:r>
              <a:rPr lang="zh-CN" altLang="en-US" dirty="0"/>
              <a:t>）完成投资额</a:t>
            </a:r>
            <a:r>
              <a:rPr lang="en-US" altLang="zh-CN" dirty="0"/>
              <a:t>1741</a:t>
            </a:r>
            <a:r>
              <a:rPr lang="zh-CN" altLang="en-US" dirty="0"/>
              <a:t>亿元。</a:t>
            </a:r>
            <a:endParaRPr lang="zh-CN"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投资业务发展思路</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年，力争投资业务营业收入超过</a:t>
            </a:r>
            <a:r>
              <a:rPr lang="en-US" altLang="zh-CN" sz="1200" kern="1200" dirty="0">
                <a:solidFill>
                  <a:schemeClr val="tx1"/>
                </a:solidFill>
                <a:effectLst/>
                <a:latin typeface="+mn-lt"/>
                <a:ea typeface="+mn-ea"/>
                <a:cs typeface="+mn-cs"/>
              </a:rPr>
              <a:t>1350</a:t>
            </a:r>
            <a:r>
              <a:rPr lang="zh-CN" altLang="zh-CN" sz="1200" kern="1200" dirty="0">
                <a:solidFill>
                  <a:schemeClr val="tx1"/>
                </a:solidFill>
                <a:effectLst/>
                <a:latin typeface="+mn-lt"/>
                <a:ea typeface="+mn-ea"/>
                <a:cs typeface="+mn-cs"/>
              </a:rPr>
              <a:t>亿元，在集团股份公司营业收入中的占比超过</a:t>
            </a:r>
            <a:r>
              <a:rPr lang="en-US" altLang="zh-CN" sz="1200" kern="1200" dirty="0">
                <a:solidFill>
                  <a:schemeClr val="tx1"/>
                </a:solidFill>
                <a:effectLst/>
                <a:latin typeface="+mn-lt"/>
                <a:ea typeface="+mn-ea"/>
                <a:cs typeface="+mn-cs"/>
              </a:rPr>
              <a:t>50%</a:t>
            </a:r>
            <a:r>
              <a:rPr lang="zh-CN" altLang="zh-CN" sz="1200" kern="1200" dirty="0">
                <a:solidFill>
                  <a:schemeClr val="tx1"/>
                </a:solidFill>
                <a:effectLst/>
                <a:latin typeface="+mn-lt"/>
                <a:ea typeface="+mn-ea"/>
                <a:cs typeface="+mn-cs"/>
              </a:rPr>
              <a:t>，利润总额超过</a:t>
            </a:r>
            <a:r>
              <a:rPr lang="en-US" altLang="zh-CN" sz="1200" kern="1200" dirty="0">
                <a:solidFill>
                  <a:schemeClr val="tx1"/>
                </a:solidFill>
                <a:effectLst/>
                <a:latin typeface="+mn-lt"/>
                <a:ea typeface="+mn-ea"/>
                <a:cs typeface="+mn-cs"/>
              </a:rPr>
              <a:t>145</a:t>
            </a:r>
            <a:r>
              <a:rPr lang="zh-CN" altLang="zh-CN" sz="1200" kern="1200" dirty="0">
                <a:solidFill>
                  <a:schemeClr val="tx1"/>
                </a:solidFill>
                <a:effectLst/>
                <a:latin typeface="+mn-lt"/>
                <a:ea typeface="+mn-ea"/>
                <a:cs typeface="+mn-cs"/>
              </a:rPr>
              <a:t>亿元，投资业务营业利润率超过</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。要达到上述目标，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年，合计需投入资金</a:t>
            </a:r>
            <a:r>
              <a:rPr lang="en-US" altLang="zh-CN" sz="1200" kern="1200" dirty="0">
                <a:solidFill>
                  <a:schemeClr val="tx1"/>
                </a:solidFill>
                <a:effectLst/>
                <a:latin typeface="+mn-lt"/>
                <a:ea typeface="+mn-ea"/>
                <a:cs typeface="+mn-cs"/>
              </a:rPr>
              <a:t>2700</a:t>
            </a:r>
            <a:r>
              <a:rPr lang="zh-CN" altLang="zh-CN" sz="1200" kern="1200" dirty="0">
                <a:solidFill>
                  <a:schemeClr val="tx1"/>
                </a:solidFill>
                <a:effectLst/>
                <a:latin typeface="+mn-lt"/>
                <a:ea typeface="+mn-ea"/>
                <a:cs typeface="+mn-cs"/>
              </a:rPr>
              <a:t>亿元。其中，</a:t>
            </a:r>
            <a:r>
              <a:rPr lang="en-US" altLang="zh-CN" sz="1200" kern="1200" dirty="0">
                <a:solidFill>
                  <a:schemeClr val="tx1"/>
                </a:solidFill>
                <a:effectLst/>
                <a:latin typeface="+mn-lt"/>
                <a:ea typeface="+mn-ea"/>
                <a:cs typeface="+mn-cs"/>
              </a:rPr>
              <a:t>2019</a:t>
            </a:r>
            <a:r>
              <a:rPr lang="zh-CN" altLang="zh-CN" sz="1200" kern="1200" dirty="0">
                <a:solidFill>
                  <a:schemeClr val="tx1"/>
                </a:solidFill>
                <a:effectLst/>
                <a:latin typeface="+mn-lt"/>
                <a:ea typeface="+mn-ea"/>
                <a:cs typeface="+mn-cs"/>
              </a:rPr>
              <a:t>年计划投资</a:t>
            </a:r>
            <a:r>
              <a:rPr lang="en-US" altLang="zh-CN" sz="1200" b="1" kern="1200" dirty="0">
                <a:solidFill>
                  <a:schemeClr val="tx1"/>
                </a:solidFill>
                <a:effectLst/>
                <a:latin typeface="+mn-lt"/>
                <a:ea typeface="+mn-ea"/>
                <a:cs typeface="+mn-cs"/>
              </a:rPr>
              <a:t>1062</a:t>
            </a:r>
            <a:r>
              <a:rPr lang="zh-CN" altLang="zh-CN" sz="1200" kern="1200" dirty="0">
                <a:solidFill>
                  <a:schemeClr val="tx1"/>
                </a:solidFill>
                <a:effectLst/>
                <a:latin typeface="+mn-lt"/>
                <a:ea typeface="+mn-ea"/>
                <a:cs typeface="+mn-cs"/>
              </a:rPr>
              <a:t>亿元</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en-US" altLang="zh-CN" dirty="0">
                <a:latin typeface="+mn-ea"/>
                <a:ea typeface="+mn-ea"/>
              </a:rPr>
              <a:t>2019</a:t>
            </a:r>
            <a:r>
              <a:rPr lang="zh-CN" altLang="zh-CN" dirty="0">
                <a:latin typeface="+mn-ea"/>
                <a:ea typeface="+mn-ea"/>
              </a:rPr>
              <a:t>年公司</a:t>
            </a:r>
            <a:r>
              <a:rPr lang="zh-CN" altLang="en-US" dirty="0">
                <a:latin typeface="+mn-ea"/>
                <a:ea typeface="+mn-ea"/>
              </a:rPr>
              <a:t>原</a:t>
            </a:r>
            <a:r>
              <a:rPr lang="zh-CN" altLang="zh-CN" dirty="0">
                <a:latin typeface="+mn-ea"/>
                <a:ea typeface="+mn-ea"/>
              </a:rPr>
              <a:t>投资计划</a:t>
            </a:r>
            <a:r>
              <a:rPr lang="zh-CN" altLang="en-US" dirty="0">
                <a:latin typeface="+mn-ea"/>
                <a:ea typeface="+mn-ea"/>
              </a:rPr>
              <a:t>为</a:t>
            </a:r>
            <a:r>
              <a:rPr lang="en-US" altLang="zh-CN" b="1" dirty="0">
                <a:latin typeface="+mn-ea"/>
                <a:ea typeface="+mn-ea"/>
              </a:rPr>
              <a:t>950.21</a:t>
            </a:r>
            <a:r>
              <a:rPr lang="zh-CN" altLang="zh-CN" dirty="0">
                <a:latin typeface="+mn-ea"/>
                <a:ea typeface="+mn-ea"/>
              </a:rPr>
              <a:t>亿元，其中存量项目投资</a:t>
            </a:r>
            <a:r>
              <a:rPr lang="en-US" altLang="zh-CN" dirty="0">
                <a:latin typeface="+mn-ea"/>
                <a:ea typeface="+mn-ea"/>
              </a:rPr>
              <a:t>682.03</a:t>
            </a:r>
            <a:r>
              <a:rPr lang="zh-CN" altLang="zh-CN" dirty="0">
                <a:latin typeface="+mn-ea"/>
                <a:ea typeface="+mn-ea"/>
              </a:rPr>
              <a:t>亿元，增量项目投资</a:t>
            </a:r>
            <a:r>
              <a:rPr lang="en-US" altLang="zh-CN" dirty="0">
                <a:latin typeface="+mn-ea"/>
                <a:ea typeface="+mn-ea"/>
              </a:rPr>
              <a:t>268.18</a:t>
            </a:r>
            <a:r>
              <a:rPr lang="zh-CN" altLang="en-US" dirty="0">
                <a:latin typeface="+mn-ea"/>
                <a:ea typeface="+mn-ea"/>
              </a:rPr>
              <a:t>亿</a:t>
            </a:r>
            <a:r>
              <a:rPr lang="zh-CN" altLang="zh-CN" dirty="0">
                <a:latin typeface="+mn-ea"/>
                <a:ea typeface="+mn-ea"/>
              </a:rPr>
              <a:t>元。根据投资项目实际建设和推进情况，并结合能建集团相关要求，各投资主体对投资计划进行了调整，公司</a:t>
            </a:r>
            <a:r>
              <a:rPr lang="en-US" altLang="zh-CN" dirty="0">
                <a:latin typeface="+mn-ea"/>
                <a:ea typeface="+mn-ea"/>
              </a:rPr>
              <a:t>2019</a:t>
            </a:r>
            <a:r>
              <a:rPr lang="zh-CN" altLang="zh-CN" dirty="0">
                <a:latin typeface="+mn-ea"/>
                <a:ea typeface="+mn-ea"/>
              </a:rPr>
              <a:t>年投资计划调整为</a:t>
            </a:r>
            <a:r>
              <a:rPr lang="en-US" altLang="zh-CN" b="1" dirty="0">
                <a:latin typeface="+mn-ea"/>
                <a:ea typeface="+mn-ea"/>
              </a:rPr>
              <a:t>819.07</a:t>
            </a:r>
            <a:r>
              <a:rPr lang="zh-CN" altLang="zh-CN" dirty="0">
                <a:latin typeface="+mn-ea"/>
                <a:ea typeface="+mn-ea"/>
              </a:rPr>
              <a:t>亿元 ，其中存量项目投资</a:t>
            </a:r>
            <a:r>
              <a:rPr lang="en-US" altLang="zh-CN" dirty="0">
                <a:latin typeface="+mn-ea"/>
                <a:ea typeface="+mn-ea"/>
              </a:rPr>
              <a:t>654.85</a:t>
            </a:r>
            <a:r>
              <a:rPr lang="zh-CN" altLang="zh-CN" dirty="0">
                <a:latin typeface="+mn-ea"/>
                <a:ea typeface="+mn-ea"/>
              </a:rPr>
              <a:t>亿元，增量项目投资</a:t>
            </a:r>
            <a:r>
              <a:rPr lang="en-US" altLang="zh-CN" dirty="0">
                <a:latin typeface="+mn-ea"/>
                <a:ea typeface="+mn-ea"/>
              </a:rPr>
              <a:t>164.22</a:t>
            </a:r>
            <a:r>
              <a:rPr lang="zh-CN" altLang="zh-CN" dirty="0">
                <a:latin typeface="+mn-ea"/>
                <a:ea typeface="+mn-ea"/>
              </a:rPr>
              <a:t>亿元</a:t>
            </a:r>
            <a:r>
              <a:rPr lang="zh-CN" altLang="en-US" dirty="0">
                <a:latin typeface="+mn-ea"/>
                <a:ea typeface="+mn-ea"/>
              </a:rPr>
              <a:t>。</a:t>
            </a:r>
            <a:endParaRPr lang="en-US" altLang="zh-CN" dirty="0">
              <a:latin typeface="+mn-ea"/>
              <a:ea typeface="+mn-ea"/>
            </a:endParaRPr>
          </a:p>
          <a:p>
            <a:pPr defTabSz="882015">
              <a:defRPr/>
            </a:pPr>
            <a:endParaRPr lang="en-US" altLang="zh-CN" dirty="0">
              <a:latin typeface="+mn-ea"/>
              <a:ea typeface="+mn-ea"/>
            </a:endParaRPr>
          </a:p>
          <a:p>
            <a:pPr defTabSz="882015">
              <a:defRPr/>
            </a:pPr>
            <a:r>
              <a:rPr lang="en-US" altLang="zh-CN" sz="1200" kern="1200" dirty="0">
                <a:solidFill>
                  <a:schemeClr val="tx1"/>
                </a:solidFill>
                <a:latin typeface="+mn-ea"/>
                <a:ea typeface="+mn-ea"/>
                <a:cs typeface="+mn-cs"/>
              </a:rPr>
              <a:t>       </a:t>
            </a:r>
            <a:r>
              <a:rPr lang="zh-CN" altLang="zh-CN" sz="1200" kern="1200" dirty="0">
                <a:solidFill>
                  <a:schemeClr val="tx1"/>
                </a:solidFill>
                <a:latin typeface="+mn-ea"/>
                <a:ea typeface="+mn-ea"/>
                <a:cs typeface="+mn-cs"/>
              </a:rPr>
              <a:t>考虑融资建设项目“出表”及房地产开发资金全部来自于房地产公司销售回款因素，完成该投资计划，公司须自有资金出资</a:t>
            </a:r>
            <a:r>
              <a:rPr lang="en-US" altLang="zh-CN" sz="1200" kern="1200" dirty="0">
                <a:solidFill>
                  <a:schemeClr val="tx1"/>
                </a:solidFill>
                <a:latin typeface="+mn-ea"/>
                <a:ea typeface="+mn-ea"/>
                <a:cs typeface="+mn-cs"/>
              </a:rPr>
              <a:t>150.85</a:t>
            </a:r>
            <a:r>
              <a:rPr lang="zh-CN" altLang="zh-CN" sz="1200" kern="1200" dirty="0">
                <a:solidFill>
                  <a:schemeClr val="tx1"/>
                </a:solidFill>
                <a:latin typeface="+mn-ea"/>
                <a:ea typeface="+mn-ea"/>
                <a:cs typeface="+mn-cs"/>
              </a:rPr>
              <a:t>亿元（存量项目</a:t>
            </a:r>
            <a:r>
              <a:rPr lang="en-US" altLang="zh-CN" sz="1200" kern="1200" dirty="0">
                <a:solidFill>
                  <a:schemeClr val="tx1"/>
                </a:solidFill>
                <a:latin typeface="+mn-ea"/>
                <a:ea typeface="+mn-ea"/>
                <a:cs typeface="+mn-cs"/>
              </a:rPr>
              <a:t>40.76</a:t>
            </a:r>
            <a:r>
              <a:rPr lang="zh-CN" altLang="zh-CN" sz="1200" kern="1200" dirty="0">
                <a:solidFill>
                  <a:schemeClr val="tx1"/>
                </a:solidFill>
                <a:latin typeface="+mn-ea"/>
                <a:ea typeface="+mn-ea"/>
                <a:cs typeface="+mn-cs"/>
              </a:rPr>
              <a:t>亿元，增量项目</a:t>
            </a:r>
            <a:r>
              <a:rPr lang="en-US" altLang="zh-CN" sz="1200" kern="1200" dirty="0">
                <a:solidFill>
                  <a:schemeClr val="tx1"/>
                </a:solidFill>
                <a:latin typeface="+mn-ea"/>
                <a:ea typeface="+mn-ea"/>
                <a:cs typeface="+mn-cs"/>
              </a:rPr>
              <a:t>110.09</a:t>
            </a:r>
            <a:r>
              <a:rPr lang="zh-CN" altLang="zh-CN" sz="1200" kern="1200" dirty="0">
                <a:solidFill>
                  <a:schemeClr val="tx1"/>
                </a:solidFill>
                <a:latin typeface="+mn-ea"/>
                <a:ea typeface="+mn-ea"/>
                <a:cs typeface="+mn-cs"/>
              </a:rPr>
              <a:t>亿元），新增带息负债</a:t>
            </a:r>
            <a:r>
              <a:rPr lang="en-US" altLang="zh-CN" sz="1200" kern="1200" dirty="0">
                <a:solidFill>
                  <a:schemeClr val="tx1"/>
                </a:solidFill>
                <a:latin typeface="+mn-ea"/>
                <a:ea typeface="+mn-ea"/>
                <a:cs typeface="+mn-cs"/>
              </a:rPr>
              <a:t>121.91</a:t>
            </a:r>
            <a:r>
              <a:rPr lang="zh-CN" altLang="zh-CN" sz="1200" kern="1200" dirty="0">
                <a:solidFill>
                  <a:schemeClr val="tx1"/>
                </a:solidFill>
                <a:latin typeface="+mn-ea"/>
                <a:ea typeface="+mn-ea"/>
                <a:cs typeface="+mn-cs"/>
              </a:rPr>
              <a:t>亿元（存量项目</a:t>
            </a:r>
            <a:r>
              <a:rPr lang="en-US" altLang="zh-CN" sz="1200" kern="1200" dirty="0">
                <a:solidFill>
                  <a:schemeClr val="tx1"/>
                </a:solidFill>
                <a:latin typeface="+mn-ea"/>
                <a:ea typeface="+mn-ea"/>
                <a:cs typeface="+mn-cs"/>
              </a:rPr>
              <a:t>90.32</a:t>
            </a:r>
            <a:r>
              <a:rPr lang="zh-CN" altLang="zh-CN" sz="1200" kern="1200" dirty="0">
                <a:solidFill>
                  <a:schemeClr val="tx1"/>
                </a:solidFill>
                <a:latin typeface="+mn-ea"/>
                <a:ea typeface="+mn-ea"/>
                <a:cs typeface="+mn-cs"/>
              </a:rPr>
              <a:t>亿元，增量项目</a:t>
            </a:r>
            <a:r>
              <a:rPr lang="en-US" altLang="zh-CN" sz="1200" kern="1200" dirty="0">
                <a:solidFill>
                  <a:schemeClr val="tx1"/>
                </a:solidFill>
                <a:latin typeface="+mn-ea"/>
                <a:ea typeface="+mn-ea"/>
                <a:cs typeface="+mn-cs"/>
              </a:rPr>
              <a:t>31.59</a:t>
            </a:r>
            <a:r>
              <a:rPr lang="zh-CN" altLang="zh-CN" sz="1200" kern="1200" dirty="0">
                <a:solidFill>
                  <a:schemeClr val="tx1"/>
                </a:solidFill>
                <a:latin typeface="+mn-ea"/>
                <a:ea typeface="+mn-ea"/>
                <a:cs typeface="+mn-cs"/>
              </a:rPr>
              <a:t>亿元）。 按照</a:t>
            </a:r>
            <a:r>
              <a:rPr lang="en-US" altLang="zh-CN" sz="1200" kern="1200" dirty="0">
                <a:solidFill>
                  <a:schemeClr val="tx1"/>
                </a:solidFill>
                <a:latin typeface="+mn-ea"/>
                <a:ea typeface="+mn-ea"/>
                <a:cs typeface="+mn-cs"/>
              </a:rPr>
              <a:t>2019</a:t>
            </a:r>
            <a:r>
              <a:rPr lang="zh-CN" altLang="zh-CN" sz="1200" kern="1200" dirty="0">
                <a:solidFill>
                  <a:schemeClr val="tx1"/>
                </a:solidFill>
                <a:latin typeface="+mn-ea"/>
                <a:ea typeface="+mn-ea"/>
                <a:cs typeface="+mn-cs"/>
              </a:rPr>
              <a:t>年公司不得新增带息负债要求，计划投资项目新增带息负债须依靠存量资产盘活、带息负债压降等腾挪解决。</a:t>
            </a:r>
            <a:endParaRPr lang="zh-CN" altLang="zh-CN" sz="1200" kern="1200" dirty="0">
              <a:solidFill>
                <a:schemeClr val="tx1"/>
              </a:solidFill>
              <a:latin typeface="+mn-ea"/>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r>
              <a:rPr lang="zh-CN" altLang="en-US" dirty="0"/>
              <a:t>根据投建营一体化和全生命周期的管理模式，围绕投资业务的“三个理念”“四项原则”“五个维度”要求，为投资管理部增加了动态分析公司投资能力、投资项目投后管理、直管投资项目的投资目标控制等工作。为加强投资后评价管理，提高投资风险防控能力，“投资项目后评价管理”由生产管理部移交审计部，构建了1（投资管理部）+9（投资平台公司）+9（投资方向）的投资管理架构。</a:t>
            </a: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t>      </a:t>
            </a:r>
            <a:r>
              <a:rPr lang="zh-CN" altLang="zh-CN" b="1" dirty="0"/>
              <a:t>第一个理念</a:t>
            </a:r>
            <a:r>
              <a:rPr lang="zh-CN" altLang="zh-CN" dirty="0"/>
              <a:t>是“确保每一个决策都能经得起历史检验”。也就是我们各级领导作决策时一定要充分论证，充分发扬民主，鼓励大家讲真话、讲实话，要切实提高每一个参与决策的人讲真话、讲实话的能力，不搞会议“一言堂”、干部一句话、用钱一支笔，真正做到科学决策、民主决策。</a:t>
            </a:r>
            <a:endParaRPr lang="zh-CN" altLang="zh-CN" dirty="0"/>
          </a:p>
          <a:p>
            <a:endParaRPr lang="en-US" altLang="zh-CN" dirty="0"/>
          </a:p>
          <a:p>
            <a:r>
              <a:rPr lang="en-US" altLang="zh-CN" b="1" dirty="0"/>
              <a:t>      </a:t>
            </a:r>
            <a:r>
              <a:rPr lang="zh-CN" altLang="zh-CN" b="1" dirty="0"/>
              <a:t>第二个理念</a:t>
            </a:r>
            <a:r>
              <a:rPr lang="zh-CN" altLang="zh-CN" dirty="0"/>
              <a:t>是“宁流口水不流眼泪”。也就是我们各级领导 做决策时一定不要冲动，项目再好就是流着口水也要分析透彻、 追求质量，看不清的项目坚决不要轻易碰，不要盲目地追求规模，切忌不要等项目出了问题，再回头采取补救措施。</a:t>
            </a:r>
            <a:endParaRPr lang="zh-CN" altLang="zh-CN" dirty="0"/>
          </a:p>
          <a:p>
            <a:endParaRPr lang="en-US" altLang="zh-CN" dirty="0"/>
          </a:p>
          <a:p>
            <a:r>
              <a:rPr lang="en-US" altLang="zh-CN" b="1" dirty="0"/>
              <a:t>      </a:t>
            </a:r>
            <a:r>
              <a:rPr lang="zh-CN" altLang="zh-CN" b="1" dirty="0"/>
              <a:t>第三个理念</a:t>
            </a:r>
            <a:r>
              <a:rPr lang="zh-CN" altLang="zh-CN" dirty="0"/>
              <a:t>是“确保我们投下的每个项目都是种下摇钱树， 而不是埋下的地雷”。也就是要保证科学决策、民主决策能够落 地，让我们投资的每一个项目都能够获得较好的收益，而千万不要让投资的项目变成需要花费大量资源和精力去排除的“地雷”。</a:t>
            </a:r>
            <a:endParaRPr lang="zh-CN"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r>
              <a:rPr lang="zh-CN" altLang="zh-CN" dirty="0"/>
              <a:t>“四</a:t>
            </a:r>
            <a:r>
              <a:rPr lang="zh-CN" altLang="en-US" dirty="0"/>
              <a:t>项</a:t>
            </a:r>
            <a:r>
              <a:rPr lang="zh-CN" altLang="zh-CN" dirty="0"/>
              <a:t>原则”是量力而行、风险可控、协同经营、持续发展，这是今后投资的总体指导思想。</a:t>
            </a:r>
            <a:endParaRPr lang="zh-CN" altLang="zh-CN" dirty="0"/>
          </a:p>
          <a:p>
            <a:endParaRPr lang="en-US"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1</a:t>
            </a:r>
            <a:r>
              <a:rPr lang="zh-CN" altLang="en-US" kern="100" dirty="0">
                <a:latin typeface="微软雅黑" panose="020B0503020204020204" pitchFamily="34" charset="-122"/>
                <a:ea typeface="微软雅黑" panose="020B0503020204020204" pitchFamily="34" charset="-122"/>
              </a:rPr>
              <a:t>、</a:t>
            </a:r>
            <a:r>
              <a:rPr lang="zh-CN" altLang="zh-CN" dirty="0"/>
              <a:t>战略主业：符合中国能建和集团股份公司的主业及投资发展规划。</a:t>
            </a:r>
            <a:endParaRPr lang="zh-CN" altLang="zh-CN" dirty="0"/>
          </a:p>
          <a:p>
            <a:r>
              <a:rPr lang="en-US" altLang="zh-CN" dirty="0"/>
              <a:t>      2</a:t>
            </a:r>
            <a:r>
              <a:rPr lang="zh-CN" altLang="en-US" kern="100" dirty="0">
                <a:latin typeface="微软雅黑" panose="020B0503020204020204" pitchFamily="34" charset="-122"/>
                <a:ea typeface="微软雅黑" panose="020B0503020204020204" pitchFamily="34" charset="-122"/>
              </a:rPr>
              <a:t>、</a:t>
            </a:r>
            <a:r>
              <a:rPr lang="zh-CN" altLang="zh-CN" dirty="0"/>
              <a:t>投资能力：科学动态分析投资能力，坚持量力而行，确保每一项投资决策都在投资能力覆盖范围内。</a:t>
            </a:r>
            <a:endParaRPr lang="zh-CN" altLang="zh-CN" dirty="0"/>
          </a:p>
          <a:p>
            <a:r>
              <a:rPr lang="en-US" altLang="zh-CN" dirty="0"/>
              <a:t>      3</a:t>
            </a:r>
            <a:r>
              <a:rPr lang="zh-CN" altLang="en-US" kern="100" dirty="0">
                <a:latin typeface="微软雅黑" panose="020B0503020204020204" pitchFamily="34" charset="-122"/>
                <a:ea typeface="微软雅黑" panose="020B0503020204020204" pitchFamily="34" charset="-122"/>
              </a:rPr>
              <a:t>、</a:t>
            </a:r>
            <a:r>
              <a:rPr lang="zh-CN" altLang="zh-CN" dirty="0"/>
              <a:t>盈利能力：项目经济指标必须符合审批要求，积极推进收益率高、回报率高，能尽快形成营业收入及利润的项目。</a:t>
            </a:r>
            <a:endParaRPr lang="zh-CN" altLang="zh-CN" dirty="0"/>
          </a:p>
          <a:p>
            <a:r>
              <a:rPr lang="en-US" altLang="zh-CN" dirty="0"/>
              <a:t>      4</a:t>
            </a:r>
            <a:r>
              <a:rPr lang="zh-CN" altLang="en-US" kern="100" dirty="0">
                <a:latin typeface="微软雅黑" panose="020B0503020204020204" pitchFamily="34" charset="-122"/>
                <a:ea typeface="微软雅黑" panose="020B0503020204020204" pitchFamily="34" charset="-122"/>
              </a:rPr>
              <a:t>、</a:t>
            </a:r>
            <a:r>
              <a:rPr lang="zh-CN" altLang="zh-CN" dirty="0"/>
              <a:t>市场前景：符合供给侧结构性改革要求和市场供需关系；项目所属领域应处于朝阳行业；产品应具有良好市场消纳前景；新进入领域需经权威的第三方机构论证。</a:t>
            </a:r>
            <a:endParaRPr lang="zh-CN" altLang="zh-CN" dirty="0"/>
          </a:p>
          <a:p>
            <a:r>
              <a:rPr lang="en-US" altLang="zh-CN" dirty="0"/>
              <a:t>      5</a:t>
            </a:r>
            <a:r>
              <a:rPr lang="zh-CN" altLang="en-US" kern="100" dirty="0">
                <a:latin typeface="微软雅黑" panose="020B0503020204020204" pitchFamily="34" charset="-122"/>
                <a:ea typeface="微软雅黑" panose="020B0503020204020204" pitchFamily="34" charset="-122"/>
              </a:rPr>
              <a:t>、</a:t>
            </a:r>
            <a:r>
              <a:rPr lang="zh-CN" altLang="zh-CN" dirty="0"/>
              <a:t>协同经营：项目原则上应具备与中国能建或集团股份公司所涉及业务的协同经营条件，对于协同经营贡献不明显的投资，要特别关注投资收益率。</a:t>
            </a:r>
            <a:endParaRPr lang="zh-CN" altLang="zh-CN" dirty="0"/>
          </a:p>
          <a:p>
            <a:pPr eaLnBrk="0" hangingPunct="0"/>
            <a:endParaRPr lang="en-US" altLang="zh-CN" dirty="0"/>
          </a:p>
          <a:p>
            <a:pPr eaLnBrk="0" hangingPunct="0"/>
            <a:r>
              <a:rPr lang="en-US" altLang="zh-CN" dirty="0"/>
              <a:t>      </a:t>
            </a:r>
            <a:r>
              <a:rPr lang="zh-CN" altLang="zh-CN" dirty="0"/>
              <a:t>其中：我们尤其要强调</a:t>
            </a:r>
            <a:r>
              <a:rPr lang="zh-CN" altLang="zh-CN" b="1" dirty="0"/>
              <a:t>市场前景</a:t>
            </a:r>
            <a:r>
              <a:rPr lang="zh-CN" altLang="zh-CN" dirty="0"/>
              <a:t>这个维度。目前很多同志对市场前景的分析还不够重视、理解还不够透彻。我们需要从三个方面进行把握：</a:t>
            </a:r>
            <a:endParaRPr lang="en-US" altLang="zh-CN" dirty="0"/>
          </a:p>
          <a:p>
            <a:pPr eaLnBrk="0" hangingPunct="0"/>
            <a:r>
              <a:rPr lang="en-US" altLang="zh-CN" b="1" dirty="0"/>
              <a:t>      </a:t>
            </a:r>
            <a:endParaRPr lang="en-US" altLang="zh-CN" b="1" dirty="0"/>
          </a:p>
          <a:p>
            <a:pPr eaLnBrk="0" hangingPunct="0"/>
            <a:r>
              <a:rPr lang="en-US" altLang="zh-CN" b="1" dirty="0"/>
              <a:t>       </a:t>
            </a:r>
            <a:r>
              <a:rPr lang="zh-CN" altLang="zh-CN" b="1" dirty="0"/>
              <a:t>一是投资前一定要做行业分析。</a:t>
            </a:r>
            <a:r>
              <a:rPr lang="zh-CN" altLang="zh-CN" dirty="0"/>
              <a:t>在国际上，一个收益率很高的项目如果放在一个充满了不确定性的国别、处于一个夕阳行业，那么这个项目也不能称为一个好项目。国内同样如此，我们必须要使投资的项目属于一个好的行业、一个有希望的行业、一个朝阳行业。行业分析不是那么简单，我们不一定有能力做，必要时可以请权威的第三方机构做论证。</a:t>
            </a:r>
            <a:endParaRPr lang="en-US" altLang="zh-CN" dirty="0"/>
          </a:p>
          <a:p>
            <a:pPr eaLnBrk="0" hangingPunct="0"/>
            <a:r>
              <a:rPr lang="en-US" altLang="zh-CN" b="1" dirty="0"/>
              <a:t>       </a:t>
            </a:r>
            <a:r>
              <a:rPr lang="zh-CN" altLang="zh-CN" b="1" dirty="0"/>
              <a:t>二是要高度关注市场消纳。</a:t>
            </a:r>
            <a:r>
              <a:rPr lang="zh-CN" altLang="zh-CN" dirty="0"/>
              <a:t>中央提出供给侧结构性改革的最主要方向就是按照市场有效需求提供供给，对于有技术、有产品，但是没有市场的项目我们一定要谨慎。</a:t>
            </a:r>
            <a:endParaRPr lang="en-US" altLang="zh-CN" dirty="0"/>
          </a:p>
          <a:p>
            <a:pPr eaLnBrk="0" hangingPunct="0"/>
            <a:r>
              <a:rPr lang="en-US" altLang="zh-CN" b="1" dirty="0"/>
              <a:t>       </a:t>
            </a:r>
            <a:r>
              <a:rPr lang="zh-CN" altLang="zh-CN" b="1" dirty="0"/>
              <a:t>三是量力而行开展技术研发孵化。</a:t>
            </a:r>
            <a:r>
              <a:rPr lang="zh-CN" altLang="zh-CN" dirty="0"/>
              <a:t>作为一个工程建筑企业，我们不鼓励、也没有能力投入大量资金进行前沿高科技 的研发和孵化，同时，我们在引进、吸收、转化国际尖端技术前必须把市场前景看准。</a:t>
            </a:r>
            <a:endParaRPr lang="zh-CN" altLang="zh-CN" dirty="0"/>
          </a:p>
          <a:p>
            <a:pPr eaLnBrk="0" hangingPunct="0"/>
            <a:endParaRPr lang="en-US" altLang="zh-CN" b="1" dirty="0"/>
          </a:p>
          <a:p>
            <a:pPr eaLnBrk="0" hangingPunct="0"/>
            <a:r>
              <a:rPr lang="en-US" altLang="zh-CN" b="1" dirty="0"/>
              <a:t>       </a:t>
            </a:r>
            <a:r>
              <a:rPr lang="zh-CN" altLang="zh-CN" b="1" dirty="0"/>
              <a:t>协同经营</a:t>
            </a:r>
            <a:r>
              <a:rPr lang="zh-CN" altLang="zh-CN" dirty="0"/>
              <a:t>方面，公司也是特别重视的。我们必须衡量投资的每一分钱能够带来多大的协同经营效果。但是，对于投资收益率特别好，明显高于协同经营带动的收益率的项目，即使对于协同经营带动效果不明显，这类项目我们也可以投资。</a:t>
            </a:r>
            <a:endParaRPr lang="zh-CN"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环保业务</a:t>
            </a:r>
            <a:r>
              <a:rPr lang="zh-CN" altLang="zh-CN" sz="1200" kern="1200" dirty="0">
                <a:solidFill>
                  <a:schemeClr val="tx1"/>
                </a:solidFill>
                <a:effectLst/>
                <a:latin typeface="+mn-lt"/>
                <a:ea typeface="+mn-ea"/>
                <a:cs typeface="+mn-cs"/>
              </a:rPr>
              <a:t>以绿园公司为主要平台，致力于打造集科技研发和控股管理为一体的全产业链高科技环保领军企业、标杆企业。以环保产业园为发展模式，发展再生资源回收与利用、土壤与河湖流域综合治理、城市固废与膜法水处理等业务。京环公司致力于积极探索以生活垃圾全量资源化为主的全品类固废处置业务，打造专业化的固废处置投资运营商。</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房地产业务</a:t>
            </a:r>
            <a:r>
              <a:rPr lang="zh-CN" altLang="zh-CN" sz="1200" kern="1200" dirty="0">
                <a:solidFill>
                  <a:schemeClr val="tx1"/>
                </a:solidFill>
                <a:effectLst/>
                <a:latin typeface="+mn-lt"/>
                <a:ea typeface="+mn-ea"/>
                <a:cs typeface="+mn-cs"/>
              </a:rPr>
              <a:t>以房地产公司为平台，打造“葛洲坝地产”高品质品牌形象，成为高品质地产引领者和绿色科技标杆企业，持续提高盈利能力。</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水泥业务</a:t>
            </a:r>
            <a:r>
              <a:rPr lang="zh-CN" altLang="zh-CN" sz="1200" kern="1200" dirty="0">
                <a:solidFill>
                  <a:schemeClr val="tx1"/>
                </a:solidFill>
                <a:effectLst/>
                <a:latin typeface="+mn-lt"/>
                <a:ea typeface="+mn-ea"/>
                <a:cs typeface="+mn-cs"/>
              </a:rPr>
              <a:t>以水泥公司为平台，巩固区域优势，推进国际产能合作，拓展新兴业务，提高绿色发展能力。</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民爆业务</a:t>
            </a:r>
            <a:r>
              <a:rPr lang="zh-CN" altLang="zh-CN" sz="1200" kern="1200" dirty="0">
                <a:solidFill>
                  <a:schemeClr val="tx1"/>
                </a:solidFill>
                <a:effectLst/>
                <a:latin typeface="+mn-lt"/>
                <a:ea typeface="+mn-ea"/>
                <a:cs typeface="+mn-cs"/>
              </a:rPr>
              <a:t>以易普力公司为平台，加大并购整合力度，保持国内领先地位。</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公路业务</a:t>
            </a:r>
            <a:r>
              <a:rPr lang="zh-CN" altLang="zh-CN" sz="1200" kern="1200" dirty="0">
                <a:solidFill>
                  <a:schemeClr val="tx1"/>
                </a:solidFill>
                <a:effectLst/>
                <a:latin typeface="+mn-lt"/>
                <a:ea typeface="+mn-ea"/>
                <a:cs typeface="+mn-cs"/>
              </a:rPr>
              <a:t>以公路公司为主要平台，负责境内高速公路投资、路衍经济开发、资产运营管理等工作，适度开展存量资产的资本化运作，致力于成为具有较强投融资能力、能创造良好投资收益的国内一流、专业化高速公路投资运营商。</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水务业务</a:t>
            </a:r>
            <a:r>
              <a:rPr lang="zh-CN" altLang="zh-CN" sz="1200" kern="1200" dirty="0">
                <a:solidFill>
                  <a:schemeClr val="tx1"/>
                </a:solidFill>
                <a:effectLst/>
                <a:latin typeface="+mn-lt"/>
                <a:ea typeface="+mn-ea"/>
                <a:cs typeface="+mn-cs"/>
              </a:rPr>
              <a:t>以水务公司为主要平台，从供水、污水处理、水环境综合治理等领域继续发展，占领技术制高点，建立完善的产业链，打造投资、建设、运营一体的国内领先、国际一流的专业化水务环境综合服务商。</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高端装备制造业务</a:t>
            </a:r>
            <a:r>
              <a:rPr lang="zh-CN" altLang="zh-CN" sz="1200" kern="1200" dirty="0">
                <a:solidFill>
                  <a:schemeClr val="tx1"/>
                </a:solidFill>
                <a:effectLst/>
                <a:latin typeface="+mn-lt"/>
                <a:ea typeface="+mn-ea"/>
                <a:cs typeface="+mn-cs"/>
              </a:rPr>
              <a:t>以装备公司为主要平台，致力于打造国内一流、行业领先的高端装备制造企业及综合应用解决方案服务商。</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投资公司</a:t>
            </a:r>
            <a:r>
              <a:rPr lang="zh-CN" altLang="zh-CN" sz="1200" kern="1200" dirty="0">
                <a:solidFill>
                  <a:schemeClr val="tx1"/>
                </a:solidFill>
                <a:effectLst/>
                <a:latin typeface="+mn-lt"/>
                <a:ea typeface="+mn-ea"/>
                <a:cs typeface="+mn-cs"/>
              </a:rPr>
              <a:t>要打造成集新兴业务投、建、营一体化，具备良好信誉、资本运作能力和抗风险能力的境内专业投资平台。主导开展砂石骨料和停车场等新兴业务投资；统筹引领集团股份公司资产证券化、资本运作业务；统筹引领集团股份公司建筑子企业培育形成一定的投资能力和资产权益。将集团股份公司所持长江证券、湖北银行、联发投公司等金融性资产及股权注入投资公司。</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海投公司</a:t>
            </a:r>
            <a:r>
              <a:rPr lang="zh-CN" altLang="zh-CN" sz="1200" kern="1200" dirty="0">
                <a:solidFill>
                  <a:schemeClr val="tx1"/>
                </a:solidFill>
                <a:effectLst/>
                <a:latin typeface="+mn-lt"/>
                <a:ea typeface="+mn-ea"/>
                <a:cs typeface="+mn-cs"/>
              </a:rPr>
              <a:t>作为境外投资业务主要平台，以控股形式投资海外水电、水务等基础设施类项目，以参股形式引领水泥、民爆、高端装备、环保等非建筑企业“走出去”。</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公司赋予</a:t>
            </a:r>
            <a:r>
              <a:rPr lang="zh-CN" altLang="zh-CN" sz="1200" b="1" kern="1200" dirty="0">
                <a:solidFill>
                  <a:schemeClr val="tx1"/>
                </a:solidFill>
                <a:effectLst/>
                <a:latin typeface="+mn-lt"/>
                <a:ea typeface="+mn-ea"/>
                <a:cs typeface="+mn-cs"/>
              </a:rPr>
              <a:t>建筑业子企业、专业子公司</a:t>
            </a:r>
            <a:r>
              <a:rPr lang="zh-CN" altLang="zh-CN" sz="1200" kern="1200" dirty="0">
                <a:solidFill>
                  <a:schemeClr val="tx1"/>
                </a:solidFill>
                <a:effectLst/>
                <a:latin typeface="+mn-lt"/>
                <a:ea typeface="+mn-ea"/>
                <a:cs typeface="+mn-cs"/>
              </a:rPr>
              <a:t>一定的投资能力和资产权益，使其以参股形式选择性地参与一批见效快、效益好的建设运营类项目。</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zh-CN" altLang="zh-CN" sz="1200" kern="1200" dirty="0">
                <a:solidFill>
                  <a:schemeClr val="tx1"/>
                </a:solidFill>
                <a:effectLst/>
                <a:latin typeface="+mn-lt"/>
                <a:ea typeface="+mn-ea"/>
                <a:cs typeface="+mn-cs"/>
              </a:rPr>
              <a:t>在再生资源回收、水土治理、固废处理等领域，深入研究所需资金配置、产能、营收、利润贡献以及可持续、高质量发展的空间，加大市场开发力度，积极推进环保产业园的建设。在生活垃圾处理领域，加快技术集成与研发，推进示范项目建设与复制，形成经济效益好、技术壁垒高、具有核心竞争力的行业品牌。</a:t>
            </a:r>
            <a:endParaRPr lang="en-US" altLang="zh-CN" sz="1200" kern="1200" dirty="0">
              <a:solidFill>
                <a:schemeClr val="tx1"/>
              </a:solidFill>
              <a:effectLst/>
              <a:latin typeface="+mn-lt"/>
              <a:ea typeface="+mn-ea"/>
              <a:cs typeface="+mn-cs"/>
            </a:endParaRPr>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endParaRPr lang="en-US" altLang="zh-CN" sz="1200" kern="1200" dirty="0">
              <a:solidFill>
                <a:schemeClr val="tx1"/>
              </a:solidFill>
              <a:effectLst/>
              <a:latin typeface="+mn-lt"/>
              <a:ea typeface="+mn-ea"/>
              <a:cs typeface="+mn-cs"/>
            </a:endParaRPr>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年，环保业务要实现年营业收入</a:t>
            </a:r>
            <a:r>
              <a:rPr lang="en-US" altLang="zh-CN" sz="1200" kern="1200" dirty="0">
                <a:solidFill>
                  <a:schemeClr val="tx1"/>
                </a:solidFill>
                <a:effectLst/>
                <a:latin typeface="+mn-lt"/>
                <a:ea typeface="+mn-ea"/>
                <a:cs typeface="+mn-cs"/>
              </a:rPr>
              <a:t>365</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21</a:t>
            </a:r>
            <a:r>
              <a:rPr lang="zh-CN" altLang="zh-CN" sz="1200" kern="1200" dirty="0">
                <a:solidFill>
                  <a:schemeClr val="tx1"/>
                </a:solidFill>
                <a:effectLst/>
                <a:latin typeface="+mn-lt"/>
                <a:ea typeface="+mn-ea"/>
                <a:cs typeface="+mn-cs"/>
              </a:rPr>
              <a:t>亿元，建成</a:t>
            </a:r>
            <a:r>
              <a:rPr lang="en-US" altLang="zh-CN" sz="1200" kern="1200" dirty="0">
                <a:solidFill>
                  <a:schemeClr val="tx1"/>
                </a:solidFill>
                <a:effectLst/>
                <a:latin typeface="+mn-lt"/>
                <a:ea typeface="+mn-ea"/>
                <a:cs typeface="+mn-cs"/>
              </a:rPr>
              <a:t>16</a:t>
            </a:r>
            <a:r>
              <a:rPr lang="zh-CN" altLang="zh-CN" sz="1200" kern="1200" dirty="0">
                <a:solidFill>
                  <a:schemeClr val="tx1"/>
                </a:solidFill>
                <a:effectLst/>
                <a:latin typeface="+mn-lt"/>
                <a:ea typeface="+mn-ea"/>
                <a:cs typeface="+mn-cs"/>
              </a:rPr>
              <a:t>个环保产业园区。为实现该目标，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95</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49</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44</a:t>
            </a:r>
            <a:r>
              <a:rPr lang="zh-CN" altLang="zh-CN" sz="1200" kern="1200" dirty="0">
                <a:solidFill>
                  <a:schemeClr val="tx1"/>
                </a:solidFill>
                <a:effectLst/>
                <a:latin typeface="+mn-lt"/>
                <a:ea typeface="+mn-ea"/>
                <a:cs typeface="+mn-cs"/>
              </a:rPr>
              <a:t>亿元，其他资金</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r>
              <a:rPr lang="zh-CN" altLang="en-US" dirty="0"/>
              <a:t>       </a:t>
            </a:r>
            <a:endParaRPr lang="en-US" altLang="zh-CN" dirty="0"/>
          </a:p>
          <a:p>
            <a:r>
              <a:rPr lang="en-US" altLang="zh-CN" dirty="0"/>
              <a:t>       </a:t>
            </a:r>
            <a:r>
              <a:rPr lang="zh-CN" altLang="en-US" dirty="0"/>
              <a:t>公司对环保业务发展的意见：</a:t>
            </a:r>
            <a:endParaRPr lang="en-US" altLang="zh-CN" dirty="0"/>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一是坚持战略引领，实现可持续发展。</a:t>
            </a:r>
            <a:r>
              <a:rPr lang="zh-CN" altLang="zh-CN" sz="1200" kern="1200" dirty="0">
                <a:solidFill>
                  <a:schemeClr val="tx1"/>
                </a:solidFill>
                <a:effectLst/>
                <a:latin typeface="+mn-lt"/>
                <a:ea typeface="+mn-ea"/>
                <a:cs typeface="+mn-cs"/>
              </a:rPr>
              <a:t>环保行业发展前景广阔、潜力巨大、市场空间巨大，而且是集团公司的拟发展主业，我们有条件、也有信心将环保做成葛洲坝的一个主业，做成葛洲坝转型升级的一个亮点。因此，我们必须要统一思想认识，坚定不移地坚持战略引领，筑牢可持续发展的基础。</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二是坚持精细管理，实现效益提升。</a:t>
            </a:r>
            <a:r>
              <a:rPr lang="zh-CN" altLang="zh-CN" sz="1200" kern="1200" dirty="0">
                <a:solidFill>
                  <a:schemeClr val="tx1"/>
                </a:solidFill>
                <a:effectLst/>
                <a:latin typeface="+mn-lt"/>
                <a:ea typeface="+mn-ea"/>
                <a:cs typeface="+mn-cs"/>
              </a:rPr>
              <a:t>我们作为中央企业有组织优势、风险控制体系优势、精细管理优势和依法治企的理念优势，能够为行业树立一个发展的标杆。</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三是坚持创新发展，实现品牌提升。</a:t>
            </a:r>
            <a:r>
              <a:rPr lang="zh-CN" altLang="zh-CN" sz="1200" kern="1200" dirty="0">
                <a:solidFill>
                  <a:schemeClr val="tx1"/>
                </a:solidFill>
                <a:effectLst/>
                <a:latin typeface="+mn-lt"/>
                <a:ea typeface="+mn-ea"/>
                <a:cs typeface="+mn-cs"/>
              </a:rPr>
              <a:t>只有当我们真正回归到商业模式的本源上来，回归到自主加工模式上来，我们才能够真正从根上解决问题，才能够真正走上高质量发展之路。</a:t>
            </a:r>
            <a:endParaRPr lang="zh-CN" altLang="en-US" sz="1200" kern="1200" dirty="0">
              <a:solidFill>
                <a:schemeClr val="tx1"/>
              </a:solidFill>
              <a:latin typeface="+mn-lt"/>
              <a:ea typeface="+mn-ea"/>
              <a:cs typeface="+mn-cs"/>
            </a:endParaRPr>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zh-CN" altLang="zh-CN" sz="1200" b="1" kern="1200" dirty="0">
                <a:solidFill>
                  <a:schemeClr val="tx1"/>
                </a:solidFill>
                <a:effectLst/>
                <a:latin typeface="+mn-lt"/>
                <a:ea typeface="+mn-ea"/>
                <a:cs typeface="+mn-cs"/>
              </a:rPr>
              <a:t>一是</a:t>
            </a:r>
            <a:r>
              <a:rPr lang="zh-CN" altLang="zh-CN" sz="1200" kern="1200" dirty="0">
                <a:solidFill>
                  <a:schemeClr val="tx1"/>
                </a:solidFill>
                <a:effectLst/>
                <a:latin typeface="+mn-lt"/>
                <a:ea typeface="+mn-ea"/>
                <a:cs typeface="+mn-cs"/>
              </a:rPr>
              <a:t>坚定不移地发展房地产主业，坚持走高品质的发展路线，更加注重发展质量，建立可持续的业务发展机制，通过科学合理地制定发展计划，加强土地储备、带息负债、存货、销售额、总资产等关键指标的监测与管控，控制购销比不高于</a:t>
            </a:r>
            <a:r>
              <a:rPr lang="en-US" altLang="zh-CN" sz="1200" kern="1200" dirty="0">
                <a:solidFill>
                  <a:schemeClr val="tx1"/>
                </a:solidFill>
                <a:effectLst/>
                <a:latin typeface="+mn-lt"/>
                <a:ea typeface="+mn-ea"/>
                <a:cs typeface="+mn-cs"/>
              </a:rPr>
              <a:t>0.5</a:t>
            </a:r>
            <a:r>
              <a:rPr lang="zh-CN" altLang="zh-CN" sz="1200" kern="1200" dirty="0">
                <a:solidFill>
                  <a:schemeClr val="tx1"/>
                </a:solidFill>
                <a:effectLst/>
                <a:latin typeface="+mn-lt"/>
                <a:ea typeface="+mn-ea"/>
                <a:cs typeface="+mn-cs"/>
              </a:rPr>
              <a:t>，资产周转率不低于</a:t>
            </a:r>
            <a:r>
              <a:rPr lang="en-US" altLang="zh-CN" sz="1200" kern="1200" dirty="0">
                <a:solidFill>
                  <a:schemeClr val="tx1"/>
                </a:solidFill>
                <a:effectLst/>
                <a:latin typeface="+mn-lt"/>
                <a:ea typeface="+mn-ea"/>
                <a:cs typeface="+mn-cs"/>
              </a:rPr>
              <a:t>0.3</a:t>
            </a:r>
            <a:r>
              <a:rPr lang="zh-CN" altLang="zh-CN" sz="1200" kern="1200" dirty="0">
                <a:solidFill>
                  <a:schemeClr val="tx1"/>
                </a:solidFill>
                <a:effectLst/>
                <a:latin typeface="+mn-lt"/>
                <a:ea typeface="+mn-ea"/>
                <a:cs typeface="+mn-cs"/>
              </a:rPr>
              <a:t>，资产负债率不高于</a:t>
            </a:r>
            <a:r>
              <a:rPr lang="en-US" altLang="zh-CN" sz="1200" kern="1200" dirty="0">
                <a:solidFill>
                  <a:schemeClr val="tx1"/>
                </a:solidFill>
                <a:effectLst/>
                <a:latin typeface="+mn-lt"/>
                <a:ea typeface="+mn-ea"/>
                <a:cs typeface="+mn-cs"/>
              </a:rPr>
              <a:t>80%</a:t>
            </a:r>
            <a:r>
              <a:rPr lang="zh-CN" altLang="zh-CN" sz="1200" kern="1200" dirty="0">
                <a:solidFill>
                  <a:schemeClr val="tx1"/>
                </a:solidFill>
                <a:effectLst/>
                <a:latin typeface="+mn-lt"/>
                <a:ea typeface="+mn-ea"/>
                <a:cs typeface="+mn-cs"/>
              </a:rPr>
              <a:t>，确保房地产业务高质量可持续发展。</a:t>
            </a:r>
            <a:r>
              <a:rPr lang="zh-CN" altLang="zh-CN" sz="1200" b="1" kern="1200" dirty="0">
                <a:solidFill>
                  <a:schemeClr val="tx1"/>
                </a:solidFill>
                <a:effectLst/>
                <a:latin typeface="+mn-lt"/>
                <a:ea typeface="+mn-ea"/>
                <a:cs typeface="+mn-cs"/>
              </a:rPr>
              <a:t>二是</a:t>
            </a:r>
            <a:r>
              <a:rPr lang="zh-CN" altLang="zh-CN" sz="1200" kern="1200" dirty="0">
                <a:solidFill>
                  <a:schemeClr val="tx1"/>
                </a:solidFill>
                <a:effectLst/>
                <a:latin typeface="+mn-lt"/>
                <a:ea typeface="+mn-ea"/>
                <a:cs typeface="+mn-cs"/>
              </a:rPr>
              <a:t>创新拿地方式与发展模式，积极采用产城融合、地铁上盖、与</a:t>
            </a:r>
            <a:r>
              <a:rPr lang="en-US" altLang="zh-CN" sz="1200" kern="1200" dirty="0">
                <a:solidFill>
                  <a:schemeClr val="tx1"/>
                </a:solidFill>
                <a:effectLst/>
                <a:latin typeface="+mn-lt"/>
                <a:ea typeface="+mn-ea"/>
                <a:cs typeface="+mn-cs"/>
              </a:rPr>
              <a:t>PPP</a:t>
            </a:r>
            <a:r>
              <a:rPr lang="zh-CN" altLang="zh-CN" sz="1200" kern="1200" dirty="0">
                <a:solidFill>
                  <a:schemeClr val="tx1"/>
                </a:solidFill>
                <a:effectLst/>
                <a:latin typeface="+mn-lt"/>
                <a:ea typeface="+mn-ea"/>
                <a:cs typeface="+mn-cs"/>
              </a:rPr>
              <a:t>业务联动、优先选择中国能建所属企业闲置土地资源进行合作开发等方式获取土地；提高开发能力，加快房地产项目销售去化，实现快周转，防范经营风险。</a:t>
            </a:r>
            <a:r>
              <a:rPr lang="zh-CN" altLang="zh-CN" sz="1200" b="1" kern="1200" dirty="0">
                <a:solidFill>
                  <a:schemeClr val="tx1"/>
                </a:solidFill>
                <a:effectLst/>
                <a:latin typeface="+mn-lt"/>
                <a:ea typeface="+mn-ea"/>
                <a:cs typeface="+mn-cs"/>
              </a:rPr>
              <a:t>三是</a:t>
            </a:r>
            <a:r>
              <a:rPr lang="zh-CN" altLang="zh-CN" sz="1200" kern="1200" dirty="0">
                <a:solidFill>
                  <a:schemeClr val="tx1"/>
                </a:solidFill>
                <a:effectLst/>
                <a:latin typeface="+mn-lt"/>
                <a:ea typeface="+mn-ea"/>
                <a:cs typeface="+mn-cs"/>
              </a:rPr>
              <a:t>加强房地产业务协同经营，树立全局意识，遵循市场化原则，提升集团股份公司综合收益。</a:t>
            </a:r>
            <a:r>
              <a:rPr lang="zh-CN" altLang="zh-CN" sz="1200" b="1" kern="1200" dirty="0">
                <a:solidFill>
                  <a:schemeClr val="tx1"/>
                </a:solidFill>
                <a:effectLst/>
                <a:latin typeface="+mn-lt"/>
                <a:ea typeface="+mn-ea"/>
                <a:cs typeface="+mn-cs"/>
              </a:rPr>
              <a:t>四是</a:t>
            </a:r>
            <a:r>
              <a:rPr lang="zh-CN" altLang="zh-CN" sz="1200" kern="1200" dirty="0">
                <a:solidFill>
                  <a:schemeClr val="tx1"/>
                </a:solidFill>
                <a:effectLst/>
                <a:latin typeface="+mn-lt"/>
                <a:ea typeface="+mn-ea"/>
                <a:cs typeface="+mn-cs"/>
              </a:rPr>
              <a:t>扎实开展房地产行业、政策和业务研究，顺应政府持续调控、分类调控的政策环境，及时调整经营策略，量力而行，因城施策，确保项目盈利最大化。</a:t>
            </a:r>
            <a:r>
              <a:rPr lang="zh-CN" altLang="zh-CN" sz="1200" b="1" kern="1200" dirty="0">
                <a:solidFill>
                  <a:schemeClr val="tx1"/>
                </a:solidFill>
                <a:effectLst/>
                <a:latin typeface="+mn-lt"/>
                <a:ea typeface="+mn-ea"/>
                <a:cs typeface="+mn-cs"/>
              </a:rPr>
              <a:t>五是</a:t>
            </a:r>
            <a:r>
              <a:rPr lang="zh-CN" altLang="zh-CN" sz="1200" kern="1200" dirty="0">
                <a:solidFill>
                  <a:schemeClr val="tx1"/>
                </a:solidFill>
                <a:effectLst/>
                <a:latin typeface="+mn-lt"/>
                <a:ea typeface="+mn-ea"/>
                <a:cs typeface="+mn-cs"/>
              </a:rPr>
              <a:t>未来新增项目投资规模取决于房地产业务的发展质量，主要以去化速度、周转速度和开发能力为考量标准。</a:t>
            </a:r>
            <a:endParaRPr lang="en-US" altLang="zh-CN" sz="1200" kern="1200" dirty="0">
              <a:solidFill>
                <a:schemeClr val="tx1"/>
              </a:solidFill>
              <a:effectLst/>
              <a:latin typeface="+mn-lt"/>
              <a:ea typeface="+mn-ea"/>
              <a:cs typeface="+mn-cs"/>
            </a:endParaRPr>
          </a:p>
          <a:p>
            <a:pPr defTabSz="882015">
              <a:defRPr/>
            </a:pPr>
            <a:endParaRPr lang="en-US" altLang="zh-CN" sz="1200" kern="1200" dirty="0">
              <a:solidFill>
                <a:schemeClr val="tx1"/>
              </a:solidFill>
              <a:effectLst/>
              <a:latin typeface="+mn-lt"/>
              <a:ea typeface="+mn-ea"/>
              <a:cs typeface="+mn-cs"/>
            </a:endParaRPr>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年，房地产业务要实现年营业收入</a:t>
            </a:r>
            <a:r>
              <a:rPr lang="en-US" altLang="zh-CN" sz="1200" kern="1200" dirty="0">
                <a:solidFill>
                  <a:schemeClr val="tx1"/>
                </a:solidFill>
                <a:effectLst/>
                <a:latin typeface="+mn-lt"/>
                <a:ea typeface="+mn-ea"/>
                <a:cs typeface="+mn-cs"/>
              </a:rPr>
              <a:t>290</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亿元。为实现该目标，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750</a:t>
            </a:r>
            <a:r>
              <a:rPr lang="zh-CN" altLang="zh-CN" sz="1200" kern="1200" dirty="0">
                <a:solidFill>
                  <a:schemeClr val="tx1"/>
                </a:solidFill>
                <a:effectLst/>
                <a:latin typeface="+mn-lt"/>
                <a:ea typeface="+mn-ea"/>
                <a:cs typeface="+mn-cs"/>
              </a:rPr>
              <a:t>亿元，投入资金中存量投资</a:t>
            </a:r>
            <a:r>
              <a:rPr lang="en-US" altLang="zh-CN" sz="1200" kern="1200" dirty="0">
                <a:solidFill>
                  <a:schemeClr val="tx1"/>
                </a:solidFill>
                <a:effectLst/>
                <a:latin typeface="+mn-lt"/>
                <a:ea typeface="+mn-ea"/>
                <a:cs typeface="+mn-cs"/>
              </a:rPr>
              <a:t>345</a:t>
            </a:r>
            <a:r>
              <a:rPr lang="zh-CN" altLang="zh-CN" sz="1200" kern="1200" dirty="0">
                <a:solidFill>
                  <a:schemeClr val="tx1"/>
                </a:solidFill>
                <a:effectLst/>
                <a:latin typeface="+mn-lt"/>
                <a:ea typeface="+mn-ea"/>
                <a:cs typeface="+mn-cs"/>
              </a:rPr>
              <a:t>亿元，增量投资</a:t>
            </a:r>
            <a:r>
              <a:rPr lang="en-US" altLang="zh-CN" sz="1200" kern="1200" dirty="0">
                <a:solidFill>
                  <a:schemeClr val="tx1"/>
                </a:solidFill>
                <a:effectLst/>
                <a:latin typeface="+mn-lt"/>
                <a:ea typeface="+mn-ea"/>
                <a:cs typeface="+mn-cs"/>
              </a:rPr>
              <a:t>405</a:t>
            </a:r>
            <a:r>
              <a:rPr lang="zh-CN" altLang="zh-CN" sz="1200" kern="1200" dirty="0">
                <a:solidFill>
                  <a:schemeClr val="tx1"/>
                </a:solidFill>
                <a:effectLst/>
                <a:latin typeface="+mn-lt"/>
                <a:ea typeface="+mn-ea"/>
                <a:cs typeface="+mn-cs"/>
              </a:rPr>
              <a:t>亿元，带息负债规模压降</a:t>
            </a:r>
            <a:r>
              <a:rPr lang="en-US" altLang="zh-CN" sz="1200" kern="1200" dirty="0">
                <a:solidFill>
                  <a:schemeClr val="tx1"/>
                </a:solidFill>
                <a:effectLst/>
                <a:latin typeface="+mn-lt"/>
                <a:ea typeface="+mn-ea"/>
                <a:cs typeface="+mn-cs"/>
              </a:rPr>
              <a:t>281</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pPr defTabSz="882015">
              <a:defRPr/>
            </a:pPr>
            <a:endParaRPr lang="en-US" altLang="zh-CN" dirty="0">
              <a:sym typeface="Arial" panose="020B0604020202020204" pitchFamily="34" charset="0"/>
            </a:endParaRPr>
          </a:p>
          <a:p>
            <a:pPr defTabSz="882015">
              <a:defRPr/>
            </a:pPr>
            <a:r>
              <a:rPr lang="en-US" altLang="zh-CN" sz="1200" kern="1200" dirty="0">
                <a:solidFill>
                  <a:schemeClr val="tx1"/>
                </a:solidFill>
                <a:latin typeface="+mn-lt"/>
                <a:ea typeface="+mn-ea"/>
                <a:cs typeface="+mn-cs"/>
                <a:sym typeface="Arial" panose="020B0604020202020204" pitchFamily="34" charset="0"/>
              </a:rPr>
              <a:t>       </a:t>
            </a:r>
            <a:r>
              <a:rPr lang="zh-CN" altLang="en-US" sz="1200" kern="1200" dirty="0">
                <a:solidFill>
                  <a:schemeClr val="tx1"/>
                </a:solidFill>
                <a:latin typeface="+mn-lt"/>
                <a:ea typeface="+mn-ea"/>
                <a:cs typeface="+mn-cs"/>
                <a:sym typeface="Arial" panose="020B0604020202020204" pitchFamily="34" charset="0"/>
              </a:rPr>
              <a:t>吴春利副总的相关意见：</a:t>
            </a:r>
            <a:r>
              <a:rPr lang="zh-CN" altLang="en-US" sz="1200" kern="1200" dirty="0">
                <a:solidFill>
                  <a:schemeClr val="tx1"/>
                </a:solidFill>
                <a:latin typeface="+mn-lt"/>
                <a:ea typeface="+mn-ea"/>
                <a:cs typeface="+mn-cs"/>
              </a:rPr>
              <a:t>葛洲坝房地产公司要制定有力措施，提高风险防范能力；继续加大内部协同力度，同等条件下优先与内部兄弟单位进行合作，带动兄弟单位共同进步，促进整体效益提升；依托中国能建平台，盘活存量资产，挖掘内部待开发利用的地块资源，促进内部资源重组整合，努力实现投资综合效益最大化。</a:t>
            </a:r>
            <a:endParaRPr lang="en-US" altLang="zh-CN" sz="1200" kern="1200" dirty="0">
              <a:solidFill>
                <a:schemeClr val="tx1"/>
              </a:solidFill>
              <a:latin typeface="+mn-lt"/>
              <a:ea typeface="+mn-ea"/>
              <a:cs typeface="+mn-cs"/>
            </a:endParaRPr>
          </a:p>
          <a:p>
            <a:pPr defTabSz="882015">
              <a:defRPr/>
            </a:pPr>
            <a:endParaRPr lang="en-US" altLang="zh-CN" sz="1200" kern="1200" dirty="0">
              <a:solidFill>
                <a:schemeClr val="tx1"/>
              </a:solidFill>
              <a:latin typeface="+mn-lt"/>
              <a:ea typeface="+mn-ea"/>
              <a:cs typeface="+mn-cs"/>
              <a:sym typeface="Arial" panose="020B0604020202020204" pitchFamily="34" charset="0"/>
            </a:endParaRPr>
          </a:p>
          <a:p>
            <a:r>
              <a:rPr lang="en-US" altLang="zh-CN"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公司对房地产业务的</a:t>
            </a:r>
            <a:r>
              <a:rPr lang="zh-CN" altLang="zh-CN" sz="1200" kern="1200" dirty="0">
                <a:solidFill>
                  <a:schemeClr val="tx1"/>
                </a:solidFill>
                <a:effectLst/>
                <a:latin typeface="+mn-lt"/>
                <a:ea typeface="+mn-ea"/>
                <a:cs typeface="+mn-cs"/>
              </a:rPr>
              <a:t>三点要求：</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一是房地产作为主业应该支持发展。</a:t>
            </a:r>
            <a:r>
              <a:rPr lang="zh-CN" altLang="zh-CN" sz="1200" kern="1200" dirty="0">
                <a:solidFill>
                  <a:schemeClr val="tx1"/>
                </a:solidFill>
                <a:effectLst/>
                <a:latin typeface="+mn-lt"/>
                <a:ea typeface="+mn-ea"/>
                <a:cs typeface="+mn-cs"/>
              </a:rPr>
              <a:t>葛洲坝是国务院国资委核定的以房地产为主业的</a:t>
            </a:r>
            <a:r>
              <a:rPr lang="en-US" altLang="zh-CN" sz="1200" kern="1200" dirty="0">
                <a:solidFill>
                  <a:schemeClr val="tx1"/>
                </a:solidFill>
                <a:effectLst/>
                <a:latin typeface="+mn-lt"/>
                <a:ea typeface="+mn-ea"/>
                <a:cs typeface="+mn-cs"/>
              </a:rPr>
              <a:t>16 </a:t>
            </a:r>
            <a:r>
              <a:rPr lang="zh-CN" altLang="zh-CN" sz="1200" kern="1200" dirty="0">
                <a:solidFill>
                  <a:schemeClr val="tx1"/>
                </a:solidFill>
                <a:effectLst/>
                <a:latin typeface="+mn-lt"/>
                <a:ea typeface="+mn-ea"/>
                <a:cs typeface="+mn-cs"/>
              </a:rPr>
              <a:t>家央企之一，我们不能轻易放弃这一主业，而是要为中国能建发展好房地产主业、经营好房地产品牌。</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二是坚持走高端价值、品牌引领的发展路线。</a:t>
            </a:r>
            <a:r>
              <a:rPr lang="zh-CN" altLang="zh-CN" sz="1200" kern="1200" dirty="0">
                <a:solidFill>
                  <a:schemeClr val="tx1"/>
                </a:solidFill>
                <a:effectLst/>
                <a:latin typeface="+mn-lt"/>
                <a:ea typeface="+mn-ea"/>
                <a:cs typeface="+mn-cs"/>
              </a:rPr>
              <a:t>在人民群众追求美好生活的新形势下，我们要进一步提升房地产的品质，提升“</a:t>
            </a:r>
            <a:r>
              <a:rPr lang="en-US" altLang="zh-CN" sz="1200" kern="1200" dirty="0">
                <a:solidFill>
                  <a:schemeClr val="tx1"/>
                </a:solidFill>
                <a:effectLst/>
                <a:latin typeface="+mn-lt"/>
                <a:ea typeface="+mn-ea"/>
                <a:cs typeface="+mn-cs"/>
              </a:rPr>
              <a:t>5G </a:t>
            </a:r>
            <a:r>
              <a:rPr lang="zh-CN" altLang="zh-CN" sz="1200" kern="1200" dirty="0">
                <a:solidFill>
                  <a:schemeClr val="tx1"/>
                </a:solidFill>
                <a:effectLst/>
                <a:latin typeface="+mn-lt"/>
                <a:ea typeface="+mn-ea"/>
                <a:cs typeface="+mn-cs"/>
              </a:rPr>
              <a:t>科技”高端品牌的价值，努力做高价值地产的引领者。</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三是要量力而行。</a:t>
            </a:r>
            <a:r>
              <a:rPr lang="zh-CN" altLang="zh-CN" sz="1200" kern="1200" dirty="0">
                <a:solidFill>
                  <a:schemeClr val="tx1"/>
                </a:solidFill>
                <a:effectLst/>
                <a:latin typeface="+mn-lt"/>
                <a:ea typeface="+mn-ea"/>
                <a:cs typeface="+mn-cs"/>
              </a:rPr>
              <a:t>一方面要根据集团公司整体的投资能力量力而行，另一方面，要根据房地产公司自身的周转、去化速度量力而行。房地产公司要进一步提高开发能力、操盘水平、市场判断水平、政府公关能力和产品品质，实现快周转、快去化。</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同时，提出了</a:t>
            </a:r>
            <a:r>
              <a:rPr lang="zh-CN" altLang="zh-CN" sz="1200" kern="1200" dirty="0">
                <a:solidFill>
                  <a:schemeClr val="tx1"/>
                </a:solidFill>
                <a:effectLst/>
                <a:latin typeface="+mn-lt"/>
                <a:ea typeface="+mn-ea"/>
                <a:cs typeface="+mn-cs"/>
              </a:rPr>
              <a:t>下一步重点工作：</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一是要积极应对宏观政策影响，降低存货和带息负债规模。</a:t>
            </a:r>
            <a:r>
              <a:rPr lang="zh-CN" altLang="zh-CN" sz="1200" kern="1200" dirty="0">
                <a:solidFill>
                  <a:schemeClr val="tx1"/>
                </a:solidFill>
                <a:effectLst/>
                <a:latin typeface="+mn-lt"/>
                <a:ea typeface="+mn-ea"/>
                <a:cs typeface="+mn-cs"/>
              </a:rPr>
              <a:t>要理性、客观地分析宏观政策所带来的影响，全面、准确地理解公司当前面临的资金形势和确立的投资思路，不断加大去化力度，提高周转速度，尽快变现资金。在目前政府调控力度不断加大的特殊背景下，如果房地产公司为了快速去化而降低售价，导致未能实现决策时确定的投资收益率，集团公司将不予追究房地产公司的责任。</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二是要继续加大内部协同力度。</a:t>
            </a:r>
            <a:r>
              <a:rPr lang="zh-CN" altLang="zh-CN" sz="1200" kern="1200" dirty="0">
                <a:solidFill>
                  <a:schemeClr val="tx1"/>
                </a:solidFill>
                <a:effectLst/>
                <a:latin typeface="+mn-lt"/>
                <a:ea typeface="+mn-ea"/>
                <a:cs typeface="+mn-cs"/>
              </a:rPr>
              <a:t>房地产公司要树立全局意识，站在讲政治的高度来认识协同问题。除了企业间的协同，还要通过创新产城融合、地铁上盖、</a:t>
            </a:r>
            <a:r>
              <a:rPr lang="en-US" altLang="zh-CN" sz="1200" kern="1200" dirty="0">
                <a:solidFill>
                  <a:schemeClr val="tx1"/>
                </a:solidFill>
                <a:effectLst/>
                <a:latin typeface="+mn-lt"/>
                <a:ea typeface="+mn-ea"/>
                <a:cs typeface="+mn-cs"/>
              </a:rPr>
              <a:t>PPP </a:t>
            </a:r>
            <a:r>
              <a:rPr lang="zh-CN" altLang="zh-CN" sz="1200" kern="1200" dirty="0">
                <a:solidFill>
                  <a:schemeClr val="tx1"/>
                </a:solidFill>
                <a:effectLst/>
                <a:latin typeface="+mn-lt"/>
                <a:ea typeface="+mn-ea"/>
                <a:cs typeface="+mn-cs"/>
              </a:rPr>
              <a:t>联动等商业模式，实现房地产业务与投资、建筑、环保等业务的协同，最大限度地提升综合收益率。</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三是要坚持区域深耕、滚动发展。</a:t>
            </a:r>
            <a:r>
              <a:rPr lang="zh-CN" altLang="zh-CN" sz="1200" kern="1200" dirty="0">
                <a:solidFill>
                  <a:schemeClr val="tx1"/>
                </a:solidFill>
                <a:effectLst/>
                <a:latin typeface="+mn-lt"/>
                <a:ea typeface="+mn-ea"/>
                <a:cs typeface="+mn-cs"/>
              </a:rPr>
              <a:t>中国房地产行业的政策性很强，房地产企业要发展就必须与地方政府深度融合，切忌“打一枪换一个地方”。房地产公司要立足一线城市、部分省会城市，加强政府公共关系平台建设，不断提高区域深耕、滚动发展的能力。</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四是要创新商业模式，抢抓优质土地资源。</a:t>
            </a:r>
            <a:r>
              <a:rPr lang="zh-CN" altLang="zh-CN" sz="1200" kern="1200" dirty="0">
                <a:solidFill>
                  <a:schemeClr val="tx1"/>
                </a:solidFill>
                <a:effectLst/>
                <a:latin typeface="+mn-lt"/>
                <a:ea typeface="+mn-ea"/>
                <a:cs typeface="+mn-cs"/>
              </a:rPr>
              <a:t>目前，房地产公司有独立操盘的经验、高端品牌的影响力，如果再有足够的资金支持，我们完全可以采用旧城改造、棚改、一二级联动、地铁上盖、</a:t>
            </a:r>
            <a:r>
              <a:rPr lang="en-US" altLang="zh-CN" sz="1200" kern="1200" dirty="0">
                <a:solidFill>
                  <a:schemeClr val="tx1"/>
                </a:solidFill>
                <a:effectLst/>
                <a:latin typeface="+mn-lt"/>
                <a:ea typeface="+mn-ea"/>
                <a:cs typeface="+mn-cs"/>
              </a:rPr>
              <a:t>PPP </a:t>
            </a:r>
            <a:r>
              <a:rPr lang="zh-CN" altLang="zh-CN" sz="1200" kern="1200" dirty="0">
                <a:solidFill>
                  <a:schemeClr val="tx1"/>
                </a:solidFill>
                <a:effectLst/>
                <a:latin typeface="+mn-lt"/>
                <a:ea typeface="+mn-ea"/>
                <a:cs typeface="+mn-cs"/>
              </a:rPr>
              <a:t>联动等方式，加强与地方政府之间的合作。这样不仅可以有效避免单纯依靠二级市场挂牌摘地的恶性竞争，而且可以解决产品去化难的问题。</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五是要创新发展思路，大力开展产城融合。</a:t>
            </a:r>
            <a:r>
              <a:rPr lang="zh-CN" altLang="zh-CN" sz="1200" kern="1200" dirty="0">
                <a:solidFill>
                  <a:schemeClr val="tx1"/>
                </a:solidFill>
                <a:effectLst/>
                <a:latin typeface="+mn-lt"/>
                <a:ea typeface="+mn-ea"/>
                <a:cs typeface="+mn-cs"/>
              </a:rPr>
              <a:t>在中国未来的经济发展中，新区的产城融合，包括雄安新区的组团式发展模式，都将会是房地产业发展的新趋势。房地产公司要积极适应形势和环境变化，加强创新，积极抢抓产城融合机遇，努力拓宽房地产的发展之路；要努力在雄安新区的组团式发展项目中实现突破。</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要</a:t>
            </a:r>
            <a:r>
              <a:rPr lang="zh-CN" altLang="zh-CN" sz="1200" kern="1200" dirty="0">
                <a:solidFill>
                  <a:schemeClr val="tx1"/>
                </a:solidFill>
                <a:effectLst/>
                <a:latin typeface="+mn-lt"/>
                <a:ea typeface="+mn-ea"/>
                <a:cs typeface="+mn-cs"/>
              </a:rPr>
              <a:t>采取资产证券化、股权转让、资产处置等方式，盘活三亚嘉佩乐酒店</a:t>
            </a:r>
            <a:r>
              <a:rPr lang="en-US" altLang="zh-CN" sz="1200" kern="1200" dirty="0">
                <a:solidFill>
                  <a:schemeClr val="tx1"/>
                </a:solidFill>
                <a:effectLst/>
                <a:latin typeface="+mn-lt"/>
                <a:ea typeface="+mn-ea"/>
                <a:cs typeface="+mn-cs"/>
              </a:rPr>
              <a:t>33</a:t>
            </a:r>
            <a:r>
              <a:rPr lang="zh-CN" altLang="zh-CN" sz="1200" kern="1200" dirty="0">
                <a:solidFill>
                  <a:schemeClr val="tx1"/>
                </a:solidFill>
                <a:effectLst/>
                <a:latin typeface="+mn-lt"/>
                <a:ea typeface="+mn-ea"/>
                <a:cs typeface="+mn-cs"/>
              </a:rPr>
              <a:t>亿元长周期资产项目。</a:t>
            </a:r>
            <a:endParaRPr lang="zh-CN"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a:t>
            </a:r>
            <a:r>
              <a:rPr lang="zh-CN" altLang="zh-CN" sz="1200" kern="1200" dirty="0">
                <a:solidFill>
                  <a:schemeClr val="tx1"/>
                </a:solidFill>
                <a:effectLst/>
                <a:latin typeface="+mn-lt"/>
                <a:ea typeface="+mn-ea"/>
                <a:cs typeface="+mn-cs"/>
              </a:rPr>
              <a:t>紧紧围绕</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一带一路</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建设和国际产能合作机遇，发挥技术、管理优势，拓展海外市场，加快“走出去”步伐；在“一带一路”沿线国家新建水泥生产线，力争每年开工一条、储备一条水泥生产线项目。</a:t>
            </a:r>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a:t>
            </a:r>
            <a:r>
              <a:rPr lang="zh-CN" altLang="zh-CN" sz="1200" kern="1200" dirty="0">
                <a:solidFill>
                  <a:schemeClr val="tx1"/>
                </a:solidFill>
                <a:effectLst/>
                <a:latin typeface="+mn-lt"/>
                <a:ea typeface="+mn-ea"/>
                <a:cs typeface="+mn-cs"/>
              </a:rPr>
              <a:t>大力发展水泥窑协同处置生活垃圾、城市污泥、污染土壤等项目。</a:t>
            </a:r>
            <a:r>
              <a:rPr lang="zh-CN" altLang="zh-CN" sz="1200" b="1" kern="1200" dirty="0">
                <a:solidFill>
                  <a:schemeClr val="tx1"/>
                </a:solidFill>
                <a:effectLst/>
                <a:latin typeface="+mn-lt"/>
                <a:ea typeface="+mn-ea"/>
                <a:cs typeface="+mn-cs"/>
              </a:rPr>
              <a:t>三是</a:t>
            </a:r>
            <a:r>
              <a:rPr lang="zh-CN" altLang="zh-CN" sz="1200" kern="1200" dirty="0">
                <a:solidFill>
                  <a:schemeClr val="tx1"/>
                </a:solidFill>
                <a:effectLst/>
                <a:latin typeface="+mn-lt"/>
                <a:ea typeface="+mn-ea"/>
                <a:cs typeface="+mn-cs"/>
              </a:rPr>
              <a:t>积极拓展砂石骨料等其他新兴业务。</a:t>
            </a:r>
            <a:endParaRPr lang="en-US" altLang="zh-CN" sz="1200" kern="1200" dirty="0">
              <a:solidFill>
                <a:schemeClr val="tx1"/>
              </a:solidFill>
              <a:effectLst/>
              <a:latin typeface="+mn-lt"/>
              <a:ea typeface="+mn-ea"/>
              <a:cs typeface="+mn-cs"/>
            </a:endParaRPr>
          </a:p>
          <a:p>
            <a:pPr defTabSz="882015">
              <a:defRPr/>
            </a:pPr>
            <a:endParaRPr lang="en-US" altLang="zh-CN" sz="1200" kern="1200" dirty="0">
              <a:solidFill>
                <a:schemeClr val="tx1"/>
              </a:solidFill>
              <a:effectLst/>
              <a:latin typeface="+mn-lt"/>
              <a:ea typeface="+mn-ea"/>
              <a:cs typeface="+mn-cs"/>
            </a:endParaRPr>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年，水泥业务要实现年营业收入</a:t>
            </a:r>
            <a:r>
              <a:rPr lang="en-US" altLang="zh-CN" sz="1200" kern="1200" dirty="0">
                <a:solidFill>
                  <a:schemeClr val="tx1"/>
                </a:solidFill>
                <a:effectLst/>
                <a:latin typeface="+mn-lt"/>
                <a:ea typeface="+mn-ea"/>
                <a:cs typeface="+mn-cs"/>
              </a:rPr>
              <a:t>110</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23</a:t>
            </a:r>
            <a:r>
              <a:rPr lang="zh-CN" altLang="zh-CN" sz="1200" kern="1200" dirty="0">
                <a:solidFill>
                  <a:schemeClr val="tx1"/>
                </a:solidFill>
                <a:effectLst/>
                <a:latin typeface="+mn-lt"/>
                <a:ea typeface="+mn-ea"/>
                <a:cs typeface="+mn-cs"/>
              </a:rPr>
              <a:t>亿元，熟料产能力争进入全国十强，省内产能占比达到</a:t>
            </a:r>
            <a:r>
              <a:rPr lang="en-US" altLang="zh-CN" sz="1200" kern="1200" dirty="0">
                <a:solidFill>
                  <a:schemeClr val="tx1"/>
                </a:solidFill>
                <a:effectLst/>
                <a:latin typeface="+mn-lt"/>
                <a:ea typeface="+mn-ea"/>
                <a:cs typeface="+mn-cs"/>
              </a:rPr>
              <a:t>28%</a:t>
            </a:r>
            <a:r>
              <a:rPr lang="zh-CN" altLang="zh-CN" sz="1200" kern="1200" dirty="0">
                <a:solidFill>
                  <a:schemeClr val="tx1"/>
                </a:solidFill>
                <a:effectLst/>
                <a:latin typeface="+mn-lt"/>
                <a:ea typeface="+mn-ea"/>
                <a:cs typeface="+mn-cs"/>
              </a:rPr>
              <a:t>以上，境外水泥产能达到</a:t>
            </a:r>
            <a:r>
              <a:rPr lang="en-US" altLang="zh-CN" sz="1200" kern="1200" dirty="0">
                <a:solidFill>
                  <a:schemeClr val="tx1"/>
                </a:solidFill>
                <a:effectLst/>
                <a:latin typeface="+mn-lt"/>
                <a:ea typeface="+mn-ea"/>
                <a:cs typeface="+mn-cs"/>
              </a:rPr>
              <a:t>800</a:t>
            </a:r>
            <a:r>
              <a:rPr lang="zh-CN" altLang="zh-CN" sz="1200" kern="1200" dirty="0">
                <a:solidFill>
                  <a:schemeClr val="tx1"/>
                </a:solidFill>
                <a:effectLst/>
                <a:latin typeface="+mn-lt"/>
                <a:ea typeface="+mn-ea"/>
                <a:cs typeface="+mn-cs"/>
              </a:rPr>
              <a:t>万吨。为实现该目标，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60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45</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endParaRPr lang="en-US" altLang="zh-CN"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公司要求：</a:t>
            </a:r>
            <a:endParaRPr lang="en-US" altLang="zh-CN" sz="1200" kern="1200" dirty="0">
              <a:solidFill>
                <a:schemeClr val="tx1"/>
              </a:solidFill>
              <a:effectLst/>
              <a:latin typeface="+mn-lt"/>
              <a:ea typeface="+mn-ea"/>
              <a:cs typeface="+mn-cs"/>
            </a:endParaRPr>
          </a:p>
          <a:p>
            <a:r>
              <a:rPr lang="zh-CN" altLang="en-US" dirty="0"/>
              <a:t>        水泥公司要持续加强精细化管理，使其成为提高发展质量的重要抓手；要加强混合所有制企业管理，促进合规经营，释放发展活力；要贯彻安全发展理念，强化安全生产；要运用信息化、智能化手段，提升管理效率；要抢抓“一带一路”建设机遇，加强国际业务人才培养和风险防控。</a:t>
            </a: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zh-CN" altLang="zh-CN" sz="1200" b="1" kern="1200" dirty="0">
                <a:solidFill>
                  <a:schemeClr val="tx1"/>
                </a:solidFill>
                <a:effectLst/>
                <a:latin typeface="+mn-lt"/>
                <a:ea typeface="+mn-ea"/>
                <a:cs typeface="+mn-cs"/>
              </a:rPr>
              <a:t>一是</a:t>
            </a:r>
            <a:r>
              <a:rPr lang="zh-CN" altLang="zh-CN" sz="1200" kern="1200" dirty="0">
                <a:solidFill>
                  <a:schemeClr val="tx1"/>
                </a:solidFill>
                <a:effectLst/>
                <a:latin typeface="+mn-lt"/>
                <a:ea typeface="+mn-ea"/>
                <a:cs typeface="+mn-cs"/>
              </a:rPr>
              <a:t>加快并购区域性优势民爆企业，获取产能、市场等战略性资源，实现省域领先、区域控制，提升综合盈利能力，保持行业前三。</a:t>
            </a:r>
            <a:r>
              <a:rPr lang="zh-CN" altLang="zh-CN" sz="1200" b="1" kern="1200" dirty="0">
                <a:solidFill>
                  <a:schemeClr val="tx1"/>
                </a:solidFill>
                <a:effectLst/>
                <a:latin typeface="+mn-lt"/>
                <a:ea typeface="+mn-ea"/>
                <a:cs typeface="+mn-cs"/>
              </a:rPr>
              <a:t>二是</a:t>
            </a:r>
            <a:r>
              <a:rPr lang="zh-CN" altLang="zh-CN" sz="1200" kern="1200" dirty="0">
                <a:solidFill>
                  <a:schemeClr val="tx1"/>
                </a:solidFill>
                <a:effectLst/>
                <a:latin typeface="+mn-lt"/>
                <a:ea typeface="+mn-ea"/>
                <a:cs typeface="+mn-cs"/>
              </a:rPr>
              <a:t>继续推进与能源央企所属民爆资源重组，建立长期战略合作伙伴关系，获取稳定市场、提升竞争优势。</a:t>
            </a:r>
            <a:r>
              <a:rPr lang="zh-CN" altLang="zh-CN" sz="1200" b="1" kern="1200" dirty="0">
                <a:solidFill>
                  <a:schemeClr val="tx1"/>
                </a:solidFill>
                <a:effectLst/>
                <a:latin typeface="+mn-lt"/>
                <a:ea typeface="+mn-ea"/>
                <a:cs typeface="+mn-cs"/>
              </a:rPr>
              <a:t>三是</a:t>
            </a:r>
            <a:r>
              <a:rPr lang="zh-CN" altLang="zh-CN" sz="1200" kern="1200" dirty="0">
                <a:solidFill>
                  <a:schemeClr val="tx1"/>
                </a:solidFill>
                <a:effectLst/>
                <a:latin typeface="+mn-lt"/>
                <a:ea typeface="+mn-ea"/>
                <a:cs typeface="+mn-cs"/>
              </a:rPr>
              <a:t>充分利用“一带一路”带来的发展机遇，发挥混装炸药一体化服务能力优势，拓展海外市场，加快“走出去”步伐。</a:t>
            </a:r>
            <a:r>
              <a:rPr lang="zh-CN" altLang="zh-CN" sz="1200" b="1" kern="1200" dirty="0">
                <a:solidFill>
                  <a:schemeClr val="tx1"/>
                </a:solidFill>
                <a:effectLst/>
                <a:latin typeface="+mn-lt"/>
                <a:ea typeface="+mn-ea"/>
                <a:cs typeface="+mn-cs"/>
              </a:rPr>
              <a:t>四是</a:t>
            </a:r>
            <a:r>
              <a:rPr lang="zh-CN" altLang="zh-CN" sz="1200" kern="1200" dirty="0">
                <a:solidFill>
                  <a:schemeClr val="tx1"/>
                </a:solidFill>
                <a:effectLst/>
                <a:latin typeface="+mn-lt"/>
                <a:ea typeface="+mn-ea"/>
                <a:cs typeface="+mn-cs"/>
              </a:rPr>
              <a:t>发展矿山总承包、砂石骨料经营等支撑民爆主业的关联辅业</a:t>
            </a:r>
            <a:r>
              <a:rPr lang="zh-CN" altLang="en-US" dirty="0"/>
              <a:t>。</a:t>
            </a:r>
            <a:endParaRPr lang="en-US" altLang="zh-CN" dirty="0"/>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年，民爆业务要实现年营业收入</a:t>
            </a:r>
            <a:r>
              <a:rPr lang="en-US" altLang="zh-CN" sz="1200" kern="1200" dirty="0">
                <a:solidFill>
                  <a:schemeClr val="tx1"/>
                </a:solidFill>
                <a:effectLst/>
                <a:latin typeface="+mn-lt"/>
                <a:ea typeface="+mn-ea"/>
                <a:cs typeface="+mn-cs"/>
              </a:rPr>
              <a:t>60</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9</a:t>
            </a:r>
            <a:r>
              <a:rPr lang="zh-CN" altLang="zh-CN" sz="1200" kern="1200" dirty="0">
                <a:solidFill>
                  <a:schemeClr val="tx1"/>
                </a:solidFill>
                <a:effectLst/>
                <a:latin typeface="+mn-lt"/>
                <a:ea typeface="+mn-ea"/>
                <a:cs typeface="+mn-cs"/>
              </a:rPr>
              <a:t>亿元，工业炸药许可产能达到</a:t>
            </a:r>
            <a:r>
              <a:rPr lang="en-US" altLang="zh-CN" sz="1200" kern="1200" dirty="0">
                <a:solidFill>
                  <a:schemeClr val="tx1"/>
                </a:solidFill>
                <a:effectLst/>
                <a:latin typeface="+mn-lt"/>
                <a:ea typeface="+mn-ea"/>
                <a:cs typeface="+mn-cs"/>
              </a:rPr>
              <a:t>60</a:t>
            </a:r>
            <a:r>
              <a:rPr lang="zh-CN" altLang="zh-CN" sz="1200" kern="1200" dirty="0">
                <a:solidFill>
                  <a:schemeClr val="tx1"/>
                </a:solidFill>
                <a:effectLst/>
                <a:latin typeface="+mn-lt"/>
                <a:ea typeface="+mn-ea"/>
                <a:cs typeface="+mn-cs"/>
              </a:rPr>
              <a:t>万吨</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年，确保行业前三。为实现该目标，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9</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21</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pPr defTabSz="882015">
              <a:defRPr/>
            </a:pPr>
            <a:endParaRPr lang="en-US" altLang="zh-CN" dirty="0">
              <a:sym typeface="Arial" panose="020B0604020202020204" pitchFamily="34" charset="0"/>
            </a:endParaRPr>
          </a:p>
          <a:p>
            <a:pPr marL="0" marR="0" lvl="0" indent="0" algn="l" defTabSz="882015"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latin typeface="+mn-lt"/>
                <a:ea typeface="+mn-ea"/>
                <a:cs typeface="+mn-cs"/>
                <a:sym typeface="Arial" panose="020B0604020202020204" pitchFamily="34" charset="0"/>
              </a:rPr>
              <a:t>       关于资本运作。</a:t>
            </a:r>
            <a:r>
              <a:rPr lang="zh-CN" altLang="zh-CN" sz="1200" kern="1200" dirty="0">
                <a:solidFill>
                  <a:schemeClr val="tx1"/>
                </a:solidFill>
                <a:latin typeface="+mn-lt"/>
                <a:ea typeface="+mn-ea"/>
                <a:cs typeface="+mn-cs"/>
              </a:rPr>
              <a:t>民爆作为公司的重要投资业务板块，需要迅速抓住当前的发展机遇，把握奠定未来行业地位的战略机遇期，加强资本运作进一步做优做强民爆</a:t>
            </a:r>
            <a:r>
              <a:rPr lang="zh-CN" altLang="en-US" sz="1200" kern="1200" dirty="0">
                <a:solidFill>
                  <a:schemeClr val="tx1"/>
                </a:solidFill>
                <a:latin typeface="+mn-lt"/>
                <a:ea typeface="+mn-ea"/>
                <a:cs typeface="+mn-cs"/>
              </a:rPr>
              <a:t>业务</a:t>
            </a:r>
            <a:r>
              <a:rPr lang="zh-CN"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集团公司将积极</a:t>
            </a:r>
            <a:r>
              <a:rPr lang="zh-CN" altLang="zh-CN" sz="1200" kern="1200" dirty="0">
                <a:solidFill>
                  <a:schemeClr val="tx1"/>
                </a:solidFill>
                <a:latin typeface="+mn-lt"/>
                <a:ea typeface="+mn-ea"/>
                <a:cs typeface="+mn-cs"/>
              </a:rPr>
              <a:t>推动易普力公司</a:t>
            </a:r>
            <a:r>
              <a:rPr lang="zh-CN" altLang="en-US" sz="1200" kern="1200" dirty="0">
                <a:solidFill>
                  <a:schemeClr val="tx1"/>
                </a:solidFill>
                <a:latin typeface="+mn-lt"/>
                <a:ea typeface="+mn-ea"/>
                <a:cs typeface="+mn-cs"/>
              </a:rPr>
              <a:t>实现</a:t>
            </a:r>
            <a:r>
              <a:rPr lang="zh-CN" altLang="zh-CN" sz="1200" kern="1200" dirty="0">
                <a:solidFill>
                  <a:schemeClr val="tx1"/>
                </a:solidFill>
                <a:latin typeface="+mn-lt"/>
                <a:ea typeface="+mn-ea"/>
                <a:cs typeface="+mn-cs"/>
              </a:rPr>
              <a:t>上市。</a:t>
            </a:r>
            <a:endParaRPr lang="zh-CN" altLang="zh-CN" sz="1200" kern="1200" dirty="0">
              <a:solidFill>
                <a:schemeClr val="tx1"/>
              </a:solidFill>
              <a:latin typeface="+mn-lt"/>
              <a:ea typeface="+mn-ea"/>
              <a:cs typeface="+mn-cs"/>
            </a:endParaRPr>
          </a:p>
          <a:p>
            <a:pPr defTabSz="882015">
              <a:defRPr/>
            </a:pPr>
            <a:endParaRPr lang="en-US" altLang="zh-CN" dirty="0">
              <a:sym typeface="Arial" panose="020B0604020202020204" pitchFamily="34" charset="0"/>
            </a:endParaRPr>
          </a:p>
          <a:p>
            <a:pPr defTabSz="882015">
              <a:defRPr/>
            </a:pPr>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一是科学做好发展规划。</a:t>
            </a:r>
            <a:r>
              <a:rPr lang="zh-CN" altLang="zh-CN" sz="1200" kern="1200" dirty="0">
                <a:solidFill>
                  <a:schemeClr val="tx1"/>
                </a:solidFill>
                <a:effectLst/>
                <a:latin typeface="+mn-lt"/>
                <a:ea typeface="+mn-ea"/>
                <a:cs typeface="+mn-cs"/>
              </a:rPr>
              <a:t>易普力公司的三年发展规划已经很清晰，产能要从</a:t>
            </a:r>
            <a:r>
              <a:rPr lang="en-US" altLang="zh-CN" sz="1200" kern="1200" dirty="0">
                <a:solidFill>
                  <a:schemeClr val="tx1"/>
                </a:solidFill>
                <a:effectLst/>
                <a:latin typeface="+mn-lt"/>
                <a:ea typeface="+mn-ea"/>
                <a:cs typeface="+mn-cs"/>
              </a:rPr>
              <a:t> 28.35 </a:t>
            </a:r>
            <a:r>
              <a:rPr lang="zh-CN" altLang="zh-CN" sz="1200" kern="1200" dirty="0">
                <a:solidFill>
                  <a:schemeClr val="tx1"/>
                </a:solidFill>
                <a:effectLst/>
                <a:latin typeface="+mn-lt"/>
                <a:ea typeface="+mn-ea"/>
                <a:cs typeface="+mn-cs"/>
              </a:rPr>
              <a:t>万吨提升到</a:t>
            </a:r>
            <a:r>
              <a:rPr lang="en-US" altLang="zh-CN" sz="1200" kern="1200" dirty="0">
                <a:solidFill>
                  <a:schemeClr val="tx1"/>
                </a:solidFill>
                <a:effectLst/>
                <a:latin typeface="+mn-lt"/>
                <a:ea typeface="+mn-ea"/>
                <a:cs typeface="+mn-cs"/>
              </a:rPr>
              <a:t> 60</a:t>
            </a:r>
            <a:r>
              <a:rPr lang="zh-CN" altLang="zh-CN" sz="1200" kern="1200" dirty="0">
                <a:solidFill>
                  <a:schemeClr val="tx1"/>
                </a:solidFill>
                <a:effectLst/>
                <a:latin typeface="+mn-lt"/>
                <a:ea typeface="+mn-ea"/>
                <a:cs typeface="+mn-cs"/>
              </a:rPr>
              <a:t>万吨，主营业务包括民爆物品生产销售、爆破一体化服务、矿山开采施工总承包。另外，砂石骨料、安防科技、军民融合这些领域集团公司也是鼓励支持的，因为这些领域符合国家总体发展政策趋势，具备一定科技含量，同时也是易普力公司在民爆业务链条上下游的拓展和延伸。</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二是充分开拓国际国内两个市场。</a:t>
            </a:r>
            <a:r>
              <a:rPr lang="zh-CN" altLang="zh-CN" sz="1200" kern="1200" dirty="0">
                <a:solidFill>
                  <a:schemeClr val="tx1"/>
                </a:solidFill>
                <a:effectLst/>
                <a:latin typeface="+mn-lt"/>
                <a:ea typeface="+mn-ea"/>
                <a:cs typeface="+mn-cs"/>
              </a:rPr>
              <a:t>易普力公司目前国际业务的营收和利润占比还不高。在巩固国内市场份额的同时，易普力公司还要看到国际市场的巨大潜力，认真研究在这片蓝海中如何开辟一个新的市场，比如获取特许经营、成立合资公司等，都是可以探索的发展途径。</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三是推动实现全方位高质量发展。</a:t>
            </a:r>
            <a:r>
              <a:rPr lang="zh-CN" altLang="zh-CN" sz="1200" kern="1200" dirty="0">
                <a:solidFill>
                  <a:schemeClr val="tx1"/>
                </a:solidFill>
                <a:effectLst/>
                <a:latin typeface="+mn-lt"/>
                <a:ea typeface="+mn-ea"/>
                <a:cs typeface="+mn-cs"/>
              </a:rPr>
              <a:t>要实现全方位的高质量， 一方面要进一步提升内部管理水平，另一方面要在此基础上发挥混合所有制体制机制的优势。</a:t>
            </a:r>
            <a:endParaRPr lang="zh-CN" altLang="zh-CN" sz="1200" kern="1200" dirty="0">
              <a:solidFill>
                <a:schemeClr val="tx1"/>
              </a:solidFill>
              <a:effectLst/>
              <a:latin typeface="+mn-lt"/>
              <a:ea typeface="+mn-ea"/>
              <a:cs typeface="+mn-cs"/>
            </a:endParaRPr>
          </a:p>
          <a:p>
            <a:pPr defTabSz="882015">
              <a:defRPr/>
            </a:pPr>
            <a:endParaRPr lang="en-US" altLang="zh-CN" dirty="0">
              <a:sym typeface="Arial" panose="020B0604020202020204" pitchFamily="34" charset="0"/>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zh-CN" altLang="zh-CN" sz="1200" kern="1200" dirty="0">
                <a:solidFill>
                  <a:schemeClr val="tx1"/>
                </a:solidFill>
                <a:effectLst/>
                <a:latin typeface="+mn-lt"/>
                <a:ea typeface="+mn-ea"/>
                <a:cs typeface="+mn-cs"/>
              </a:rPr>
              <a:t>注重存量资产盘活与增量发展相协调，增量发展更加注重带动工程总承包，同时围绕公路设施、土地资源、信息技术以及无形资产，开发路衍资源，打造新的经济增长点。</a:t>
            </a:r>
            <a:endParaRPr lang="en-US" altLang="zh-CN" sz="1200" kern="1200" dirty="0">
              <a:solidFill>
                <a:schemeClr val="tx1"/>
              </a:solidFill>
              <a:effectLst/>
              <a:latin typeface="+mn-lt"/>
              <a:ea typeface="+mn-ea"/>
              <a:cs typeface="+mn-cs"/>
            </a:endParaRPr>
          </a:p>
          <a:p>
            <a:pPr>
              <a:lnSpc>
                <a:spcPct val="150000"/>
              </a:lnSpc>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以集团股份公司或所属单位作为社会资本牵头方的</a:t>
            </a:r>
            <a:r>
              <a:rPr lang="en-US" altLang="zh-CN" sz="1200" kern="1200" dirty="0">
                <a:solidFill>
                  <a:schemeClr val="tx1"/>
                </a:solidFill>
                <a:effectLst/>
                <a:latin typeface="+mn-lt"/>
                <a:ea typeface="+mn-ea"/>
                <a:cs typeface="+mn-cs"/>
              </a:rPr>
              <a:t>BOT</a:t>
            </a:r>
            <a:r>
              <a:rPr lang="zh-CN" altLang="zh-CN" sz="1200" kern="1200" dirty="0">
                <a:solidFill>
                  <a:schemeClr val="tx1"/>
                </a:solidFill>
                <a:effectLst/>
                <a:latin typeface="+mn-lt"/>
                <a:ea typeface="+mn-ea"/>
                <a:cs typeface="+mn-cs"/>
              </a:rPr>
              <a:t>项目，施工合同额原则上应达到项目总投资的</a:t>
            </a:r>
            <a:r>
              <a:rPr lang="en-US" altLang="zh-CN" sz="1200" kern="1200" dirty="0">
                <a:solidFill>
                  <a:schemeClr val="tx1"/>
                </a:solidFill>
                <a:effectLst/>
                <a:latin typeface="+mn-lt"/>
                <a:ea typeface="+mn-ea"/>
                <a:cs typeface="+mn-cs"/>
              </a:rPr>
              <a:t>70%</a:t>
            </a:r>
            <a:r>
              <a:rPr lang="zh-CN" altLang="zh-CN" sz="1200" kern="1200" dirty="0">
                <a:solidFill>
                  <a:schemeClr val="tx1"/>
                </a:solidFill>
                <a:effectLst/>
                <a:latin typeface="+mn-lt"/>
                <a:ea typeface="+mn-ea"/>
                <a:cs typeface="+mn-cs"/>
              </a:rPr>
              <a:t>以上，降造后项目整体施工利润率原则上应达到</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及以上，预期税后资本金财务内部收益率（按综合收益考虑）原则上不低于</a:t>
            </a:r>
            <a:r>
              <a:rPr lang="en-US" altLang="zh-CN" sz="1200" kern="1200" dirty="0">
                <a:solidFill>
                  <a:schemeClr val="tx1"/>
                </a:solidFill>
                <a:effectLst/>
                <a:latin typeface="+mn-lt"/>
                <a:ea typeface="+mn-ea"/>
                <a:cs typeface="+mn-cs"/>
              </a:rPr>
              <a:t>10%</a:t>
            </a:r>
            <a:r>
              <a:rPr lang="zh-CN" altLang="zh-CN" sz="1200" kern="1200" dirty="0">
                <a:solidFill>
                  <a:schemeClr val="tx1"/>
                </a:solidFill>
                <a:effectLst/>
                <a:latin typeface="+mn-lt"/>
                <a:ea typeface="+mn-ea"/>
                <a:cs typeface="+mn-cs"/>
              </a:rPr>
              <a:t>。聚焦提升公路资产的运营管理水平，降低成本，开展信息化建设，做好人员储备和培训，对标国内外领先企业。</a:t>
            </a:r>
            <a:endParaRPr lang="zh-CN" altLang="zh-CN" sz="1200" kern="1200" dirty="0">
              <a:solidFill>
                <a:schemeClr val="tx1"/>
              </a:solidFill>
              <a:effectLst/>
              <a:latin typeface="+mn-lt"/>
              <a:ea typeface="+mn-ea"/>
              <a:cs typeface="+mn-cs"/>
            </a:endParaRPr>
          </a:p>
          <a:p>
            <a:pPr>
              <a:lnSpc>
                <a:spcPct val="150000"/>
              </a:lnSpc>
            </a:pPr>
            <a:r>
              <a:rPr lang="en-US" altLang="zh-CN" sz="1200" kern="1200" dirty="0">
                <a:solidFill>
                  <a:schemeClr val="tx1"/>
                </a:solidFill>
                <a:effectLst/>
                <a:latin typeface="+mn-lt"/>
                <a:ea typeface="+mn-ea"/>
                <a:cs typeface="+mn-cs"/>
              </a:rPr>
              <a:t>         </a:t>
            </a:r>
            <a:endParaRPr lang="en-US" altLang="zh-CN" sz="1200" kern="1200" dirty="0">
              <a:solidFill>
                <a:schemeClr val="tx1"/>
              </a:solidFill>
              <a:effectLst/>
              <a:latin typeface="+mn-lt"/>
              <a:ea typeface="+mn-ea"/>
              <a:cs typeface="+mn-cs"/>
            </a:endParaRPr>
          </a:p>
          <a:p>
            <a:pPr>
              <a:lnSpc>
                <a:spcPct val="150000"/>
              </a:lnSpc>
            </a:pPr>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年，公路业务要实现年营业收入</a:t>
            </a:r>
            <a:r>
              <a:rPr lang="en-US" altLang="zh-CN" sz="1200" kern="1200" dirty="0">
                <a:solidFill>
                  <a:schemeClr val="tx1"/>
                </a:solidFill>
                <a:effectLst/>
                <a:latin typeface="+mn-lt"/>
                <a:ea typeface="+mn-ea"/>
                <a:cs typeface="+mn-cs"/>
              </a:rPr>
              <a:t>28</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5</a:t>
            </a:r>
            <a:r>
              <a:rPr lang="zh-CN" altLang="zh-CN" sz="1200" kern="1200" dirty="0">
                <a:solidFill>
                  <a:schemeClr val="tx1"/>
                </a:solidFill>
                <a:effectLst/>
                <a:latin typeface="+mn-lt"/>
                <a:ea typeface="+mn-ea"/>
                <a:cs typeface="+mn-cs"/>
              </a:rPr>
              <a:t>亿元，运营管理水平达到行业领先水平。为实现该目标，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830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85</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67</a:t>
            </a:r>
            <a:r>
              <a:rPr lang="zh-CN" altLang="zh-CN" sz="1200" kern="1200" dirty="0">
                <a:solidFill>
                  <a:schemeClr val="tx1"/>
                </a:solidFill>
                <a:effectLst/>
                <a:latin typeface="+mn-lt"/>
                <a:ea typeface="+mn-ea"/>
                <a:cs typeface="+mn-cs"/>
              </a:rPr>
              <a:t>亿元，其他资金</a:t>
            </a:r>
            <a:r>
              <a:rPr lang="en-US" altLang="zh-CN" sz="1200" kern="1200" dirty="0">
                <a:solidFill>
                  <a:schemeClr val="tx1"/>
                </a:solidFill>
                <a:effectLst/>
                <a:latin typeface="+mn-lt"/>
                <a:ea typeface="+mn-ea"/>
                <a:cs typeface="+mn-cs"/>
              </a:rPr>
              <a:t>678</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pPr defTabSz="882015">
              <a:defRPr/>
            </a:pPr>
            <a:endParaRPr lang="en-US" altLang="zh-CN" dirty="0"/>
          </a:p>
          <a:p>
            <a:pPr marL="0" marR="0" lvl="0" indent="0" algn="l" defTabSz="882015"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要</a:t>
            </a:r>
            <a:r>
              <a:rPr lang="zh-CN" altLang="zh-CN" sz="1200" kern="1200" dirty="0">
                <a:solidFill>
                  <a:schemeClr val="tx1"/>
                </a:solidFill>
                <a:effectLst/>
                <a:latin typeface="+mn-lt"/>
                <a:ea typeface="+mn-ea"/>
                <a:cs typeface="+mn-cs"/>
              </a:rPr>
              <a:t>采取资产证券化、股权转让、资产处置等方式，盘活大广高速公路</a:t>
            </a:r>
            <a:r>
              <a:rPr lang="en-US" altLang="zh-CN" sz="1200" kern="1200" dirty="0">
                <a:solidFill>
                  <a:schemeClr val="tx1"/>
                </a:solidFill>
                <a:effectLst/>
                <a:latin typeface="+mn-lt"/>
                <a:ea typeface="+mn-ea"/>
                <a:cs typeface="+mn-cs"/>
              </a:rPr>
              <a:t>46</a:t>
            </a:r>
            <a:r>
              <a:rPr lang="zh-CN" altLang="zh-CN" sz="1200" kern="1200" dirty="0">
                <a:solidFill>
                  <a:schemeClr val="tx1"/>
                </a:solidFill>
                <a:effectLst/>
                <a:latin typeface="+mn-lt"/>
                <a:ea typeface="+mn-ea"/>
                <a:cs typeface="+mn-cs"/>
              </a:rPr>
              <a:t>亿元长周期资产项目。</a:t>
            </a:r>
            <a:endParaRPr lang="zh-CN" altLang="zh-CN" sz="1200" kern="1200" dirty="0">
              <a:solidFill>
                <a:schemeClr val="tx1"/>
              </a:solidFill>
              <a:effectLst/>
              <a:latin typeface="+mn-lt"/>
              <a:ea typeface="+mn-ea"/>
              <a:cs typeface="+mn-cs"/>
            </a:endParaRPr>
          </a:p>
          <a:p>
            <a:pPr defTabSz="882015">
              <a:defRPr/>
            </a:pP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882015">
              <a:defRPr/>
            </a:pPr>
            <a:r>
              <a:rPr lang="en-US" altLang="zh-CN" dirty="0"/>
              <a:t>      《</a:t>
            </a:r>
            <a:r>
              <a:rPr lang="zh-CN" altLang="en-US" dirty="0"/>
              <a:t>投资业务发展思路</a:t>
            </a:r>
            <a:r>
              <a:rPr lang="en-US" altLang="zh-CN" dirty="0"/>
              <a:t>》</a:t>
            </a:r>
            <a:r>
              <a:rPr lang="zh-CN" altLang="en-US" dirty="0"/>
              <a:t>：</a:t>
            </a:r>
            <a:r>
              <a:rPr lang="zh-CN" altLang="zh-CN" sz="1200" kern="1200" dirty="0">
                <a:solidFill>
                  <a:schemeClr val="tx1"/>
                </a:solidFill>
                <a:effectLst/>
                <a:latin typeface="+mn-lt"/>
                <a:ea typeface="+mn-ea"/>
                <a:cs typeface="+mn-cs"/>
              </a:rPr>
              <a:t>以并购模式获取存量资产，以</a:t>
            </a:r>
            <a:r>
              <a:rPr lang="en-US" altLang="zh-CN" sz="1200" kern="1200" dirty="0">
                <a:solidFill>
                  <a:schemeClr val="tx1"/>
                </a:solidFill>
                <a:effectLst/>
                <a:latin typeface="+mn-lt"/>
                <a:ea typeface="+mn-ea"/>
                <a:cs typeface="+mn-cs"/>
              </a:rPr>
              <a:t>PPP</a:t>
            </a:r>
            <a:r>
              <a:rPr lang="zh-CN" altLang="zh-CN"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BOT</a:t>
            </a:r>
            <a:r>
              <a:rPr lang="zh-CN" altLang="zh-CN" sz="1200" kern="1200" dirty="0">
                <a:solidFill>
                  <a:schemeClr val="tx1"/>
                </a:solidFill>
                <a:effectLst/>
                <a:latin typeface="+mn-lt"/>
                <a:ea typeface="+mn-ea"/>
                <a:cs typeface="+mn-cs"/>
              </a:rPr>
              <a:t>等模式开展新建、提标及扩建，选取优势标的，加大在水源、供水、污水处理、再生水、水环境领域的投资力度，在快速做大规模的同时带动工程总承包。着力提升水务资产的运营管理水平，围绕专业化、标准化、信息化、集约化建设，不断提升内部管理、安全生产、科技创新水平，对标国内外领先企业。以引入基金、战略合作者等方式创新投融资模式；以提升管理效率和压缩费用率等为目标转变发展方式，进一步提升水务业务的盈利能力。</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endParaRPr lang="en-US"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年，水处理规模达到</a:t>
            </a:r>
            <a:r>
              <a:rPr lang="en-US" altLang="zh-CN" sz="1200" kern="1200" dirty="0">
                <a:solidFill>
                  <a:schemeClr val="tx1"/>
                </a:solidFill>
                <a:effectLst/>
                <a:latin typeface="+mn-lt"/>
                <a:ea typeface="+mn-ea"/>
                <a:cs typeface="+mn-cs"/>
              </a:rPr>
              <a:t>1000</a:t>
            </a:r>
            <a:r>
              <a:rPr lang="zh-CN" altLang="zh-CN" sz="1200" kern="1200" dirty="0">
                <a:solidFill>
                  <a:schemeClr val="tx1"/>
                </a:solidFill>
                <a:effectLst/>
                <a:latin typeface="+mn-lt"/>
                <a:ea typeface="+mn-ea"/>
                <a:cs typeface="+mn-cs"/>
              </a:rPr>
              <a:t>万吨</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日，水务业务要实现年营业收入</a:t>
            </a:r>
            <a:r>
              <a:rPr lang="en-US" altLang="zh-CN" sz="1200" kern="1200" dirty="0">
                <a:solidFill>
                  <a:schemeClr val="tx1"/>
                </a:solidFill>
                <a:effectLst/>
                <a:latin typeface="+mn-lt"/>
                <a:ea typeface="+mn-ea"/>
                <a:cs typeface="+mn-cs"/>
              </a:rPr>
              <a:t>40</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7</a:t>
            </a:r>
            <a:r>
              <a:rPr lang="zh-CN" altLang="zh-CN" sz="1200" kern="1200" dirty="0">
                <a:solidFill>
                  <a:schemeClr val="tx1"/>
                </a:solidFill>
                <a:effectLst/>
                <a:latin typeface="+mn-lt"/>
                <a:ea typeface="+mn-ea"/>
                <a:cs typeface="+mn-cs"/>
              </a:rPr>
              <a:t>亿元，运营管理水平达到行业领先水平。为实现该目标，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50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30</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pPr defTabSz="882015">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kern="1200" dirty="0">
                <a:solidFill>
                  <a:schemeClr val="tx1"/>
                </a:solidFill>
                <a:latin typeface="+mn-lt"/>
                <a:ea typeface="+mn-ea"/>
                <a:cs typeface="+mn-cs"/>
                <a:sym typeface="Arial" panose="020B0604020202020204" pitchFamily="34" charset="0"/>
              </a:rPr>
              <a:t>        关于资本运作。</a:t>
            </a:r>
            <a:r>
              <a:rPr lang="zh-CN" altLang="en-US" sz="1200" kern="1200" dirty="0">
                <a:solidFill>
                  <a:schemeClr val="tx1"/>
                </a:solidFill>
                <a:latin typeface="+mn-lt"/>
                <a:ea typeface="+mn-ea"/>
                <a:cs typeface="+mn-cs"/>
                <a:sym typeface="Arial" panose="020B0604020202020204" pitchFamily="34" charset="0"/>
              </a:rPr>
              <a:t>水务</a:t>
            </a:r>
            <a:r>
              <a:rPr lang="zh-CN" altLang="zh-CN" sz="1200" kern="1200" dirty="0">
                <a:solidFill>
                  <a:schemeClr val="tx1"/>
                </a:solidFill>
                <a:latin typeface="+mn-lt"/>
                <a:ea typeface="+mn-ea"/>
                <a:cs typeface="+mn-cs"/>
              </a:rPr>
              <a:t>作为公司的重要投资业务板块，需要迅速抓住当前的发展机遇，把握奠定未来行业地位的战略机遇期，加强资本运作进一步做优做强</a:t>
            </a:r>
            <a:r>
              <a:rPr lang="zh-CN" altLang="en-US" sz="1200" kern="1200" dirty="0">
                <a:solidFill>
                  <a:schemeClr val="tx1"/>
                </a:solidFill>
                <a:latin typeface="+mn-lt"/>
                <a:ea typeface="+mn-ea"/>
                <a:cs typeface="+mn-cs"/>
              </a:rPr>
              <a:t>水务业务</a:t>
            </a:r>
            <a:r>
              <a:rPr lang="zh-CN"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集团公司将积极</a:t>
            </a:r>
            <a:r>
              <a:rPr lang="zh-CN" altLang="zh-CN" sz="1200" kern="1200" dirty="0">
                <a:solidFill>
                  <a:schemeClr val="tx1"/>
                </a:solidFill>
                <a:latin typeface="+mn-lt"/>
                <a:ea typeface="+mn-ea"/>
                <a:cs typeface="+mn-cs"/>
              </a:rPr>
              <a:t>推动</a:t>
            </a:r>
            <a:r>
              <a:rPr lang="zh-CN" altLang="en-US" sz="1200" kern="1200" dirty="0">
                <a:solidFill>
                  <a:schemeClr val="tx1"/>
                </a:solidFill>
                <a:latin typeface="+mn-lt"/>
                <a:ea typeface="+mn-ea"/>
                <a:cs typeface="+mn-cs"/>
              </a:rPr>
              <a:t>水务</a:t>
            </a:r>
            <a:r>
              <a:rPr lang="zh-CN" altLang="zh-CN" sz="1200" kern="1200" dirty="0">
                <a:solidFill>
                  <a:schemeClr val="tx1"/>
                </a:solidFill>
                <a:latin typeface="+mn-lt"/>
                <a:ea typeface="+mn-ea"/>
                <a:cs typeface="+mn-cs"/>
              </a:rPr>
              <a:t>公司</a:t>
            </a:r>
            <a:r>
              <a:rPr lang="zh-CN" altLang="en-US" sz="1200" kern="1200" dirty="0">
                <a:solidFill>
                  <a:schemeClr val="tx1"/>
                </a:solidFill>
                <a:latin typeface="+mn-lt"/>
                <a:ea typeface="+mn-ea"/>
                <a:cs typeface="+mn-cs"/>
              </a:rPr>
              <a:t>实现</a:t>
            </a:r>
            <a:r>
              <a:rPr lang="zh-CN" altLang="zh-CN" sz="1200" kern="1200" dirty="0">
                <a:solidFill>
                  <a:schemeClr val="tx1"/>
                </a:solidFill>
                <a:latin typeface="+mn-lt"/>
                <a:ea typeface="+mn-ea"/>
                <a:cs typeface="+mn-cs"/>
              </a:rPr>
              <a:t>上市。</a:t>
            </a:r>
            <a:endParaRPr lang="zh-CN" altLang="zh-CN" sz="1200" kern="1200" dirty="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r>
              <a:rPr lang="zh-CN" altLang="en-US" dirty="0"/>
              <a:t>投资业务发展思路</a:t>
            </a:r>
            <a:r>
              <a:rPr lang="en-US" altLang="zh-CN" dirty="0"/>
              <a:t>》</a:t>
            </a:r>
            <a:r>
              <a:rPr lang="zh-CN" altLang="en-US" dirty="0"/>
              <a:t>：</a:t>
            </a:r>
            <a:r>
              <a:rPr lang="zh-CN" altLang="zh-CN" sz="1200" kern="1200" dirty="0">
                <a:solidFill>
                  <a:schemeClr val="tx1"/>
                </a:solidFill>
                <a:effectLst/>
                <a:latin typeface="+mn-lt"/>
                <a:ea typeface="+mn-ea"/>
                <a:cs typeface="+mn-cs"/>
              </a:rPr>
              <a:t>聚焦能源、环保高端装备产业，围绕集团转型升级战略及主业优势，加大市场开发力度，发展关联装备制造业务。以掌握核心装备的先进技术和制造能力为目标，努力提升产品、服务技术水平和核心竞争力，按照“核心装备</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行业综合应用解决方案”的双轮驱动理念，打造行业领先的高端装备制造企业及综合应用解决方案服务商。</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年，高端装备业务要实现年营业收入</a:t>
            </a:r>
            <a:r>
              <a:rPr lang="en-US" altLang="zh-CN" sz="1200" kern="1200" dirty="0">
                <a:solidFill>
                  <a:schemeClr val="tx1"/>
                </a:solidFill>
                <a:effectLst/>
                <a:latin typeface="+mn-lt"/>
                <a:ea typeface="+mn-ea"/>
                <a:cs typeface="+mn-cs"/>
              </a:rPr>
              <a:t>85</a:t>
            </a:r>
            <a:r>
              <a:rPr lang="zh-CN" altLang="zh-CN" sz="1200" kern="1200" dirty="0">
                <a:solidFill>
                  <a:schemeClr val="tx1"/>
                </a:solidFill>
                <a:effectLst/>
                <a:latin typeface="+mn-lt"/>
                <a:ea typeface="+mn-ea"/>
                <a:cs typeface="+mn-cs"/>
              </a:rPr>
              <a:t>亿元，年利润总额</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亿元。为实现该目标，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45</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25</a:t>
            </a:r>
            <a:r>
              <a:rPr lang="zh-CN" altLang="zh-CN" sz="1200" kern="1200" dirty="0">
                <a:solidFill>
                  <a:schemeClr val="tx1"/>
                </a:solidFill>
                <a:effectLst/>
                <a:latin typeface="+mn-lt"/>
                <a:ea typeface="+mn-ea"/>
                <a:cs typeface="+mn-cs"/>
              </a:rPr>
              <a:t>亿元。</a:t>
            </a:r>
            <a:endParaRPr lang="en-US" altLang="zh-CN" dirty="0"/>
          </a:p>
          <a:p>
            <a:endParaRPr lang="en-US" altLang="zh-CN" dirty="0"/>
          </a:p>
          <a:p>
            <a:r>
              <a:rPr lang="en-US" altLang="zh-CN" b="1" dirty="0"/>
              <a:t>        </a:t>
            </a:r>
            <a:r>
              <a:rPr lang="zh-CN" altLang="en-US" b="1" dirty="0"/>
              <a:t>五个当前业务的发展思路</a:t>
            </a:r>
            <a:endParaRPr lang="en-US" altLang="zh-CN" b="1" dirty="0"/>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华电华源</a:t>
            </a:r>
            <a:r>
              <a:rPr lang="zh-CN" altLang="zh-CN" sz="1200" kern="1200" dirty="0">
                <a:solidFill>
                  <a:schemeClr val="tx1"/>
                </a:solidFill>
                <a:effectLst/>
                <a:latin typeface="+mn-lt"/>
                <a:ea typeface="+mn-ea"/>
                <a:cs typeface="+mn-cs"/>
              </a:rPr>
              <a:t>要大力发展建筑蓄能空调、高效节能锅炉、建筑节能自动控制系统的装备及综合解决方案等业务。要利用技术、产品和市场优势，尽快抢占、提高市场占有率，做大业务规模；尽快落户高端装备产业园，提高产能，提升营业收入利润率；改变营销策略，创新商业模式，积极向工程和服务领域延伸。</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能源重工</a:t>
            </a:r>
            <a:r>
              <a:rPr lang="zh-CN" altLang="zh-CN" sz="1200" kern="1200" dirty="0">
                <a:solidFill>
                  <a:schemeClr val="tx1"/>
                </a:solidFill>
                <a:effectLst/>
                <a:latin typeface="+mn-lt"/>
                <a:ea typeface="+mn-ea"/>
                <a:cs typeface="+mn-cs"/>
              </a:rPr>
              <a:t>要大力发展燃气分布式电站、飞轮储能及飞轮柴发联储、电化学储能电站、重油电站、船舶及驳船电站、集群式电站、多能互补、智能微电网和直流微配网提供应用解决方案等业务。要创新商业模式，加强风险控制，努力做智慧能源、节能环保装备的综合应用解决方案提供商。</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燃机公司</a:t>
            </a:r>
            <a:r>
              <a:rPr lang="zh-CN" altLang="zh-CN" sz="1200" kern="1200" dirty="0">
                <a:solidFill>
                  <a:schemeClr val="tx1"/>
                </a:solidFill>
                <a:effectLst/>
                <a:latin typeface="+mn-lt"/>
                <a:ea typeface="+mn-ea"/>
                <a:cs typeface="+mn-cs"/>
              </a:rPr>
              <a:t>要大力发展燃气（油）内燃机发电机组、燃气轮机发电机组、电化学储能装置、飞轮储能装置的生产制造业务。</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中科储能</a:t>
            </a:r>
            <a:r>
              <a:rPr lang="zh-CN" altLang="zh-CN" sz="1200" kern="1200" dirty="0">
                <a:solidFill>
                  <a:schemeClr val="tx1"/>
                </a:solidFill>
                <a:effectLst/>
                <a:latin typeface="+mn-lt"/>
                <a:ea typeface="+mn-ea"/>
                <a:cs typeface="+mn-cs"/>
              </a:rPr>
              <a:t>要大力发展大规模压缩空气储能系统的核心装备及综合解决方案等业务。 储能是中国能源结构调整的战略支撑方向，得到了国家支持，属于朝阳产业和“蓝海”市场，也是我们未来发展的重要方向， 中科储能要选准细分方向加强技术研发和转化，加大市场开拓力度，努力抢占储能业务的制高点。</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节能科技</a:t>
            </a:r>
            <a:r>
              <a:rPr lang="zh-CN" altLang="zh-CN" sz="1200" kern="1200" dirty="0">
                <a:solidFill>
                  <a:schemeClr val="tx1"/>
                </a:solidFill>
                <a:effectLst/>
                <a:latin typeface="+mn-lt"/>
                <a:ea typeface="+mn-ea"/>
                <a:cs typeface="+mn-cs"/>
              </a:rPr>
              <a:t>要大力发展二氧化碳载冷制冷系统的核心装备及综合解决方案等业务。</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         三个拓展业务的发展思路</a:t>
            </a:r>
            <a:endParaRPr lang="en-US" altLang="zh-CN" sz="1200" b="1"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一是积极拓展环保业务的核心装备制造和服务业务。</a:t>
            </a:r>
            <a:r>
              <a:rPr lang="zh-CN" altLang="zh-CN" sz="1200" kern="1200" dirty="0">
                <a:solidFill>
                  <a:schemeClr val="tx1"/>
                </a:solidFill>
                <a:effectLst/>
                <a:latin typeface="+mn-lt"/>
                <a:ea typeface="+mn-ea"/>
                <a:cs typeface="+mn-cs"/>
              </a:rPr>
              <a:t>公司的环保业务正逐步做大，对核心装备和设备的需求将更多，装备公司要紧跟市场需求，积极突破。</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二是择机拓展建筑领域相关的核心装备制造和服务业务。</a:t>
            </a:r>
            <a:r>
              <a:rPr lang="zh-CN" altLang="zh-CN" sz="1200" kern="1200" dirty="0">
                <a:solidFill>
                  <a:schemeClr val="tx1"/>
                </a:solidFill>
                <a:effectLst/>
                <a:latin typeface="+mn-lt"/>
                <a:ea typeface="+mn-ea"/>
                <a:cs typeface="+mn-cs"/>
              </a:rPr>
              <a:t>如果这一行业处于一片“红海” ，那么我们就坚决不能进入。如果与工程建设有关，又掌握了核心技术，能够让传统装备业转型升级，也打开了新的市场，还能够迭代出新的产品或革命性的产品，那么我们就可以去发展。如传统的破碎锤效率低、成本高，但是通过技术革新和系统集成，使传统产品实现了升级，促进了效率提升，成本大幅下降。对于这类的装备我们应该大力发展。</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三是探索拓展光热、氢能等能源装备业务。</a:t>
            </a:r>
            <a:r>
              <a:rPr lang="zh-CN" altLang="zh-CN" sz="1200" kern="1200" dirty="0">
                <a:solidFill>
                  <a:schemeClr val="tx1"/>
                </a:solidFill>
                <a:effectLst/>
                <a:latin typeface="+mn-lt"/>
                <a:ea typeface="+mn-ea"/>
                <a:cs typeface="+mn-cs"/>
              </a:rPr>
              <a:t>对于这类过于超前的技术，我们不能盲目冒进，必须先把市场前景看清楚。如果市场培育期过长，就不应当进入。</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陈董事长的要求：</a:t>
            </a:r>
            <a:endParaRPr lang="en-US"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一是要统一认识，支持发展。</a:t>
            </a:r>
            <a:r>
              <a:rPr lang="zh-CN" altLang="zh-CN" sz="1200" kern="1200" dirty="0">
                <a:solidFill>
                  <a:schemeClr val="tx1"/>
                </a:solidFill>
                <a:effectLst/>
                <a:latin typeface="+mn-lt"/>
                <a:ea typeface="+mn-ea"/>
                <a:cs typeface="+mn-cs"/>
              </a:rPr>
              <a:t>集团公司不会动摇发展高端装备的决心。支持已经确定发展方向的核心技术研发、产品转化和市场开拓工作，支持武汉高端装备产业园实现高质量发展、推动高端客户入园生产。</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二是要进一步明确定位。</a:t>
            </a:r>
            <a:r>
              <a:rPr lang="zh-CN" altLang="zh-CN" sz="1200" kern="1200" dirty="0">
                <a:solidFill>
                  <a:schemeClr val="tx1"/>
                </a:solidFill>
                <a:effectLst/>
                <a:latin typeface="+mn-lt"/>
                <a:ea typeface="+mn-ea"/>
                <a:cs typeface="+mn-cs"/>
              </a:rPr>
              <a:t>集团公司已经明确了装备公司的发展方向。装备公司要围绕五个当前业务和三个拓展业务，找准定位，尽快形成清晰的发展路径，聚焦主业不跑偏。</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三是要完善治理结构，构建现代企业治理体系。</a:t>
            </a:r>
            <a:r>
              <a:rPr lang="zh-CN" altLang="zh-CN" sz="1200" kern="1200" dirty="0">
                <a:solidFill>
                  <a:schemeClr val="tx1"/>
                </a:solidFill>
                <a:effectLst/>
                <a:latin typeface="+mn-lt"/>
                <a:ea typeface="+mn-ea"/>
                <a:cs typeface="+mn-cs"/>
              </a:rPr>
              <a:t>装备公司作为集团公司三项制度改革和央企混合所有制改革的“试验田”，已经探索实施了一系列改革举措。装备公司要利用好这种优势，加快完善治理结构。要建设强有力的制度体系、决策体系、风控体系、管控体系和内部监督体系，确保公司治理高效运行、风险有效控制。要充分激发混合所有制企业的体制机制活力。</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四是要实事求是地解决存量问题，夯实发展基础。</a:t>
            </a:r>
            <a:r>
              <a:rPr lang="zh-CN" altLang="zh-CN" sz="1200" kern="1200" dirty="0">
                <a:solidFill>
                  <a:schemeClr val="tx1"/>
                </a:solidFill>
                <a:effectLst/>
                <a:latin typeface="+mn-lt"/>
                <a:ea typeface="+mn-ea"/>
                <a:cs typeface="+mn-cs"/>
              </a:rPr>
              <a:t>要实事求是地将存量问题解决好，坚定决心，以崭新面貌抓好下一步的发展，努力以实际行动增强集团公司支持发展的信心。</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五是要提高发展质量，保持可持续发展。</a:t>
            </a:r>
            <a:r>
              <a:rPr lang="zh-CN" altLang="zh-CN" sz="1200" kern="1200" dirty="0">
                <a:solidFill>
                  <a:schemeClr val="tx1"/>
                </a:solidFill>
                <a:effectLst/>
                <a:latin typeface="+mn-lt"/>
                <a:ea typeface="+mn-ea"/>
                <a:cs typeface="+mn-cs"/>
              </a:rPr>
              <a:t>装备公司要深刻领会高端装备的内涵，坚持高端装备的战略定位和主业聚焦，提升核心技术、核心产品的品质，体现高端装备的高附加值。要彻底转变“唯规模论”的观念，将发展质量置于首位，促进健康可持续发展。</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六是要实现聚焦。</a:t>
            </a:r>
            <a:r>
              <a:rPr lang="zh-CN" altLang="zh-CN" sz="1200" kern="1200" dirty="0">
                <a:solidFill>
                  <a:schemeClr val="tx1"/>
                </a:solidFill>
                <a:effectLst/>
                <a:latin typeface="+mn-lt"/>
                <a:ea typeface="+mn-ea"/>
                <a:cs typeface="+mn-cs"/>
              </a:rPr>
              <a:t>装备公司一定要做到聚焦主业、聚焦细分市场、聚焦核心产品、聚焦现有的领先优势，真正将已有的业务做精、创出品牌。今后，如果有些技术已经成熟，市场前景已经明朗，发展条件也已经具备，集团公司将允许装备公司大胆尝试。</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七是要量力而行。</a:t>
            </a:r>
            <a:r>
              <a:rPr lang="zh-CN" altLang="zh-CN" sz="1200" kern="1200" dirty="0">
                <a:solidFill>
                  <a:schemeClr val="tx1"/>
                </a:solidFill>
                <a:effectLst/>
                <a:latin typeface="+mn-lt"/>
                <a:ea typeface="+mn-ea"/>
                <a:cs typeface="+mn-cs"/>
              </a:rPr>
              <a:t>装备公司需要根据集团公司的投资能力，根据自身具备的资金、技术实力量力而行。</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八是要坚持合规管理、规范运作。</a:t>
            </a:r>
            <a:r>
              <a:rPr lang="zh-CN" altLang="zh-CN" sz="1200" kern="1200" dirty="0">
                <a:solidFill>
                  <a:schemeClr val="tx1"/>
                </a:solidFill>
                <a:effectLst/>
                <a:latin typeface="+mn-lt"/>
                <a:ea typeface="+mn-ea"/>
                <a:cs typeface="+mn-cs"/>
              </a:rPr>
              <a:t>装备公司要尽快完善股东会、董事会、监事会的治理体系，完善各级领导和各级部门的管理权限和职责体系，完善各级风险防控体制，加强合规教育，建立合规管理、规范运作的良好基础。</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九是要加强队伍建设。</a:t>
            </a:r>
            <a:r>
              <a:rPr lang="zh-CN" altLang="zh-CN" sz="1200" kern="1200" dirty="0">
                <a:solidFill>
                  <a:schemeClr val="tx1"/>
                </a:solidFill>
                <a:effectLst/>
                <a:latin typeface="+mn-lt"/>
                <a:ea typeface="+mn-ea"/>
                <a:cs typeface="+mn-cs"/>
              </a:rPr>
              <a:t>装备公司要围绕战略定位和主业需求，重新梳理所有管理链条和管理环节，科学设置管理机构和岗位，合理配置资源，全方位地重新打造科研队伍、产业队伍、管理队伍、市场队伍、党建党务工作队伍等，使人岗匹配、人尽其才、事事有人管、人人能胜任。</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十是要加强商业模式创新。</a:t>
            </a:r>
            <a:r>
              <a:rPr lang="zh-CN" altLang="zh-CN" sz="1200" kern="1200" dirty="0">
                <a:solidFill>
                  <a:schemeClr val="tx1"/>
                </a:solidFill>
                <a:effectLst/>
                <a:latin typeface="+mn-lt"/>
                <a:ea typeface="+mn-ea"/>
                <a:cs typeface="+mn-cs"/>
              </a:rPr>
              <a:t>装备公司正处于创业阶段，要更具创新精神。在商业模式上要大胆探索，积极尝试工程产品服务一体化、</a:t>
            </a:r>
            <a:r>
              <a:rPr lang="en-US" altLang="zh-CN" sz="1200" kern="1200" dirty="0">
                <a:solidFill>
                  <a:schemeClr val="tx1"/>
                </a:solidFill>
                <a:effectLst/>
                <a:latin typeface="+mn-lt"/>
                <a:ea typeface="+mn-ea"/>
                <a:cs typeface="+mn-cs"/>
              </a:rPr>
              <a:t>EPC </a:t>
            </a:r>
            <a:r>
              <a:rPr lang="zh-CN" altLang="zh-CN" sz="1200" kern="1200" dirty="0">
                <a:solidFill>
                  <a:schemeClr val="tx1"/>
                </a:solidFill>
                <a:effectLst/>
                <a:latin typeface="+mn-lt"/>
                <a:ea typeface="+mn-ea"/>
                <a:cs typeface="+mn-cs"/>
              </a:rPr>
              <a:t>小比例参股投资等模式。要在实践中尽快找准符合自身发展实际的商业模式，加快复制推广，推动做大做强。</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十一是要理性开展技术研发。</a:t>
            </a:r>
            <a:r>
              <a:rPr lang="zh-CN" altLang="zh-CN" sz="1200" kern="1200" dirty="0">
                <a:solidFill>
                  <a:schemeClr val="tx1"/>
                </a:solidFill>
                <a:effectLst/>
                <a:latin typeface="+mn-lt"/>
                <a:ea typeface="+mn-ea"/>
                <a:cs typeface="+mn-cs"/>
              </a:rPr>
              <a:t>装备公司要坚持创新驱动战略，大力开展技术创新，构筑核心竞争优势。对技术研发要始终保持理性和清醒头脑，处理好保持技术领先优势、引进吸收转化技术产品与合理投入的关系。要根据战略和主业，大力研发、引进和转化相对成熟的技术，促进现有产品不断革新，始终占据技术制高点，提高差异化发展能力，使自身始终处于市场“蓝海”中。不盲目跟风，不盲目铺摊子，不玩噱头、炒概念，不尽信专家，不能在市场前景不明朗的情况下投入巨额资金做过于前沿和基础性的研发。</a:t>
            </a:r>
            <a:endParaRPr lang="zh-CN"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十二是要充分发挥混合所有制的体制机制优势，激发内生活力。</a:t>
            </a:r>
            <a:r>
              <a:rPr lang="zh-CN" altLang="zh-CN" sz="1200" kern="1200" dirty="0">
                <a:solidFill>
                  <a:schemeClr val="tx1"/>
                </a:solidFill>
                <a:effectLst/>
                <a:latin typeface="+mn-lt"/>
                <a:ea typeface="+mn-ea"/>
                <a:cs typeface="+mn-cs"/>
              </a:rPr>
              <a:t>装备公司作为公司混合所有制改革的试点企业，要努力将国有企业的平台、资源、管理优势与民营企业的创新活力相结合，实现优势互补、互利双赢。</a:t>
            </a: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ts val="2220"/>
              </a:lnSpc>
            </a:pPr>
            <a:r>
              <a:rPr lang="en-US" altLang="zh-CN" dirty="0"/>
              <a:t>      《</a:t>
            </a:r>
            <a:r>
              <a:rPr lang="zh-CN" altLang="en-US" dirty="0"/>
              <a:t>投资业务发展思路</a:t>
            </a:r>
            <a:r>
              <a:rPr lang="en-US" altLang="zh-CN" dirty="0"/>
              <a:t>》</a:t>
            </a:r>
            <a:r>
              <a:rPr lang="zh-CN" altLang="en-US" dirty="0"/>
              <a:t>所叙述的：</a:t>
            </a:r>
            <a:endParaRPr lang="en-US" altLang="zh-CN" dirty="0"/>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砂石骨料业务</a:t>
            </a:r>
            <a:r>
              <a:rPr lang="zh-CN" altLang="zh-CN" sz="1200" kern="1200" dirty="0">
                <a:solidFill>
                  <a:schemeClr val="tx1"/>
                </a:solidFill>
                <a:effectLst/>
                <a:latin typeface="+mn-lt"/>
                <a:ea typeface="+mn-ea"/>
                <a:cs typeface="+mn-cs"/>
              </a:rPr>
              <a:t>要坚持绿色矿山发展理念，以股权合作和招拍挂等方式获取矿权资源，加强内部协同，完善产业链，积极推行园区式发展模式。</a:t>
            </a:r>
            <a:endParaRPr lang="en-US" altLang="zh-CN" sz="1200" kern="1200" dirty="0">
              <a:solidFill>
                <a:schemeClr val="tx1"/>
              </a:solidFill>
              <a:effectLst/>
              <a:latin typeface="+mn-lt"/>
              <a:ea typeface="+mn-ea"/>
              <a:cs typeface="+mn-cs"/>
            </a:endParaRPr>
          </a:p>
          <a:p>
            <a:r>
              <a:rPr lang="en-US" altLang="zh-CN" sz="1200" b="1" kern="1200" dirty="0">
                <a:solidFill>
                  <a:schemeClr val="tx1"/>
                </a:solidFill>
                <a:effectLst/>
                <a:latin typeface="+mn-lt"/>
                <a:ea typeface="+mn-ea"/>
                <a:cs typeface="+mn-cs"/>
              </a:rPr>
              <a:t>       </a:t>
            </a:r>
            <a:r>
              <a:rPr lang="zh-CN" altLang="zh-CN" sz="1200" b="1" kern="1200" dirty="0">
                <a:solidFill>
                  <a:schemeClr val="tx1"/>
                </a:solidFill>
                <a:effectLst/>
                <a:latin typeface="+mn-lt"/>
                <a:ea typeface="+mn-ea"/>
                <a:cs typeface="+mn-cs"/>
              </a:rPr>
              <a:t>停车场业务</a:t>
            </a:r>
            <a:r>
              <a:rPr lang="zh-CN" altLang="zh-CN" sz="1200" kern="1200" dirty="0">
                <a:solidFill>
                  <a:schemeClr val="tx1"/>
                </a:solidFill>
                <a:effectLst/>
                <a:latin typeface="+mn-lt"/>
                <a:ea typeface="+mn-ea"/>
                <a:cs typeface="+mn-cs"/>
              </a:rPr>
              <a:t>以发展城市级停车项目为主要方向，前期以标志性停车场项目为切入点，加强内部协同，带动工程总承包，进一步创新投资方式与发展模式，确保实现预期收益。</a:t>
            </a:r>
            <a:endParaRPr lang="zh-CN"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年，砂石骨料业务要实现年营业收入</a:t>
            </a:r>
            <a:r>
              <a:rPr lang="en-US" altLang="zh-CN" sz="1200" kern="1200" dirty="0">
                <a:solidFill>
                  <a:schemeClr val="tx1"/>
                </a:solidFill>
                <a:effectLst/>
                <a:latin typeface="+mn-lt"/>
                <a:ea typeface="+mn-ea"/>
                <a:cs typeface="+mn-cs"/>
              </a:rPr>
              <a:t>100</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亿元，实现年产能</a:t>
            </a:r>
            <a:r>
              <a:rPr lang="en-US" altLang="zh-CN" sz="1200" kern="1200" dirty="0">
                <a:solidFill>
                  <a:schemeClr val="tx1"/>
                </a:solidFill>
                <a:effectLst/>
                <a:latin typeface="+mn-lt"/>
                <a:ea typeface="+mn-ea"/>
                <a:cs typeface="+mn-cs"/>
              </a:rPr>
              <a:t>2</a:t>
            </a:r>
            <a:r>
              <a:rPr lang="zh-CN" altLang="zh-CN" sz="1200" kern="1200" dirty="0">
                <a:solidFill>
                  <a:schemeClr val="tx1"/>
                </a:solidFill>
                <a:effectLst/>
                <a:latin typeface="+mn-lt"/>
                <a:ea typeface="+mn-ea"/>
                <a:cs typeface="+mn-cs"/>
              </a:rPr>
              <a:t>亿吨。为实现该目标，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70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28</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42</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r>
              <a:rPr lang="en-US" altLang="zh-CN" sz="1200" kern="1200" dirty="0">
                <a:solidFill>
                  <a:schemeClr val="tx1"/>
                </a:solidFill>
                <a:effectLst/>
                <a:latin typeface="+mn-lt"/>
                <a:ea typeface="+mn-ea"/>
                <a:cs typeface="+mn-cs"/>
              </a:rPr>
              <a:t>       </a:t>
            </a:r>
            <a:r>
              <a:rPr lang="zh-CN" altLang="zh-CN" sz="1200" kern="1200" dirty="0">
                <a:solidFill>
                  <a:schemeClr val="tx1"/>
                </a:solidFill>
                <a:effectLst/>
                <a:latin typeface="+mn-lt"/>
                <a:ea typeface="+mn-ea"/>
                <a:cs typeface="+mn-cs"/>
              </a:rPr>
              <a:t>到</a:t>
            </a:r>
            <a:r>
              <a:rPr lang="en-US" altLang="zh-CN" sz="1200" kern="1200" dirty="0">
                <a:solidFill>
                  <a:schemeClr val="tx1"/>
                </a:solidFill>
                <a:effectLst/>
                <a:latin typeface="+mn-lt"/>
                <a:ea typeface="+mn-ea"/>
                <a:cs typeface="+mn-cs"/>
              </a:rPr>
              <a:t>2021</a:t>
            </a:r>
            <a:r>
              <a:rPr lang="zh-CN" altLang="zh-CN" sz="1200" kern="1200" dirty="0">
                <a:solidFill>
                  <a:schemeClr val="tx1"/>
                </a:solidFill>
                <a:effectLst/>
                <a:latin typeface="+mn-lt"/>
                <a:ea typeface="+mn-ea"/>
                <a:cs typeface="+mn-cs"/>
              </a:rPr>
              <a:t>年，停车场业务要实现年营业收入</a:t>
            </a:r>
            <a:r>
              <a:rPr lang="en-US" altLang="zh-CN" sz="1200" kern="1200" dirty="0">
                <a:solidFill>
                  <a:schemeClr val="tx1"/>
                </a:solidFill>
                <a:effectLst/>
                <a:latin typeface="+mn-lt"/>
                <a:ea typeface="+mn-ea"/>
                <a:cs typeface="+mn-cs"/>
              </a:rPr>
              <a:t>18</a:t>
            </a:r>
            <a:r>
              <a:rPr lang="zh-CN" altLang="zh-CN" sz="1200" kern="1200" dirty="0">
                <a:solidFill>
                  <a:schemeClr val="tx1"/>
                </a:solidFill>
                <a:effectLst/>
                <a:latin typeface="+mn-lt"/>
                <a:ea typeface="+mn-ea"/>
                <a:cs typeface="+mn-cs"/>
              </a:rPr>
              <a:t>亿元，年利润总额约</a:t>
            </a:r>
            <a:r>
              <a:rPr lang="en-US" altLang="zh-CN" sz="1200" kern="1200" dirty="0">
                <a:solidFill>
                  <a:schemeClr val="tx1"/>
                </a:solidFill>
                <a:effectLst/>
                <a:latin typeface="+mn-lt"/>
                <a:ea typeface="+mn-ea"/>
                <a:cs typeface="+mn-cs"/>
              </a:rPr>
              <a:t>4</a:t>
            </a:r>
            <a:r>
              <a:rPr lang="zh-CN" altLang="zh-CN" sz="1200" kern="1200" dirty="0">
                <a:solidFill>
                  <a:schemeClr val="tx1"/>
                </a:solidFill>
                <a:effectLst/>
                <a:latin typeface="+mn-lt"/>
                <a:ea typeface="+mn-ea"/>
                <a:cs typeface="+mn-cs"/>
              </a:rPr>
              <a:t>亿元，实现管理停车泊位</a:t>
            </a:r>
            <a:r>
              <a:rPr lang="en-US" altLang="zh-CN" sz="1200" kern="1200" dirty="0">
                <a:solidFill>
                  <a:schemeClr val="tx1"/>
                </a:solidFill>
                <a:effectLst/>
                <a:latin typeface="+mn-lt"/>
                <a:ea typeface="+mn-ea"/>
                <a:cs typeface="+mn-cs"/>
              </a:rPr>
              <a:t>15</a:t>
            </a:r>
            <a:r>
              <a:rPr lang="zh-CN" altLang="zh-CN" sz="1200" kern="1200" dirty="0">
                <a:solidFill>
                  <a:schemeClr val="tx1"/>
                </a:solidFill>
                <a:effectLst/>
                <a:latin typeface="+mn-lt"/>
                <a:ea typeface="+mn-ea"/>
                <a:cs typeface="+mn-cs"/>
              </a:rPr>
              <a:t>万个，成为国内领先的城市静态交通综合服务商。为实现该目标，</a:t>
            </a:r>
            <a:r>
              <a:rPr lang="en-US" altLang="zh-CN" sz="1200" kern="1200" dirty="0">
                <a:solidFill>
                  <a:schemeClr val="tx1"/>
                </a:solidFill>
                <a:effectLst/>
                <a:latin typeface="+mn-lt"/>
                <a:ea typeface="+mn-ea"/>
                <a:cs typeface="+mn-cs"/>
              </a:rPr>
              <a:t>2019-2021</a:t>
            </a:r>
            <a:r>
              <a:rPr lang="zh-CN" altLang="zh-CN" sz="1200" kern="1200" dirty="0">
                <a:solidFill>
                  <a:schemeClr val="tx1"/>
                </a:solidFill>
                <a:effectLst/>
                <a:latin typeface="+mn-lt"/>
                <a:ea typeface="+mn-ea"/>
                <a:cs typeface="+mn-cs"/>
              </a:rPr>
              <a:t>年预计投入资金</a:t>
            </a:r>
            <a:r>
              <a:rPr lang="en-US" altLang="zh-CN" sz="1200" kern="1200" dirty="0">
                <a:solidFill>
                  <a:schemeClr val="tx1"/>
                </a:solidFill>
                <a:effectLst/>
                <a:latin typeface="+mn-lt"/>
                <a:ea typeface="+mn-ea"/>
                <a:cs typeface="+mn-cs"/>
              </a:rPr>
              <a:t>20</a:t>
            </a:r>
            <a:r>
              <a:rPr lang="zh-CN" altLang="zh-CN" sz="1200" kern="1200" dirty="0">
                <a:solidFill>
                  <a:schemeClr val="tx1"/>
                </a:solidFill>
                <a:effectLst/>
                <a:latin typeface="+mn-lt"/>
                <a:ea typeface="+mn-ea"/>
                <a:cs typeface="+mn-cs"/>
              </a:rPr>
              <a:t>亿元，其中自有资金</a:t>
            </a:r>
            <a:r>
              <a:rPr lang="en-US" altLang="zh-CN" sz="1200" kern="1200" dirty="0">
                <a:solidFill>
                  <a:schemeClr val="tx1"/>
                </a:solidFill>
                <a:effectLst/>
                <a:latin typeface="+mn-lt"/>
                <a:ea typeface="+mn-ea"/>
                <a:cs typeface="+mn-cs"/>
              </a:rPr>
              <a:t>7</a:t>
            </a:r>
            <a:r>
              <a:rPr lang="zh-CN" altLang="zh-CN" sz="1200" kern="1200" dirty="0">
                <a:solidFill>
                  <a:schemeClr val="tx1"/>
                </a:solidFill>
                <a:effectLst/>
                <a:latin typeface="+mn-lt"/>
                <a:ea typeface="+mn-ea"/>
                <a:cs typeface="+mn-cs"/>
              </a:rPr>
              <a:t>亿元，新增带息负债</a:t>
            </a:r>
            <a:r>
              <a:rPr lang="en-US" altLang="zh-CN" sz="1200" kern="1200" dirty="0">
                <a:solidFill>
                  <a:schemeClr val="tx1"/>
                </a:solidFill>
                <a:effectLst/>
                <a:latin typeface="+mn-lt"/>
                <a:ea typeface="+mn-ea"/>
                <a:cs typeface="+mn-cs"/>
              </a:rPr>
              <a:t>13</a:t>
            </a:r>
            <a:r>
              <a:rPr lang="zh-CN" altLang="zh-CN" sz="1200" kern="1200" dirty="0">
                <a:solidFill>
                  <a:schemeClr val="tx1"/>
                </a:solidFill>
                <a:effectLst/>
                <a:latin typeface="+mn-lt"/>
                <a:ea typeface="+mn-ea"/>
                <a:cs typeface="+mn-cs"/>
              </a:rPr>
              <a:t>亿元。</a:t>
            </a:r>
            <a:endParaRPr lang="zh-CN" altLang="zh-CN" sz="1200" kern="1200" dirty="0">
              <a:solidFill>
                <a:schemeClr val="tx1"/>
              </a:solidFill>
              <a:effectLst/>
              <a:latin typeface="+mn-lt"/>
              <a:ea typeface="+mn-ea"/>
              <a:cs typeface="+mn-cs"/>
            </a:endParaRPr>
          </a:p>
          <a:p>
            <a:pPr>
              <a:lnSpc>
                <a:spcPts val="2220"/>
              </a:lnSpc>
            </a:pP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latin typeface="黑体" panose="02010609060101010101" pitchFamily="49" charset="-122"/>
                <a:ea typeface="黑体" panose="02010609060101010101" pitchFamily="49" charset="-122"/>
                <a:cs typeface="黑体" panose="02010609060101010101" pitchFamily="49" charset="-122"/>
                <a:sym typeface="+mn-ea"/>
              </a:rPr>
              <a:t>摘自《中国能建投资业务规划（2018-2020）》</a:t>
            </a:r>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1" dirty="0"/>
              <a:t>  </a:t>
            </a:r>
            <a:endParaRPr lang="zh-CN" altLang="zh-CN" dirty="0"/>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kern="1200" dirty="0">
                <a:solidFill>
                  <a:schemeClr val="tx1"/>
                </a:solidFill>
                <a:effectLst/>
                <a:latin typeface="+mn-lt"/>
                <a:ea typeface="+mn-ea"/>
                <a:cs typeface="+mn-cs"/>
              </a:rPr>
              <a:t>       第一，优化资产配置比重，促进提档升级。</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坚持量力而行，优化各板块资产配置比重，逐步降低重资产、长周期业务比重，增加收益率高、周转快的短期资产配置，形成长短、轻重、国际与国内相结合的资产配置结构，在主业提档升级的前提下，兼顾相关多元化发展。</a:t>
            </a:r>
            <a:endParaRPr lang="en-US" sz="1200" kern="1200" dirty="0">
              <a:solidFill>
                <a:schemeClr val="tx1"/>
              </a:solidFill>
              <a:effectLst/>
              <a:latin typeface="+mn-lt"/>
              <a:ea typeface="+mn-ea"/>
              <a:cs typeface="+mn-cs"/>
            </a:endParaRPr>
          </a:p>
          <a:p>
            <a:endParaRPr lang="en-US" altLang="zh-CN" sz="1200" b="1"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       第二，重视投资能力分析，强化成果运用。</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建立投资能力动态分析模型，定期出具分析报告，并结合项目资本金筹措方案、融资方案、现金流测算等因素，分析项目对集团股份公司投资能力的影响，强化成果运用。</a:t>
            </a:r>
            <a:endParaRPr lang="en-US" sz="1200" kern="1200" dirty="0">
              <a:solidFill>
                <a:schemeClr val="tx1"/>
              </a:solidFill>
              <a:effectLst/>
              <a:latin typeface="+mn-lt"/>
              <a:ea typeface="+mn-ea"/>
              <a:cs typeface="+mn-cs"/>
            </a:endParaRPr>
          </a:p>
          <a:p>
            <a:endParaRPr lang="en-US" altLang="zh-CN" sz="1200" b="1"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       第三，深化分级分类管理，落实主体责任。</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为落实投资主体责任，将投资项目进行分类、分级管理。新增投资项目遵循“谁投资、谁负责”的原则，实行“投建营一体化”，由投资主体履行出资义务、负责建设运营、获取投资收益、承担投资风险。小额参股类</a:t>
            </a:r>
            <a:r>
              <a:rPr lang="en-US" sz="1200" kern="1200" dirty="0">
                <a:solidFill>
                  <a:schemeClr val="tx1"/>
                </a:solidFill>
                <a:effectLst/>
                <a:latin typeface="+mn-lt"/>
                <a:ea typeface="+mn-ea"/>
                <a:cs typeface="+mn-cs"/>
              </a:rPr>
              <a:t>PPP</a:t>
            </a:r>
            <a:r>
              <a:rPr lang="zh-CN" altLang="en-US" sz="1200" kern="1200" dirty="0">
                <a:solidFill>
                  <a:schemeClr val="tx1"/>
                </a:solidFill>
                <a:effectLst/>
                <a:latin typeface="+mn-lt"/>
                <a:ea typeface="+mn-ea"/>
                <a:cs typeface="+mn-cs"/>
              </a:rPr>
              <a:t>项目由子公司作为投资主体，承担主体责任。存量投资项目已交由子公司负责实施的，有关子公司继续负责运营管理，承担主体责任。</a:t>
            </a:r>
            <a:endParaRPr lang="en-US" altLang="zh-CN" sz="1200" b="1"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1" kern="1200" dirty="0">
                <a:solidFill>
                  <a:schemeClr val="tx1"/>
                </a:solidFill>
                <a:effectLst/>
                <a:latin typeface="+mn-lt"/>
                <a:ea typeface="+mn-ea"/>
                <a:cs typeface="+mn-cs"/>
              </a:rPr>
              <a:t>        第四，强化全生命周期管理，加强风险防控。</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加强投资项目立项、评审、决策、投后管理。严把立项关，立项前严禁开展评估、尽职调查等实质性投入的工作；规范项目评审、决策管理，重点围绕投资项目四项原则、五个维度进行审查；加强投后管理，项目自审批后即建立投后管理评价机制，定期出具评价报告，坚持项目巡查，并与后评价体系相结合，构建投资全过程评价体系。</a:t>
            </a:r>
            <a:endParaRPr lang="en-US" altLang="zh-CN"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        第五，创新资本运作模式，确保持续投资。</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提高存量资产的运营效率，增强自我循环能力，加强金融创新及商业模式创新，通过引入战略投资者，资产证券化，筹划资产溢价退出、非关键资产转让等方式，全面提升集团股份公司持续投资能力。</a:t>
            </a:r>
            <a:endParaRPr lang="en-US" sz="1200" kern="1200" dirty="0">
              <a:solidFill>
                <a:schemeClr val="tx1"/>
              </a:solidFill>
              <a:effectLst/>
              <a:latin typeface="+mn-lt"/>
              <a:ea typeface="+mn-ea"/>
              <a:cs typeface="+mn-cs"/>
            </a:endParaRPr>
          </a:p>
          <a:p>
            <a:endParaRPr lang="en-US" altLang="zh-CN" sz="1200" b="1" kern="1200" dirty="0">
              <a:solidFill>
                <a:schemeClr val="tx1"/>
              </a:solidFill>
              <a:effectLst/>
              <a:latin typeface="+mn-lt"/>
              <a:ea typeface="+mn-ea"/>
              <a:cs typeface="+mn-cs"/>
            </a:endParaRPr>
          </a:p>
          <a:p>
            <a:r>
              <a:rPr lang="zh-CN" altLang="en-US" sz="1200" b="1" kern="1200" dirty="0">
                <a:solidFill>
                  <a:schemeClr val="tx1"/>
                </a:solidFill>
                <a:effectLst/>
                <a:latin typeface="+mn-lt"/>
                <a:ea typeface="+mn-ea"/>
                <a:cs typeface="+mn-cs"/>
              </a:rPr>
              <a:t>        第六，加大协同经营力度，扩大整体效益。</a:t>
            </a:r>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要站在讲政治的高度开展协同经营，从经营、资本、人员、股权等层面，从投标、融资、设计、建设、采购、运营等角度，坚持市场化原则，继续加大协同经营力度。为增强市场竞争力、降低成本、提升效益，投资平台应积极与工程承包公司在国际国内、全产业链上开展广泛的市场协同。</a:t>
            </a:r>
            <a:endParaRPr lang="en-US" altLang="zh-CN"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         </a:t>
            </a:r>
            <a:r>
              <a:rPr lang="zh-CN" altLang="en-US" sz="1200" b="1" kern="1200" dirty="0">
                <a:solidFill>
                  <a:schemeClr val="tx1"/>
                </a:solidFill>
                <a:effectLst/>
                <a:latin typeface="+mn-lt"/>
                <a:ea typeface="+mn-ea"/>
                <a:cs typeface="+mn-cs"/>
              </a:rPr>
              <a:t>第七，改革投资体系架构，增强履职能力。</a:t>
            </a:r>
            <a:endParaRPr lang="en-US" altLang="zh-CN"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公司改革投资体系业务架构，</a:t>
            </a:r>
            <a:r>
              <a:rPr lang="zh-CN" altLang="en-US" sz="1200" kern="1200">
                <a:solidFill>
                  <a:schemeClr val="tx1"/>
                </a:solidFill>
                <a:effectLst/>
                <a:latin typeface="+mn-lt"/>
                <a:ea typeface="+mn-ea"/>
                <a:cs typeface="+mn-cs"/>
              </a:rPr>
              <a:t>重新梳理投资</a:t>
            </a:r>
            <a:r>
              <a:rPr lang="zh-CN" altLang="en-US" sz="1200" kern="1200" dirty="0">
                <a:solidFill>
                  <a:schemeClr val="tx1"/>
                </a:solidFill>
                <a:effectLst/>
                <a:latin typeface="+mn-lt"/>
                <a:ea typeface="+mn-ea"/>
                <a:cs typeface="+mn-cs"/>
              </a:rPr>
              <a:t>管理部职责，按照业务流程，分为规划统计、项目评审、投后管理等处室。一方面，完善制度体系，新订分级分类决策管理细则和回头看管理细则，另一方面，搭建报表体系，提升信息化能力，履行好</a:t>
            </a:r>
            <a:r>
              <a:rPr lang="zh-CN" altLang="zh-CN" sz="1200" kern="1200" dirty="0">
                <a:solidFill>
                  <a:schemeClr val="tx1"/>
                </a:solidFill>
                <a:effectLst/>
                <a:latin typeface="+mn-lt"/>
                <a:ea typeface="+mn-ea"/>
                <a:cs typeface="+mn-cs"/>
              </a:rPr>
              <a:t>动态分析公司投资能力</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投资项目投后管理</a:t>
            </a:r>
            <a:r>
              <a:rPr lang="zh-CN" altLang="en-US"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直管投资项目的投资目标控制</a:t>
            </a:r>
            <a:r>
              <a:rPr lang="zh-CN" altLang="en-US" sz="1200" kern="1200" dirty="0">
                <a:solidFill>
                  <a:schemeClr val="tx1"/>
                </a:solidFill>
                <a:effectLst/>
                <a:latin typeface="+mn-lt"/>
                <a:ea typeface="+mn-ea"/>
                <a:cs typeface="+mn-cs"/>
              </a:rPr>
              <a:t>等新增职责。</a:t>
            </a:r>
            <a:endParaRPr lang="zh-CN" altLang="zh-CN"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D1F89D8-DF32-41ED-B85D-AE99D5D1627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2.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7.emf"/><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1.jpe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4.jpe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image" Target="../media/image21.png"/><Relationship Id="rId1"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080" y="2968510"/>
            <a:ext cx="12181840" cy="1066800"/>
          </a:xfrm>
        </p:spPr>
        <p:txBody>
          <a:bodyPr>
            <a:normAutofit fontScale="90000"/>
          </a:bodyPr>
          <a:lstStyle/>
          <a:p>
            <a:pPr>
              <a:lnSpc>
                <a:spcPct val="150000"/>
              </a:lnSpc>
            </a:pPr>
            <a:br>
              <a:rPr lang="en-US" altLang="zh-CN" sz="4800" dirty="0">
                <a:solidFill>
                  <a:schemeClr val="bg1"/>
                </a:solidFill>
                <a:latin typeface="小标宋" panose="03000509000000000000" pitchFamily="65" charset="-122"/>
                <a:ea typeface="小标宋" panose="03000509000000000000" pitchFamily="65" charset="-122"/>
              </a:rPr>
            </a:br>
            <a:r>
              <a:rPr lang="en-US" altLang="zh-CN" sz="4800" dirty="0">
                <a:solidFill>
                  <a:schemeClr val="bg1"/>
                </a:solidFill>
                <a:latin typeface="小标宋" panose="03000509000000000000" pitchFamily="65" charset="-122"/>
                <a:ea typeface="小标宋" panose="03000509000000000000" pitchFamily="65" charset="-122"/>
              </a:rPr>
              <a:t>公</a:t>
            </a:r>
            <a:r>
              <a:rPr lang="zh-CN" altLang="en-US" sz="4800" dirty="0">
                <a:solidFill>
                  <a:schemeClr val="bg1"/>
                </a:solidFill>
                <a:latin typeface="小标宋" panose="03000509000000000000" pitchFamily="65" charset="-122"/>
                <a:ea typeface="小标宋" panose="03000509000000000000" pitchFamily="65" charset="-122"/>
              </a:rPr>
              <a:t>司投资管理体系及业务发展思路</a:t>
            </a:r>
            <a:endParaRPr lang="zh-CN" altLang="en-US" sz="4800" dirty="0">
              <a:solidFill>
                <a:schemeClr val="bg1"/>
              </a:solidFill>
              <a:latin typeface="小标宋" panose="03000509000000000000" pitchFamily="65" charset="-122"/>
              <a:ea typeface="小标宋" panose="03000509000000000000" pitchFamily="65" charset="-122"/>
            </a:endParaRPr>
          </a:p>
        </p:txBody>
      </p:sp>
      <p:sp>
        <p:nvSpPr>
          <p:cNvPr id="5" name="文本框 4"/>
          <p:cNvSpPr txBox="1"/>
          <p:nvPr/>
        </p:nvSpPr>
        <p:spPr>
          <a:xfrm>
            <a:off x="4391025" y="5787763"/>
            <a:ext cx="3409950" cy="368300"/>
          </a:xfrm>
          <a:prstGeom prst="rect">
            <a:avLst/>
          </a:prstGeom>
          <a:noFill/>
        </p:spPr>
        <p:txBody>
          <a:bodyPr wrap="square" rtlCol="0">
            <a:spAutoFit/>
          </a:bodyPr>
          <a:lstStyle/>
          <a:p>
            <a:pPr algn="ctr"/>
            <a:r>
              <a:rPr lang="en-US" altLang="zh-CN" dirty="0">
                <a:solidFill>
                  <a:schemeClr val="bg1"/>
                </a:solidFill>
                <a:latin typeface="黑体" panose="02010609060101010101" pitchFamily="49" charset="-122"/>
                <a:ea typeface="黑体" panose="02010609060101010101" pitchFamily="49" charset="-122"/>
              </a:rPr>
              <a:t>2019</a:t>
            </a:r>
            <a:r>
              <a:rPr lang="zh-CN" altLang="en-US" dirty="0">
                <a:solidFill>
                  <a:schemeClr val="bg1"/>
                </a:solidFill>
                <a:latin typeface="黑体" panose="02010609060101010101" pitchFamily="49" charset="-122"/>
                <a:ea typeface="黑体" panose="02010609060101010101" pitchFamily="49" charset="-122"/>
              </a:rPr>
              <a:t>年</a:t>
            </a:r>
            <a:r>
              <a:rPr lang="en-US" altLang="zh-CN" dirty="0">
                <a:solidFill>
                  <a:schemeClr val="bg1"/>
                </a:solidFill>
                <a:latin typeface="黑体" panose="02010609060101010101" pitchFamily="49" charset="-122"/>
                <a:ea typeface="黑体" panose="02010609060101010101" pitchFamily="49" charset="-122"/>
              </a:rPr>
              <a:t>8</a:t>
            </a:r>
            <a:r>
              <a:rPr lang="zh-CN" altLang="en-US" dirty="0">
                <a:solidFill>
                  <a:schemeClr val="bg1"/>
                </a:solidFill>
                <a:latin typeface="黑体" panose="02010609060101010101" pitchFamily="49" charset="-122"/>
                <a:ea typeface="黑体" panose="02010609060101010101" pitchFamily="49" charset="-122"/>
              </a:rPr>
              <a:t>月</a:t>
            </a:r>
            <a:r>
              <a:rPr lang="en-US" altLang="zh-CN" dirty="0">
                <a:solidFill>
                  <a:schemeClr val="bg1"/>
                </a:solidFill>
                <a:latin typeface="黑体" panose="02010609060101010101" pitchFamily="49" charset="-122"/>
                <a:ea typeface="黑体" panose="02010609060101010101" pitchFamily="49" charset="-122"/>
              </a:rPr>
              <a:t>·</a:t>
            </a:r>
            <a:r>
              <a:rPr lang="zh-CN" altLang="en-US" dirty="0">
                <a:solidFill>
                  <a:schemeClr val="bg1"/>
                </a:solidFill>
                <a:latin typeface="黑体" panose="02010609060101010101" pitchFamily="49" charset="-122"/>
                <a:ea typeface="黑体" panose="02010609060101010101" pitchFamily="49" charset="-122"/>
              </a:rPr>
              <a:t>宜昌</a:t>
            </a:r>
            <a:endParaRPr lang="zh-CN" altLang="en-US" dirty="0">
              <a:solidFill>
                <a:schemeClr val="bg1"/>
              </a:solidFill>
              <a:latin typeface="黑体" panose="02010609060101010101" pitchFamily="49" charset="-122"/>
              <a:ea typeface="黑体" panose="02010609060101010101" pitchFamily="49"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文本框 2"/>
          <p:cNvSpPr txBox="1"/>
          <p:nvPr/>
        </p:nvSpPr>
        <p:spPr>
          <a:xfrm>
            <a:off x="2863850" y="5073650"/>
            <a:ext cx="6464935" cy="521970"/>
          </a:xfrm>
          <a:prstGeom prst="rect">
            <a:avLst/>
          </a:prstGeom>
          <a:noFill/>
        </p:spPr>
        <p:txBody>
          <a:bodyPr wrap="square" rtlCol="0">
            <a:spAutoFit/>
          </a:bodyPr>
          <a:p>
            <a:pPr algn="ctr"/>
            <a:r>
              <a:rPr lang="zh-CN" altLang="en-US" sz="2800">
                <a:solidFill>
                  <a:schemeClr val="bg1"/>
                </a:solidFill>
                <a:latin typeface="小标宋" panose="03000509000000000000" pitchFamily="65" charset="-122"/>
                <a:ea typeface="小标宋" panose="03000509000000000000" pitchFamily="65" charset="-122"/>
              </a:rPr>
              <a:t>主讲人：程 兵</a:t>
            </a:r>
            <a:endParaRPr lang="zh-CN" altLang="en-US" sz="2800">
              <a:solidFill>
                <a:schemeClr val="bg1"/>
              </a:solidFill>
              <a:latin typeface="小标宋" panose="03000509000000000000" pitchFamily="65" charset="-122"/>
              <a:ea typeface="小标宋" panose="03000509000000000000" pitchFamily="65"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3557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公司业务格局</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27380" y="1303020"/>
            <a:ext cx="10936605" cy="467741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gn="ctr">
              <a:lnSpc>
                <a:spcPct val="200000"/>
              </a:lnSpc>
            </a:pPr>
            <a:r>
              <a:rPr lang="en-US" altLang="zh-CN" sz="2500" b="1" dirty="0">
                <a:solidFill>
                  <a:srgbClr val="00B0F0"/>
                </a:solidFill>
                <a:latin typeface="微软雅黑" panose="020B0503020204020204" pitchFamily="34" charset="-122"/>
                <a:ea typeface="微软雅黑" panose="020B0503020204020204" pitchFamily="34" charset="-122"/>
              </a:rPr>
              <a:t>“</a:t>
            </a:r>
            <a:r>
              <a:rPr lang="zh-CN" altLang="en-US" sz="2500" b="1" dirty="0">
                <a:solidFill>
                  <a:srgbClr val="00B0F0"/>
                </a:solidFill>
                <a:latin typeface="微软雅黑" panose="020B0503020204020204" pitchFamily="34" charset="-122"/>
                <a:ea typeface="微软雅黑" panose="020B0503020204020204" pitchFamily="34" charset="-122"/>
              </a:rPr>
              <a:t>公司形成了工程承包与投资业务双轮驱动、国际国内协调发展的格局。</a:t>
            </a:r>
            <a:r>
              <a:rPr lang="en-US" altLang="zh-CN" sz="2500" b="1" dirty="0">
                <a:solidFill>
                  <a:srgbClr val="00B0F0"/>
                </a:solidFill>
                <a:latin typeface="微软雅黑" panose="020B0503020204020204" pitchFamily="34" charset="-122"/>
                <a:ea typeface="微软雅黑" panose="020B0503020204020204" pitchFamily="34" charset="-122"/>
              </a:rPr>
              <a:t>”</a:t>
            </a:r>
            <a:endParaRPr lang="zh-CN" altLang="en-US" sz="2400" b="1" dirty="0">
              <a:solidFill>
                <a:srgbClr val="00B0F0"/>
              </a:solidFill>
              <a:latin typeface="微软雅黑" panose="020B0503020204020204" pitchFamily="34" charset="-122"/>
              <a:ea typeface="微软雅黑" panose="020B0503020204020204" pitchFamily="34" charset="-122"/>
            </a:endParaRPr>
          </a:p>
          <a:p>
            <a:pPr algn="ctr">
              <a:lnSpc>
                <a:spcPct val="200000"/>
              </a:lnSpc>
            </a:pPr>
            <a:r>
              <a:rPr lang="en-US" altLang="zh-CN" sz="2000" b="1" dirty="0">
                <a:solidFill>
                  <a:schemeClr val="tx1"/>
                </a:solidFill>
                <a:latin typeface="仿宋_GB2312" panose="02010609030101010101" charset="-122"/>
                <a:ea typeface="仿宋_GB2312" panose="02010609030101010101" charset="-122"/>
                <a:cs typeface="仿宋_GB2312" panose="02010609030101010101" charset="-122"/>
                <a:sym typeface="+mn-ea"/>
              </a:rPr>
              <a:t>                                                       ——</a:t>
            </a:r>
            <a:r>
              <a:rPr lang="zh-CN" altLang="en-US" sz="2000" b="1" dirty="0">
                <a:solidFill>
                  <a:schemeClr val="tx1"/>
                </a:solidFill>
                <a:latin typeface="仿宋_GB2312" panose="02010609030101010101" charset="-122"/>
                <a:ea typeface="仿宋_GB2312" panose="02010609030101010101" charset="-122"/>
                <a:cs typeface="仿宋_GB2312" panose="02010609030101010101" charset="-122"/>
                <a:sym typeface="+mn-ea"/>
              </a:rPr>
              <a:t>第一次党代会工作报告</a:t>
            </a:r>
            <a:endParaRPr lang="zh-CN" altLang="en-US" sz="2800" b="1" dirty="0">
              <a:solidFill>
                <a:srgbClr val="00B0F0"/>
              </a:solidFill>
              <a:latin typeface="微软雅黑" panose="020B0503020204020204" pitchFamily="34" charset="-122"/>
              <a:ea typeface="微软雅黑" panose="020B0503020204020204" pitchFamily="34" charset="-122"/>
            </a:endParaRPr>
          </a:p>
          <a:p>
            <a:pPr algn="l">
              <a:lnSpc>
                <a:spcPct val="200000"/>
              </a:lnSpc>
            </a:pPr>
            <a:r>
              <a:rPr lang="zh-CN" altLang="en-US" sz="2800" b="1" dirty="0">
                <a:solidFill>
                  <a:srgbClr val="00B0F0"/>
                </a:solidFill>
                <a:latin typeface="微软雅黑" panose="020B0503020204020204" pitchFamily="34" charset="-122"/>
                <a:ea typeface="微软雅黑" panose="020B0503020204020204" pitchFamily="34" charset="-122"/>
              </a:rPr>
              <a:t>  “1+7+1”业务格局：</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200000"/>
              </a:lnSpc>
            </a:pPr>
            <a:r>
              <a:rPr lang="zh-CN" altLang="en-US" sz="3600" b="1" dirty="0">
                <a:solidFill>
                  <a:srgbClr val="FF0000"/>
                </a:solidFill>
                <a:latin typeface="微软雅黑" panose="020B0503020204020204" pitchFamily="34" charset="-122"/>
                <a:ea typeface="微软雅黑" panose="020B0503020204020204" pitchFamily="34" charset="-122"/>
              </a:rPr>
              <a:t>建筑承包业务</a:t>
            </a:r>
            <a:r>
              <a:rPr lang="en-US" altLang="zh-CN" sz="3600" b="1" dirty="0">
                <a:solidFill>
                  <a:srgbClr val="FF0000"/>
                </a:solidFill>
                <a:latin typeface="微软雅黑" panose="020B0503020204020204" pitchFamily="34" charset="-122"/>
                <a:ea typeface="微软雅黑" panose="020B0503020204020204" pitchFamily="34" charset="-122"/>
              </a:rPr>
              <a:t>+</a:t>
            </a:r>
            <a:r>
              <a:rPr lang="zh-CN" altLang="en-US" sz="3600" b="1" dirty="0">
                <a:solidFill>
                  <a:srgbClr val="FF0000"/>
                </a:solidFill>
                <a:latin typeface="微软雅黑" panose="020B0503020204020204" pitchFamily="34" charset="-122"/>
                <a:ea typeface="微软雅黑" panose="020B0503020204020204" pitchFamily="34" charset="-122"/>
              </a:rPr>
              <a:t>7 个涉投业务</a:t>
            </a:r>
            <a:r>
              <a:rPr lang="en-US" altLang="zh-CN" sz="3600" b="1" dirty="0">
                <a:solidFill>
                  <a:srgbClr val="FF0000"/>
                </a:solidFill>
                <a:latin typeface="微软雅黑" panose="020B0503020204020204" pitchFamily="34" charset="-122"/>
                <a:ea typeface="微软雅黑" panose="020B0503020204020204" pitchFamily="34" charset="-122"/>
              </a:rPr>
              <a:t>+</a:t>
            </a:r>
            <a:r>
              <a:rPr lang="zh-CN" altLang="en-US" sz="3600" b="1" dirty="0">
                <a:solidFill>
                  <a:srgbClr val="FF0000"/>
                </a:solidFill>
                <a:latin typeface="微软雅黑" panose="020B0503020204020204" pitchFamily="34" charset="-122"/>
                <a:ea typeface="微软雅黑" panose="020B0503020204020204" pitchFamily="34" charset="-122"/>
              </a:rPr>
              <a:t>金融业务</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200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mn-ea"/>
            </a:endParaRPr>
          </a:p>
          <a:p>
            <a:pPr algn="ctr">
              <a:lnSpc>
                <a:spcPct val="20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注：</a:t>
            </a:r>
            <a:r>
              <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7</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个涉投业务指环保、房地产、水泥、民爆、公路、水务、高端装备制造。</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4834" name="Picture 2" descr="https://timgsa.baidu.com/timg?image&amp;quality=80&amp;size=b9999_10000&amp;sec=1542692574614&amp;di=9dc9f83c3c9824274e87f23047134c46&amp;imgtype=0&amp;src=http%3A%2F%2Fimg.yybnet.net%2Fupload%2F2017%2F0314%2F06%2Ff3ny3qkfwex.jpg"/>
          <p:cNvPicPr>
            <a:picLocks noChangeAspect="1"/>
          </p:cNvPicPr>
          <p:nvPr/>
        </p:nvPicPr>
        <p:blipFill>
          <a:blip r:embed="rId2"/>
          <a:stretch>
            <a:fillRect/>
          </a:stretch>
        </p:blipFill>
        <p:spPr>
          <a:xfrm>
            <a:off x="6325235" y="2054225"/>
            <a:ext cx="1414145" cy="908050"/>
          </a:xfrm>
          <a:prstGeom prst="rect">
            <a:avLst/>
          </a:prstGeom>
          <a:noFill/>
          <a:ln w="9525">
            <a:noFill/>
          </a:ln>
        </p:spPr>
      </p:pic>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60120" y="1322401"/>
            <a:ext cx="9946639" cy="645160"/>
          </a:xfrm>
          <a:prstGeom prst="rect">
            <a:avLst/>
          </a:prstGeom>
        </p:spPr>
        <p:txBody>
          <a:bodyPr wrap="square">
            <a:spAutoFit/>
          </a:bodyPr>
          <a:lstStyle/>
          <a:p>
            <a:pPr>
              <a:lnSpc>
                <a:spcPct val="150000"/>
              </a:lnSpc>
            </a:pPr>
            <a:r>
              <a:rPr lang="en-US" altLang="zh-CN" sz="2400" kern="100" dirty="0">
                <a:latin typeface="微软雅黑" panose="020B0503020204020204" pitchFamily="34" charset="-122"/>
                <a:ea typeface="微软雅黑" panose="020B0503020204020204" pitchFamily="34" charset="-122"/>
                <a:cs typeface="仿宋_GB2312" panose="02010609030101010101" charset="-122"/>
              </a:rPr>
              <a:t>  </a:t>
            </a:r>
            <a:r>
              <a:rPr lang="zh-CN" altLang="zh-CN" sz="2000" kern="100" dirty="0">
                <a:latin typeface="微软雅黑" panose="020B0503020204020204" pitchFamily="34" charset="-122"/>
                <a:ea typeface="微软雅黑" panose="020B0503020204020204" pitchFamily="34" charset="-122"/>
                <a:cs typeface="仿宋_GB2312" panose="02010609030101010101" charset="-122"/>
              </a:rPr>
              <a:t>投资业务为公司结构调整、转型升级作出了卓有成效的贡献。</a:t>
            </a:r>
            <a:endParaRPr lang="zh-CN" altLang="en-US" sz="24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投资业务现状 </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pic>
        <p:nvPicPr>
          <p:cNvPr id="8" name="图片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V="1">
            <a:off x="944880" y="1060450"/>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164465" y="2548890"/>
            <a:ext cx="12521565" cy="3674110"/>
            <a:chOff x="305" y="4295"/>
            <a:chExt cx="19719" cy="5786"/>
          </a:xfrm>
        </p:grpSpPr>
        <p:graphicFrame>
          <p:nvGraphicFramePr>
            <p:cNvPr id="16" name="图表 15"/>
            <p:cNvGraphicFramePr/>
            <p:nvPr/>
          </p:nvGraphicFramePr>
          <p:xfrm>
            <a:off x="11877" y="4295"/>
            <a:ext cx="8147" cy="500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5" name="图表 14"/>
            <p:cNvGraphicFramePr/>
            <p:nvPr/>
          </p:nvGraphicFramePr>
          <p:xfrm>
            <a:off x="305" y="4295"/>
            <a:ext cx="7343" cy="500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p:cNvGraphicFramePr/>
            <p:nvPr/>
          </p:nvGraphicFramePr>
          <p:xfrm>
            <a:off x="6676" y="4295"/>
            <a:ext cx="6464" cy="5008"/>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15355" y="9429"/>
              <a:ext cx="3156" cy="652"/>
            </a:xfrm>
            <a:prstGeom prst="rect">
              <a:avLst/>
            </a:prstGeom>
          </p:spPr>
          <p:txBody>
            <a:bodyPr wrap="square">
              <a:spAutoFit/>
            </a:bodyPr>
            <a:lstStyle/>
            <a:p>
              <a:pPr>
                <a:lnSpc>
                  <a:spcPct val="150000"/>
                </a:lnSpc>
              </a:pPr>
              <a:r>
                <a:rPr lang="zh-CN" altLang="en-US" sz="1400" dirty="0"/>
                <a:t>截至</a:t>
              </a:r>
              <a:r>
                <a:rPr lang="en-US" altLang="zh-CN" sz="1400" dirty="0"/>
                <a:t>2018</a:t>
              </a:r>
              <a:r>
                <a:rPr lang="zh-CN" altLang="zh-CN" sz="1400" dirty="0"/>
                <a:t>年底</a:t>
              </a:r>
              <a:r>
                <a:rPr lang="zh-CN" altLang="en-US" sz="1400" dirty="0"/>
                <a:t>数据</a:t>
              </a:r>
              <a:endParaRPr lang="zh-CN" altLang="en-US" sz="1400" dirty="0">
                <a:latin typeface="微软雅黑" panose="020B0503020204020204" pitchFamily="34" charset="-122"/>
                <a:ea typeface="微软雅黑" panose="020B0503020204020204" pitchFamily="34" charset="-122"/>
              </a:endParaRPr>
            </a:p>
          </p:txBody>
        </p:sp>
      </p:gr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339975" y="1429385"/>
            <a:ext cx="7497445" cy="5001260"/>
            <a:chOff x="6927" y="2964"/>
            <a:chExt cx="9419" cy="6897"/>
          </a:xfrm>
        </p:grpSpPr>
        <p:sp>
          <p:nvSpPr>
            <p:cNvPr id="86" name="文本框 85"/>
            <p:cNvSpPr txBox="1"/>
            <p:nvPr/>
          </p:nvSpPr>
          <p:spPr>
            <a:xfrm>
              <a:off x="14562" y="2964"/>
              <a:ext cx="1784" cy="423"/>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单位：亿元</a:t>
              </a:r>
              <a:endParaRPr lang="zh-CN" altLang="en-US" sz="1400" dirty="0">
                <a:latin typeface="微软雅黑" panose="020B0503020204020204" pitchFamily="34" charset="-122"/>
                <a:ea typeface="微软雅黑" panose="020B0503020204020204" pitchFamily="34" charset="-122"/>
              </a:endParaRPr>
            </a:p>
          </p:txBody>
        </p:sp>
        <p:graphicFrame>
          <p:nvGraphicFramePr>
            <p:cNvPr id="87" name="图表 86"/>
            <p:cNvGraphicFramePr/>
            <p:nvPr/>
          </p:nvGraphicFramePr>
          <p:xfrm>
            <a:off x="6927" y="2964"/>
            <a:ext cx="8936" cy="6897"/>
          </p:xfrm>
          <a:graphic>
            <a:graphicData uri="http://schemas.openxmlformats.org/drawingml/2006/chart">
              <c:chart xmlns:c="http://schemas.openxmlformats.org/drawingml/2006/chart" xmlns:r="http://schemas.openxmlformats.org/officeDocument/2006/relationships" r:id="rId1"/>
            </a:graphicData>
          </a:graphic>
        </p:graphicFrame>
      </p:grpSp>
      <p:sp>
        <p:nvSpPr>
          <p:cNvPr id="12" name="TextBox 8"/>
          <p:cNvSpPr txBox="1"/>
          <p:nvPr/>
        </p:nvSpPr>
        <p:spPr>
          <a:xfrm>
            <a:off x="923290" y="519748"/>
            <a:ext cx="8542020" cy="307340"/>
          </a:xfrm>
          <a:prstGeom prst="rect">
            <a:avLst/>
          </a:prstGeom>
          <a:noFill/>
          <a:ln w="9525">
            <a:noFill/>
          </a:ln>
        </p:spPr>
        <p:txBody>
          <a:bodyPr wrap="square" lIns="0" tIns="0" rIns="0" bIns="0" anchor="ctr">
            <a:spAutoFit/>
          </a:bodyPr>
          <a:lstStyle/>
          <a:p>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2011-2018</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年累计完成投资超过2000亿元 </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8"/>
          <p:cNvSpPr txBox="1"/>
          <p:nvPr/>
        </p:nvSpPr>
        <p:spPr>
          <a:xfrm>
            <a:off x="1125855" y="1967865"/>
            <a:ext cx="10128250" cy="1538605"/>
          </a:xfrm>
          <a:prstGeom prst="rect">
            <a:avLst/>
          </a:prstGeom>
          <a:noFill/>
          <a:ln w="9525">
            <a:noFill/>
          </a:ln>
        </p:spPr>
        <p:txBody>
          <a:bodyPr wrap="square" lIns="0" tIns="0" rIns="0" bIns="0" anchor="ctr">
            <a:spAutoFit/>
          </a:bodyPr>
          <a:lstStyle/>
          <a:p>
            <a:pPr indent="0" algn="l">
              <a:lnSpc>
                <a:spcPct val="200000"/>
              </a:lnSpc>
            </a:pP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年计划投资</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819.07</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其中存量项目</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654.85</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亿元，增量项目</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164.22</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亿元。</a:t>
            </a:r>
            <a:endPar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300000"/>
              </a:lnSpc>
            </a:pP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2019年1-</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月，完成投资</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284.89</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亿元，</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计划完成率</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34.78</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32" name="TextBox 8"/>
          <p:cNvSpPr txBox="1"/>
          <p:nvPr/>
        </p:nvSpPr>
        <p:spPr>
          <a:xfrm>
            <a:off x="1125855" y="546100"/>
            <a:ext cx="4845685" cy="307340"/>
          </a:xfrm>
          <a:prstGeom prst="rect">
            <a:avLst/>
          </a:prstGeom>
          <a:noFill/>
          <a:ln w="9525">
            <a:noFill/>
          </a:ln>
        </p:spPr>
        <p:txBody>
          <a:bodyPr wrap="square" lIns="0" tIns="0" rIns="0" bIns="0" anchor="ctr">
            <a:spAutoFit/>
          </a:bodyPr>
          <a:p>
            <a:pPr algn="l"/>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年投资计划完成情况</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2" name="文本框 1"/>
          <p:cNvSpPr txBox="1"/>
          <p:nvPr/>
        </p:nvSpPr>
        <p:spPr>
          <a:xfrm>
            <a:off x="1125855" y="4432935"/>
            <a:ext cx="9744710" cy="829945"/>
          </a:xfrm>
          <a:prstGeom prst="rect">
            <a:avLst/>
          </a:prstGeom>
          <a:noFill/>
        </p:spPr>
        <p:txBody>
          <a:bodyPr wrap="square" rtlCol="0">
            <a:spAutoFit/>
          </a:bodyPr>
          <a:p>
            <a:pPr algn="ctr"/>
            <a:r>
              <a:rPr lang="zh-CN" altLang="en-US" sz="2400">
                <a:latin typeface="小标宋" panose="03000509000000000000" pitchFamily="65" charset="-122"/>
                <a:ea typeface="小标宋" panose="03000509000000000000" pitchFamily="65" charset="-122"/>
              </a:rPr>
              <a:t>各单位要加强投资计划管理，保证存量项目按计划投入，按时投产运营，</a:t>
            </a:r>
            <a:endParaRPr lang="zh-CN" altLang="en-US" sz="2400">
              <a:latin typeface="小标宋" panose="03000509000000000000" pitchFamily="65" charset="-122"/>
              <a:ea typeface="小标宋" panose="03000509000000000000" pitchFamily="65" charset="-122"/>
            </a:endParaRPr>
          </a:p>
          <a:p>
            <a:pPr algn="ctr"/>
            <a:r>
              <a:rPr lang="zh-CN" altLang="en-US" sz="2400">
                <a:latin typeface="小标宋" panose="03000509000000000000" pitchFamily="65" charset="-122"/>
                <a:ea typeface="小标宋" panose="03000509000000000000" pitchFamily="65" charset="-122"/>
              </a:rPr>
              <a:t>实现预期投资收益，为公司高质量可持续发展做出应有的贡献！</a:t>
            </a:r>
            <a:endParaRPr lang="zh-CN" altLang="en-US" sz="2400">
              <a:latin typeface="小标宋" panose="03000509000000000000" pitchFamily="65" charset="-122"/>
              <a:ea typeface="小标宋" panose="03000509000000000000" pitchFamily="65"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iṥļíḍe"/>
          <p:cNvSpPr/>
          <p:nvPr/>
        </p:nvSpPr>
        <p:spPr>
          <a:xfrm>
            <a:off x="1515745" y="1896110"/>
            <a:ext cx="9018905" cy="669290"/>
          </a:xfrm>
          <a:prstGeom prst="rect">
            <a:avLst/>
          </a:prstGeom>
          <a:solidFill>
            <a:schemeClr val="accent1">
              <a:lumMod val="75000"/>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lnSpc>
                <a:spcPts val="4000"/>
              </a:lnSpc>
            </a:pPr>
            <a:r>
              <a:rPr lang="zh-CN" altLang="en-US" sz="2000" b="1" dirty="0">
                <a:latin typeface="微软雅黑" panose="020B0503020204020204" pitchFamily="34" charset="-122"/>
                <a:ea typeface="微软雅黑" panose="020B0503020204020204" pitchFamily="34" charset="-122"/>
              </a:rPr>
              <a:t>完善投资管理体系</a:t>
            </a:r>
            <a:endParaRPr lang="en-US" altLang="zh-CN" sz="2000" b="1" dirty="0">
              <a:latin typeface="微软雅黑" panose="020B0503020204020204" pitchFamily="34" charset="-122"/>
              <a:ea typeface="微软雅黑" panose="020B0503020204020204" pitchFamily="34" charset="-122"/>
            </a:endParaRPr>
          </a:p>
        </p:txBody>
      </p:sp>
      <p:sp>
        <p:nvSpPr>
          <p:cNvPr id="13" name="TextBox 8"/>
          <p:cNvSpPr txBox="1"/>
          <p:nvPr/>
        </p:nvSpPr>
        <p:spPr>
          <a:xfrm>
            <a:off x="1110788" y="459828"/>
            <a:ext cx="3315758" cy="384175"/>
          </a:xfrm>
          <a:prstGeom prst="rect">
            <a:avLst/>
          </a:prstGeom>
          <a:noFill/>
          <a:ln w="9525">
            <a:noFill/>
          </a:ln>
        </p:spPr>
        <p:txBody>
          <a:bodyPr wrap="square" lIns="0" tIns="0" rIns="0" bIns="0" anchor="ctr">
            <a:spAutoFit/>
          </a:bodyPr>
          <a:lstStyle/>
          <a:p>
            <a:pPr indent="0">
              <a:lnSpc>
                <a:spcPts val="3000"/>
              </a:lnSpc>
            </a:pP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年投资管理重点</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工作</a:t>
            </a:r>
            <a:endPar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ï$ḻiḑé"/>
          <p:cNvSpPr/>
          <p:nvPr/>
        </p:nvSpPr>
        <p:spPr bwMode="auto">
          <a:xfrm>
            <a:off x="1516035" y="2557546"/>
            <a:ext cx="9018035" cy="3778237"/>
          </a:xfrm>
          <a:prstGeom prst="rect">
            <a:avLst/>
          </a:prstGeom>
          <a:solidFill>
            <a:schemeClr val="bg1"/>
          </a:solidFill>
          <a:ln w="1270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nSpc>
                <a:spcPct val="200000"/>
              </a:lnSpc>
              <a:spcBef>
                <a:spcPts val="600"/>
              </a:spcBef>
            </a:pPr>
            <a:r>
              <a:rPr lang="en-US" altLang="zh-CN" sz="2000" kern="100" dirty="0">
                <a:latin typeface="微软雅黑" panose="020B0503020204020204" pitchFamily="34" charset="-122"/>
                <a:ea typeface="微软雅黑" panose="020B0503020204020204" pitchFamily="34" charset="-122"/>
              </a:rPr>
              <a:t>1. </a:t>
            </a:r>
            <a:r>
              <a:rPr lang="zh-CN" altLang="zh-CN" sz="2000" dirty="0">
                <a:latin typeface="微软雅黑" panose="020B0503020204020204" pitchFamily="34" charset="-122"/>
                <a:ea typeface="微软雅黑" panose="020B0503020204020204" pitchFamily="34" charset="-122"/>
              </a:rPr>
              <a:t>分级分类梳理完善投资决策流程，提升决策质量。</a:t>
            </a:r>
            <a:endParaRPr lang="en-US" altLang="zh-CN" sz="2000" dirty="0">
              <a:latin typeface="微软雅黑" panose="020B0503020204020204" pitchFamily="34" charset="-122"/>
              <a:ea typeface="微软雅黑" panose="020B0503020204020204" pitchFamily="34" charset="-122"/>
            </a:endParaRPr>
          </a:p>
          <a:p>
            <a:pPr>
              <a:lnSpc>
                <a:spcPct val="200000"/>
              </a:lnSpc>
              <a:spcBef>
                <a:spcPts val="600"/>
              </a:spcBef>
            </a:pPr>
            <a:r>
              <a:rPr lang="en-US" altLang="zh-CN" sz="2000" kern="100" dirty="0">
                <a:latin typeface="微软雅黑" panose="020B0503020204020204" pitchFamily="34" charset="-122"/>
                <a:ea typeface="微软雅黑" panose="020B0503020204020204" pitchFamily="34" charset="-122"/>
              </a:rPr>
              <a:t>2. </a:t>
            </a:r>
            <a:r>
              <a:rPr lang="zh-CN" altLang="zh-CN" sz="2000" dirty="0">
                <a:latin typeface="微软雅黑" panose="020B0503020204020204" pitchFamily="34" charset="-122"/>
                <a:ea typeface="微软雅黑" panose="020B0503020204020204" pitchFamily="34" charset="-122"/>
              </a:rPr>
              <a:t>强化对“三个理念”“四项原则”“五个维度”的认识</a:t>
            </a:r>
            <a:r>
              <a:rPr lang="zh-CN" altLang="en-US" sz="2000" dirty="0">
                <a:latin typeface="微软雅黑" panose="020B0503020204020204" pitchFamily="34" charset="-122"/>
                <a:ea typeface="微软雅黑" panose="020B0503020204020204" pitchFamily="34" charset="-122"/>
              </a:rPr>
              <a:t>，提升投资质量</a:t>
            </a:r>
            <a:r>
              <a:rPr lang="zh-CN" altLang="en-US" sz="2000" kern="100" dirty="0">
                <a:latin typeface="微软雅黑" panose="020B0503020204020204" pitchFamily="34" charset="-122"/>
                <a:ea typeface="微软雅黑" panose="020B0503020204020204" pitchFamily="34" charset="-122"/>
              </a:rPr>
              <a:t>。</a:t>
            </a:r>
            <a:endParaRPr lang="en-US" altLang="zh-CN" sz="2000" kern="100" dirty="0">
              <a:latin typeface="微软雅黑" panose="020B0503020204020204" pitchFamily="34" charset="-122"/>
              <a:ea typeface="微软雅黑" panose="020B0503020204020204" pitchFamily="34" charset="-122"/>
            </a:endParaRPr>
          </a:p>
          <a:p>
            <a:pPr>
              <a:lnSpc>
                <a:spcPct val="200000"/>
              </a:lnSpc>
              <a:spcBef>
                <a:spcPts val="600"/>
              </a:spcBef>
            </a:pPr>
            <a:r>
              <a:rPr lang="en-US" altLang="zh-CN" sz="2000" kern="100" dirty="0">
                <a:latin typeface="微软雅黑" panose="020B0503020204020204" pitchFamily="34" charset="-122"/>
                <a:ea typeface="微软雅黑" panose="020B0503020204020204" pitchFamily="34" charset="-122"/>
              </a:rPr>
              <a:t>3. </a:t>
            </a:r>
            <a:r>
              <a:rPr lang="zh-CN" altLang="zh-CN" sz="2000" dirty="0">
                <a:latin typeface="微软雅黑" panose="020B0503020204020204" pitchFamily="34" charset="-122"/>
                <a:ea typeface="微软雅黑" panose="020B0503020204020204" pitchFamily="34" charset="-122"/>
              </a:rPr>
              <a:t>建立“投建营一体化”管理模式，确保权责统一。</a:t>
            </a:r>
            <a:endParaRPr lang="en-US" altLang="zh-CN" sz="2000" dirty="0">
              <a:latin typeface="微软雅黑" panose="020B0503020204020204" pitchFamily="34" charset="-122"/>
              <a:ea typeface="微软雅黑" panose="020B0503020204020204" pitchFamily="34" charset="-122"/>
            </a:endParaRPr>
          </a:p>
          <a:p>
            <a:pPr>
              <a:lnSpc>
                <a:spcPct val="200000"/>
              </a:lnSpc>
              <a:spcBef>
                <a:spcPts val="600"/>
              </a:spcBef>
            </a:pPr>
            <a:r>
              <a:rPr lang="en-US" altLang="zh-CN" sz="2000" kern="100" dirty="0">
                <a:latin typeface="微软雅黑" panose="020B0503020204020204" pitchFamily="34" charset="-122"/>
                <a:ea typeface="微软雅黑" panose="020B0503020204020204" pitchFamily="34" charset="-122"/>
              </a:rPr>
              <a:t>4. </a:t>
            </a:r>
            <a:r>
              <a:rPr lang="zh-CN" altLang="zh-CN" sz="2000" dirty="0">
                <a:latin typeface="微软雅黑" panose="020B0503020204020204" pitchFamily="34" charset="-122"/>
                <a:ea typeface="微软雅黑" panose="020B0503020204020204" pitchFamily="34" charset="-122"/>
              </a:rPr>
              <a:t>建立投资项目全生命周期管理机制，确保投资收益。</a:t>
            </a:r>
            <a:endParaRPr lang="en-US" altLang="zh-CN" sz="2000" dirty="0">
              <a:latin typeface="微软雅黑" panose="020B0503020204020204" pitchFamily="34" charset="-122"/>
              <a:ea typeface="微软雅黑" panose="020B0503020204020204" pitchFamily="34" charset="-122"/>
            </a:endParaRPr>
          </a:p>
          <a:p>
            <a:pPr>
              <a:lnSpc>
                <a:spcPct val="200000"/>
              </a:lnSpc>
              <a:spcBef>
                <a:spcPts val="600"/>
              </a:spcBef>
            </a:pPr>
            <a:r>
              <a:rPr lang="en-US" altLang="zh-CN" sz="2000" kern="100" dirty="0">
                <a:latin typeface="微软雅黑" panose="020B0503020204020204" pitchFamily="34" charset="-122"/>
                <a:ea typeface="微软雅黑" panose="020B0503020204020204" pitchFamily="34" charset="-122"/>
              </a:rPr>
              <a:t>5. </a:t>
            </a:r>
            <a:r>
              <a:rPr lang="zh-CN" altLang="zh-CN" sz="2000" dirty="0">
                <a:latin typeface="微软雅黑" panose="020B0503020204020204" pitchFamily="34" charset="-122"/>
                <a:ea typeface="微软雅黑" panose="020B0503020204020204" pitchFamily="34" charset="-122"/>
              </a:rPr>
              <a:t>建立投资项目决策后“半年回头看”制度，确保投资可控</a:t>
            </a:r>
            <a:r>
              <a:rPr lang="zh-CN" altLang="zh-CN" sz="2000" kern="100" dirty="0">
                <a:latin typeface="微软雅黑" panose="020B0503020204020204" pitchFamily="34" charset="-122"/>
                <a:ea typeface="微软雅黑" panose="020B0503020204020204" pitchFamily="34" charset="-122"/>
              </a:rPr>
              <a:t>。</a:t>
            </a:r>
            <a:endParaRPr lang="zh-CN" altLang="en-US" sz="2000" kern="100"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2" name="文本框 1"/>
          <p:cNvSpPr txBox="1"/>
          <p:nvPr/>
        </p:nvSpPr>
        <p:spPr>
          <a:xfrm>
            <a:off x="1261745" y="1299845"/>
            <a:ext cx="9608820" cy="460375"/>
          </a:xfrm>
          <a:prstGeom prst="rect">
            <a:avLst/>
          </a:prstGeom>
          <a:noFill/>
        </p:spPr>
        <p:txBody>
          <a:bodyPr wrap="square" rtlCol="0">
            <a:spAutoFit/>
          </a:bodyPr>
          <a:p>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总部机构改革：坚持</a:t>
            </a:r>
            <a:r>
              <a:rPr lang="en-US" altLang="zh-CN" sz="2400">
                <a:solidFill>
                  <a:srgbClr val="FF0000"/>
                </a:solidFill>
                <a:latin typeface="小标宋" panose="03000509000000000000" pitchFamily="65" charset="-122"/>
                <a:ea typeface="小标宋" panose="03000509000000000000" pitchFamily="65" charset="-122"/>
                <a:cs typeface="小标宋" panose="03000509000000000000" pitchFamily="65" charset="-122"/>
                <a:sym typeface="+mn-ea"/>
              </a:rPr>
              <a:t>“</a:t>
            </a:r>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战略</a:t>
            </a:r>
            <a:r>
              <a:rPr lang="en-US" altLang="zh-CN"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a:t>
            </a:r>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经营</a:t>
            </a:r>
            <a:r>
              <a:rPr lang="en-US" altLang="zh-CN" sz="2400">
                <a:solidFill>
                  <a:srgbClr val="FF0000"/>
                </a:solidFill>
                <a:latin typeface="小标宋" panose="03000509000000000000" pitchFamily="65" charset="-122"/>
                <a:ea typeface="小标宋" panose="03000509000000000000" pitchFamily="65" charset="-122"/>
                <a:cs typeface="小标宋" panose="03000509000000000000" pitchFamily="65" charset="-122"/>
                <a:sym typeface="+mn-ea"/>
              </a:rPr>
              <a:t>”</a:t>
            </a:r>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sym typeface="+mn-ea"/>
              </a:rPr>
              <a:t>总部定位，健全</a:t>
            </a:r>
            <a:r>
              <a:rPr lang="en-US" altLang="zh-CN"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a:t>
            </a:r>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六大管控体系</a:t>
            </a:r>
            <a:r>
              <a:rPr lang="en-US" altLang="zh-CN"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a:t>
            </a:r>
            <a:r>
              <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rPr>
              <a:t>。</a:t>
            </a:r>
            <a:endParaRPr lang="zh-CN" altLang="en-US" sz="2400">
              <a:solidFill>
                <a:srgbClr val="FF0000"/>
              </a:solidFill>
              <a:latin typeface="小标宋" panose="03000509000000000000" pitchFamily="65" charset="-122"/>
              <a:ea typeface="小标宋" panose="03000509000000000000" pitchFamily="65" charset="-122"/>
              <a:cs typeface="小标宋" panose="03000509000000000000" pitchFamily="65"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投资管理体系主要内容</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grpSp>
        <p:nvGrpSpPr>
          <p:cNvPr id="29" name="组合 28"/>
          <p:cNvGrpSpPr/>
          <p:nvPr/>
        </p:nvGrpSpPr>
        <p:grpSpPr>
          <a:xfrm>
            <a:off x="1657350" y="1413510"/>
            <a:ext cx="8685530" cy="4759325"/>
            <a:chOff x="2235" y="2876"/>
            <a:chExt cx="13678" cy="7495"/>
          </a:xfrm>
        </p:grpSpPr>
        <p:sp>
          <p:nvSpPr>
            <p:cNvPr id="5" name="文本框 4"/>
            <p:cNvSpPr txBox="1"/>
            <p:nvPr/>
          </p:nvSpPr>
          <p:spPr>
            <a:xfrm>
              <a:off x="3729" y="2876"/>
              <a:ext cx="11114" cy="1307"/>
            </a:xfrm>
            <a:prstGeom prst="rect">
              <a:avLst/>
            </a:prstGeom>
            <a:noFill/>
          </p:spPr>
          <p:txBody>
            <a:bodyPr wrap="square" rtlCol="0">
              <a:spAutoFit/>
            </a:bodyPr>
            <a:p>
              <a:pPr algn="dist"/>
              <a:r>
                <a:rPr lang="zh-CN" altLang="en-US" sz="4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1+9+9</a:t>
              </a:r>
              <a:endParaRPr lang="zh-CN" altLang="en-US" sz="4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流程图: 可选过程 11"/>
            <p:cNvSpPr/>
            <p:nvPr/>
          </p:nvSpPr>
          <p:spPr>
            <a:xfrm>
              <a:off x="7889" y="4470"/>
              <a:ext cx="2794" cy="5901"/>
            </a:xfrm>
            <a:prstGeom prst="flowChartAlternateProcess">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t>九大投资平台</a:t>
              </a:r>
              <a:endParaRPr lang="zh-CN" altLang="en-US"/>
            </a:p>
            <a:p>
              <a:pPr algn="ctr"/>
              <a:endParaRPr lang="zh-CN" altLang="en-US"/>
            </a:p>
            <a:p>
              <a:pPr algn="ctr"/>
              <a:r>
                <a:rPr lang="zh-CN" altLang="en-US"/>
                <a:t>海投公司</a:t>
              </a:r>
              <a:endParaRPr lang="zh-CN" altLang="en-US"/>
            </a:p>
            <a:p>
              <a:pPr algn="ctr"/>
              <a:r>
                <a:rPr lang="zh-CN" altLang="en-US"/>
                <a:t>投资公司</a:t>
              </a:r>
              <a:endParaRPr lang="zh-CN" altLang="en-US"/>
            </a:p>
            <a:p>
              <a:pPr algn="ctr"/>
              <a:r>
                <a:rPr lang="zh-CN" altLang="en-US" spc="-90">
                  <a:solidFill>
                    <a:schemeClr val="bg1"/>
                  </a:solidFill>
                  <a:uFillTx/>
                </a:rPr>
                <a:t>房地产公司</a:t>
              </a:r>
              <a:endParaRPr lang="zh-CN" altLang="en-US" spc="-90">
                <a:solidFill>
                  <a:schemeClr val="bg1"/>
                </a:solidFill>
                <a:uFillTx/>
              </a:endParaRPr>
            </a:p>
            <a:p>
              <a:pPr algn="ctr"/>
              <a:r>
                <a:rPr lang="zh-CN" altLang="en-US" spc="-90">
                  <a:solidFill>
                    <a:schemeClr val="bg1"/>
                  </a:solidFill>
                  <a:uFillTx/>
                </a:rPr>
                <a:t>水泥公司</a:t>
              </a:r>
              <a:endParaRPr lang="zh-CN" altLang="en-US" spc="-90">
                <a:solidFill>
                  <a:schemeClr val="bg1"/>
                </a:solidFill>
                <a:uFillTx/>
              </a:endParaRPr>
            </a:p>
            <a:p>
              <a:pPr algn="ctr"/>
              <a:r>
                <a:rPr lang="zh-CN" altLang="en-US" spc="-90">
                  <a:solidFill>
                    <a:schemeClr val="bg1"/>
                  </a:solidFill>
                  <a:uFillTx/>
                </a:rPr>
                <a:t>易普力公司</a:t>
              </a:r>
              <a:endParaRPr lang="zh-CN" altLang="en-US" spc="-90">
                <a:solidFill>
                  <a:schemeClr val="bg1"/>
                </a:solidFill>
                <a:uFillTx/>
              </a:endParaRPr>
            </a:p>
            <a:p>
              <a:pPr algn="ctr"/>
              <a:r>
                <a:rPr lang="zh-CN" altLang="en-US" spc="-90">
                  <a:solidFill>
                    <a:schemeClr val="bg1"/>
                  </a:solidFill>
                  <a:uFillTx/>
                </a:rPr>
                <a:t>绿园公司</a:t>
              </a:r>
              <a:endParaRPr lang="zh-CN" altLang="en-US" spc="-90">
                <a:solidFill>
                  <a:schemeClr val="bg1"/>
                </a:solidFill>
                <a:uFillTx/>
              </a:endParaRPr>
            </a:p>
            <a:p>
              <a:pPr algn="ctr"/>
              <a:r>
                <a:rPr lang="zh-CN" altLang="en-US" spc="-90">
                  <a:solidFill>
                    <a:schemeClr val="bg1"/>
                  </a:solidFill>
                  <a:uFillTx/>
                </a:rPr>
                <a:t>公路公司</a:t>
              </a:r>
              <a:endParaRPr lang="zh-CN" altLang="en-US" spc="-90">
                <a:solidFill>
                  <a:schemeClr val="bg1"/>
                </a:solidFill>
                <a:uFillTx/>
              </a:endParaRPr>
            </a:p>
            <a:p>
              <a:pPr algn="ctr"/>
              <a:r>
                <a:rPr lang="zh-CN" altLang="en-US" spc="-90">
                  <a:solidFill>
                    <a:schemeClr val="bg1"/>
                  </a:solidFill>
                  <a:uFillTx/>
                </a:rPr>
                <a:t>水务公司</a:t>
              </a:r>
              <a:endParaRPr lang="zh-CN" altLang="en-US" spc="-90">
                <a:solidFill>
                  <a:schemeClr val="bg1"/>
                </a:solidFill>
                <a:uFillTx/>
              </a:endParaRPr>
            </a:p>
            <a:p>
              <a:pPr algn="ctr"/>
              <a:r>
                <a:rPr lang="zh-CN" altLang="en-US" spc="-90">
                  <a:solidFill>
                    <a:schemeClr val="bg1"/>
                  </a:solidFill>
                  <a:uFillTx/>
                </a:rPr>
                <a:t>装备公司</a:t>
              </a:r>
              <a:endParaRPr lang="zh-CN" altLang="en-US"/>
            </a:p>
          </p:txBody>
        </p:sp>
        <p:sp>
          <p:nvSpPr>
            <p:cNvPr id="13" name="流程图: 可选过程 12"/>
            <p:cNvSpPr/>
            <p:nvPr/>
          </p:nvSpPr>
          <p:spPr>
            <a:xfrm>
              <a:off x="13119" y="4470"/>
              <a:ext cx="2794" cy="5901"/>
            </a:xfrm>
            <a:prstGeom prst="flowChartAlternate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t>九个投资方向</a:t>
              </a:r>
              <a:endParaRPr lang="zh-CN" altLang="en-US"/>
            </a:p>
            <a:p>
              <a:pPr algn="ctr"/>
              <a:endParaRPr lang="zh-CN" altLang="en-US"/>
            </a:p>
            <a:p>
              <a:pPr algn="ctr"/>
              <a:r>
                <a:rPr lang="zh-CN" altLang="en-US" kern="0">
                  <a:solidFill>
                    <a:schemeClr val="bg1"/>
                  </a:solidFill>
                  <a:uFillTx/>
                </a:rPr>
                <a:t>环    保</a:t>
              </a:r>
              <a:endParaRPr lang="zh-CN" altLang="en-US" kern="0">
                <a:solidFill>
                  <a:schemeClr val="bg1"/>
                </a:solidFill>
                <a:uFillTx/>
              </a:endParaRPr>
            </a:p>
            <a:p>
              <a:pPr algn="ctr"/>
              <a:r>
                <a:rPr lang="zh-CN" altLang="en-US" kern="0">
                  <a:solidFill>
                    <a:schemeClr val="bg1"/>
                  </a:solidFill>
                  <a:uFillTx/>
                </a:rPr>
                <a:t>房地产</a:t>
              </a:r>
              <a:endParaRPr lang="zh-CN" altLang="en-US" kern="0">
                <a:solidFill>
                  <a:schemeClr val="bg1"/>
                </a:solidFill>
                <a:uFillTx/>
              </a:endParaRPr>
            </a:p>
            <a:p>
              <a:pPr algn="ctr"/>
              <a:r>
                <a:rPr lang="zh-CN" altLang="en-US" kern="0">
                  <a:solidFill>
                    <a:schemeClr val="bg1"/>
                  </a:solidFill>
                  <a:uFillTx/>
                </a:rPr>
                <a:t>水    泥</a:t>
              </a:r>
              <a:endParaRPr lang="zh-CN" altLang="en-US" kern="0">
                <a:solidFill>
                  <a:schemeClr val="bg1"/>
                </a:solidFill>
                <a:uFillTx/>
              </a:endParaRPr>
            </a:p>
            <a:p>
              <a:pPr algn="ctr"/>
              <a:r>
                <a:rPr lang="zh-CN" altLang="en-US" kern="0">
                  <a:solidFill>
                    <a:schemeClr val="bg1"/>
                  </a:solidFill>
                  <a:uFillTx/>
                </a:rPr>
                <a:t>民    爆</a:t>
              </a:r>
              <a:endParaRPr lang="zh-CN" altLang="en-US" kern="0">
                <a:solidFill>
                  <a:schemeClr val="bg1"/>
                </a:solidFill>
                <a:uFillTx/>
              </a:endParaRPr>
            </a:p>
            <a:p>
              <a:pPr algn="ctr"/>
              <a:r>
                <a:rPr lang="zh-CN" altLang="en-US" kern="0">
                  <a:solidFill>
                    <a:schemeClr val="bg1"/>
                  </a:solidFill>
                  <a:uFillTx/>
                </a:rPr>
                <a:t>公    路</a:t>
              </a:r>
              <a:endParaRPr lang="zh-CN" altLang="en-US" kern="0">
                <a:solidFill>
                  <a:schemeClr val="bg1"/>
                </a:solidFill>
                <a:uFillTx/>
              </a:endParaRPr>
            </a:p>
            <a:p>
              <a:pPr algn="ctr"/>
              <a:r>
                <a:rPr lang="zh-CN" altLang="en-US" kern="0">
                  <a:solidFill>
                    <a:schemeClr val="bg1"/>
                  </a:solidFill>
                  <a:uFillTx/>
                </a:rPr>
                <a:t>水    务</a:t>
              </a:r>
              <a:endParaRPr lang="zh-CN" altLang="en-US" kern="0">
                <a:solidFill>
                  <a:schemeClr val="bg1"/>
                </a:solidFill>
                <a:uFillTx/>
              </a:endParaRPr>
            </a:p>
            <a:p>
              <a:pPr algn="ctr"/>
              <a:r>
                <a:rPr lang="zh-CN" altLang="en-US" kern="0">
                  <a:solidFill>
                    <a:schemeClr val="bg1"/>
                  </a:solidFill>
                  <a:uFillTx/>
                </a:rPr>
                <a:t>高端装备制造</a:t>
              </a:r>
              <a:endParaRPr lang="zh-CN" altLang="en-US" kern="0">
                <a:solidFill>
                  <a:schemeClr val="bg1"/>
                </a:solidFill>
                <a:uFillTx/>
              </a:endParaRPr>
            </a:p>
            <a:p>
              <a:pPr algn="ctr"/>
              <a:r>
                <a:rPr lang="zh-CN" altLang="en-US" kern="0">
                  <a:solidFill>
                    <a:schemeClr val="bg1"/>
                  </a:solidFill>
                  <a:uFillTx/>
                </a:rPr>
                <a:t>砂石骨料</a:t>
              </a:r>
              <a:endParaRPr lang="zh-CN" altLang="en-US" kern="0">
                <a:solidFill>
                  <a:schemeClr val="bg1"/>
                </a:solidFill>
                <a:uFillTx/>
              </a:endParaRPr>
            </a:p>
            <a:p>
              <a:pPr algn="ctr"/>
              <a:r>
                <a:rPr lang="zh-CN" altLang="en-US" kern="0">
                  <a:solidFill>
                    <a:schemeClr val="bg1"/>
                  </a:solidFill>
                  <a:uFillTx/>
                </a:rPr>
                <a:t>停车场</a:t>
              </a:r>
              <a:endParaRPr lang="zh-CN" altLang="en-US" kern="0">
                <a:solidFill>
                  <a:schemeClr val="bg1"/>
                </a:solidFill>
                <a:uFillTx/>
              </a:endParaRPr>
            </a:p>
          </p:txBody>
        </p:sp>
        <p:grpSp>
          <p:nvGrpSpPr>
            <p:cNvPr id="26" name="组合 25"/>
            <p:cNvGrpSpPr/>
            <p:nvPr/>
          </p:nvGrpSpPr>
          <p:grpSpPr>
            <a:xfrm>
              <a:off x="2235" y="6861"/>
              <a:ext cx="3692" cy="3350"/>
              <a:chOff x="2052" y="6660"/>
              <a:chExt cx="3692" cy="3350"/>
            </a:xfrm>
          </p:grpSpPr>
          <p:sp>
            <p:nvSpPr>
              <p:cNvPr id="19" name="文本框 18"/>
              <p:cNvSpPr txBox="1"/>
              <p:nvPr/>
            </p:nvSpPr>
            <p:spPr>
              <a:xfrm>
                <a:off x="2052" y="6660"/>
                <a:ext cx="821" cy="3350"/>
              </a:xfrm>
              <a:prstGeom prst="rect">
                <a:avLst/>
              </a:prstGeom>
              <a:gradFill>
                <a:gsLst>
                  <a:gs pos="0">
                    <a:srgbClr val="FE4444"/>
                  </a:gs>
                  <a:gs pos="100000">
                    <a:srgbClr val="832B2B"/>
                  </a:gs>
                </a:gsLst>
                <a:lin ang="5400000" scaled="0"/>
              </a:gradFill>
              <a:ln w="28575" cmpd="sng">
                <a:solidFill>
                  <a:schemeClr val="accent1">
                    <a:shade val="50000"/>
                  </a:schemeClr>
                </a:solidFill>
                <a:prstDash val="solid"/>
              </a:ln>
            </p:spPr>
            <p:txBody>
              <a:bodyPr vert="eaVert" wrap="square" rtlCol="0">
                <a:spAutoFit/>
              </a:bodyPr>
              <a:p>
                <a:pPr algn="l">
                  <a:lnSpc>
                    <a:spcPct val="110000"/>
                  </a:lnSpc>
                </a:pPr>
                <a:r>
                  <a:rPr lang="en-US" altLang="zh-CN" sz="2000"/>
                  <a:t>  </a:t>
                </a:r>
                <a:r>
                  <a:rPr lang="zh-CN" altLang="en-US" sz="2000"/>
                  <a:t>规划统计处</a:t>
                </a:r>
                <a:endParaRPr lang="zh-CN" altLang="en-US" sz="2000"/>
              </a:p>
            </p:txBody>
          </p:sp>
          <p:sp>
            <p:nvSpPr>
              <p:cNvPr id="20" name="文本框 19"/>
              <p:cNvSpPr txBox="1"/>
              <p:nvPr/>
            </p:nvSpPr>
            <p:spPr>
              <a:xfrm>
                <a:off x="3016" y="6660"/>
                <a:ext cx="821" cy="3350"/>
              </a:xfrm>
              <a:prstGeom prst="rect">
                <a:avLst/>
              </a:prstGeom>
              <a:gradFill>
                <a:gsLst>
                  <a:gs pos="0">
                    <a:srgbClr val="FE4444"/>
                  </a:gs>
                  <a:gs pos="100000">
                    <a:srgbClr val="832B2B"/>
                  </a:gs>
                </a:gsLst>
                <a:lin ang="5400000" scaled="0"/>
              </a:gradFill>
              <a:ln w="28575">
                <a:solidFill>
                  <a:schemeClr val="accent1"/>
                </a:solidFill>
              </a:ln>
            </p:spPr>
            <p:txBody>
              <a:bodyPr vert="eaVert" wrap="square" rtlCol="0">
                <a:spAutoFit/>
              </a:bodyPr>
              <a:p>
                <a:pPr algn="l">
                  <a:lnSpc>
                    <a:spcPct val="110000"/>
                  </a:lnSpc>
                </a:pPr>
                <a:r>
                  <a:rPr lang="en-US" altLang="zh-CN" sz="2000"/>
                  <a:t>  </a:t>
                </a:r>
                <a:r>
                  <a:rPr lang="zh-CN" altLang="en-US" sz="2000"/>
                  <a:t>项目评审一处</a:t>
                </a:r>
                <a:endParaRPr lang="zh-CN" altLang="en-US" sz="2000"/>
              </a:p>
            </p:txBody>
          </p:sp>
          <p:sp>
            <p:nvSpPr>
              <p:cNvPr id="21" name="文本框 20"/>
              <p:cNvSpPr txBox="1"/>
              <p:nvPr/>
            </p:nvSpPr>
            <p:spPr>
              <a:xfrm>
                <a:off x="3980" y="6660"/>
                <a:ext cx="821" cy="3350"/>
              </a:xfrm>
              <a:prstGeom prst="rect">
                <a:avLst/>
              </a:prstGeom>
              <a:gradFill>
                <a:gsLst>
                  <a:gs pos="0">
                    <a:srgbClr val="FE4444"/>
                  </a:gs>
                  <a:gs pos="100000">
                    <a:srgbClr val="832B2B"/>
                  </a:gs>
                </a:gsLst>
                <a:lin ang="5400000" scaled="0"/>
              </a:gradFill>
              <a:ln w="28575" cmpd="sng">
                <a:solidFill>
                  <a:schemeClr val="accent1">
                    <a:shade val="50000"/>
                  </a:schemeClr>
                </a:solidFill>
                <a:prstDash val="solid"/>
              </a:ln>
            </p:spPr>
            <p:txBody>
              <a:bodyPr vert="eaVert" wrap="square" rtlCol="0">
                <a:spAutoFit/>
              </a:bodyPr>
              <a:p>
                <a:pPr algn="l">
                  <a:lnSpc>
                    <a:spcPct val="110000"/>
                  </a:lnSpc>
                </a:pPr>
                <a:r>
                  <a:rPr lang="en-US" altLang="zh-CN" sz="2000"/>
                  <a:t>  </a:t>
                </a:r>
                <a:r>
                  <a:rPr lang="zh-CN" altLang="en-US" sz="2000"/>
                  <a:t>项目评审二处</a:t>
                </a:r>
                <a:endParaRPr lang="zh-CN" altLang="en-US" sz="2000"/>
              </a:p>
            </p:txBody>
          </p:sp>
          <p:sp>
            <p:nvSpPr>
              <p:cNvPr id="22" name="文本框 21"/>
              <p:cNvSpPr txBox="1"/>
              <p:nvPr/>
            </p:nvSpPr>
            <p:spPr>
              <a:xfrm>
                <a:off x="4924" y="6660"/>
                <a:ext cx="821" cy="3350"/>
              </a:xfrm>
              <a:prstGeom prst="rect">
                <a:avLst/>
              </a:prstGeom>
              <a:gradFill>
                <a:gsLst>
                  <a:gs pos="0">
                    <a:srgbClr val="FE4444"/>
                  </a:gs>
                  <a:gs pos="100000">
                    <a:srgbClr val="832B2B"/>
                  </a:gs>
                </a:gsLst>
                <a:lin ang="5400000" scaled="0"/>
              </a:gradFill>
              <a:ln w="28575" cmpd="sng">
                <a:solidFill>
                  <a:schemeClr val="accent1">
                    <a:shade val="50000"/>
                  </a:schemeClr>
                </a:solidFill>
                <a:prstDash val="solid"/>
              </a:ln>
            </p:spPr>
            <p:txBody>
              <a:bodyPr vert="eaVert" wrap="square" rtlCol="0">
                <a:spAutoFit/>
              </a:bodyPr>
              <a:p>
                <a:pPr algn="l">
                  <a:lnSpc>
                    <a:spcPct val="110000"/>
                  </a:lnSpc>
                </a:pPr>
                <a:r>
                  <a:rPr lang="en-US" altLang="zh-CN" sz="2000"/>
                  <a:t>  </a:t>
                </a:r>
                <a:r>
                  <a:rPr lang="zh-CN" altLang="en-US" sz="2000"/>
                  <a:t>投资管理处</a:t>
                </a:r>
                <a:endParaRPr lang="zh-CN" altLang="en-US" sz="2000"/>
              </a:p>
            </p:txBody>
          </p:sp>
        </p:grpSp>
        <p:sp>
          <p:nvSpPr>
            <p:cNvPr id="28" name="下箭头 27"/>
            <p:cNvSpPr/>
            <p:nvPr/>
          </p:nvSpPr>
          <p:spPr>
            <a:xfrm>
              <a:off x="2966" y="5726"/>
              <a:ext cx="2310" cy="1136"/>
            </a:xfrm>
            <a:prstGeom prst="downArrow">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流程图: 可选过程 9"/>
            <p:cNvSpPr/>
            <p:nvPr/>
          </p:nvSpPr>
          <p:spPr>
            <a:xfrm>
              <a:off x="2674" y="4470"/>
              <a:ext cx="2814" cy="1443"/>
            </a:xfrm>
            <a:prstGeom prst="flowChartAlternateProcess">
              <a:avLst/>
            </a:prstGeom>
            <a:gradFill>
              <a:gsLst>
                <a:gs pos="0">
                  <a:srgbClr val="FE4444"/>
                </a:gs>
                <a:gs pos="100000">
                  <a:srgbClr val="832B2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t>投资管理部</a:t>
              </a:r>
              <a:endParaRPr lang="zh-CN" altLang="en-US" b="1"/>
            </a:p>
          </p:txBody>
        </p:sp>
      </p:grpSp>
      <p:sp>
        <p:nvSpPr>
          <p:cNvPr id="2" name="文本框 1"/>
          <p:cNvSpPr txBox="1"/>
          <p:nvPr/>
        </p:nvSpPr>
        <p:spPr>
          <a:xfrm>
            <a:off x="4680585" y="6172835"/>
            <a:ext cx="2830195" cy="306705"/>
          </a:xfrm>
          <a:prstGeom prst="rect">
            <a:avLst/>
          </a:prstGeom>
          <a:noFill/>
        </p:spPr>
        <p:txBody>
          <a:bodyPr wrap="square" rtlCol="0">
            <a:spAutoFit/>
          </a:bodyPr>
          <a:p>
            <a:pPr algn="ctr"/>
            <a:r>
              <a:rPr lang="en-US" altLang="zh-CN" sz="1400"/>
              <a:t>*</a:t>
            </a:r>
            <a:r>
              <a:rPr lang="zh-CN" altLang="en-US" sz="1400"/>
              <a:t>原京环公司已不再作为投资平台。</a:t>
            </a:r>
            <a:endParaRPr lang="zh-CN" altLang="en-US" sz="1400"/>
          </a:p>
        </p:txBody>
      </p:sp>
      <p:sp>
        <p:nvSpPr>
          <p:cNvPr id="3" name="文本框 2"/>
          <p:cNvSpPr txBox="1"/>
          <p:nvPr/>
        </p:nvSpPr>
        <p:spPr>
          <a:xfrm>
            <a:off x="1259840" y="1096010"/>
            <a:ext cx="183134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投资管理架构</a:t>
            </a:r>
            <a:endParaRPr kumimoji="0" lang="zh-CN" altLang="en-US" sz="2000" b="1" i="0" u="none" strike="noStrike" kern="1200" cap="none" spc="0" normalizeH="0" baseline="0" noProof="0" dirty="0">
              <a:ln>
                <a:noFill/>
              </a:ln>
              <a:solidFill>
                <a:srgbClr val="00B0F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投资管理部职责</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pic>
        <p:nvPicPr>
          <p:cNvPr id="2" name="图片 1"/>
          <p:cNvPicPr>
            <a:picLocks noChangeAspect="1"/>
          </p:cNvPicPr>
          <p:nvPr/>
        </p:nvPicPr>
        <p:blipFill>
          <a:blip r:embed="rId2"/>
          <a:stretch>
            <a:fillRect/>
          </a:stretch>
        </p:blipFill>
        <p:spPr>
          <a:xfrm>
            <a:off x="7992110" y="1840230"/>
            <a:ext cx="3361690" cy="3926205"/>
          </a:xfrm>
          <a:prstGeom prst="rect">
            <a:avLst/>
          </a:prstGeom>
        </p:spPr>
      </p:pic>
      <p:sp>
        <p:nvSpPr>
          <p:cNvPr id="5" name="文本框 4"/>
          <p:cNvSpPr txBox="1"/>
          <p:nvPr/>
        </p:nvSpPr>
        <p:spPr>
          <a:xfrm>
            <a:off x="923290" y="1449070"/>
            <a:ext cx="7051040" cy="4707890"/>
          </a:xfrm>
          <a:prstGeom prst="rect">
            <a:avLst/>
          </a:prstGeom>
          <a:noFill/>
        </p:spPr>
        <p:txBody>
          <a:bodyPr wrap="square" rtlCol="0" anchor="t">
            <a:spAutoFit/>
          </a:bodyPr>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1.负责建立健全公司投资管理体系和管理规章制度。</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2.负责编制投资业务发展思路及规划。</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3.负责编制年度投资计划，统计投资完成情况，动态分析公司投资能力。</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4.负责组织研究涉投领域的产业政策、行业趋势及商业模式。</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5.负责组织公司投资项目的立项审查、评估评审、提交决策。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6.负责组织投资项目报批报备。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7.负责投资项目投后管理。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8.负责直管投资项目的投资目标控制。</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cs typeface="微软雅黑" panose="020B0503020204020204" pitchFamily="34" charset="-122"/>
              </a:rPr>
              <a:t>9.负责投资委员会办公室日常管理工作。</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投资管理部各内设机构职责</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923290" y="1340485"/>
            <a:ext cx="10085705" cy="501586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ct val="200000"/>
              </a:lnSpc>
            </a:pPr>
            <a:r>
              <a:rPr lang="zh-CN" altLang="en-US" sz="2000" b="1" dirty="0">
                <a:solidFill>
                  <a:srgbClr val="00B0F0"/>
                </a:solidFill>
                <a:latin typeface="微软雅黑" panose="020B0503020204020204" pitchFamily="34" charset="-122"/>
                <a:ea typeface="微软雅黑" panose="020B0503020204020204" pitchFamily="34" charset="-122"/>
              </a:rPr>
              <a:t>1.规划统计处。</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主要负责组织研究产业政策、商业模式；编制公司投资业务发展规划；统计、分析公司投资业务各项数据；动态分析公司投资能力。</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a:solidFill>
                  <a:srgbClr val="00B0F0"/>
                </a:solidFill>
                <a:latin typeface="微软雅黑" panose="020B0503020204020204" pitchFamily="34" charset="-122"/>
                <a:ea typeface="微软雅黑" panose="020B0503020204020204" pitchFamily="34" charset="-122"/>
              </a:rPr>
              <a:t>2.项目评审一处。</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主要负责</a:t>
            </a:r>
            <a:r>
              <a:rPr lang="zh-CN" altLang="en-US" sz="2000" b="1" dirty="0">
                <a:solidFill>
                  <a:srgbClr val="FF0000"/>
                </a:solidFill>
                <a:latin typeface="微软雅黑" panose="020B0503020204020204" pitchFamily="34" charset="-122"/>
                <a:ea typeface="微软雅黑" panose="020B0503020204020204" pitchFamily="34" charset="-122"/>
              </a:rPr>
              <a:t>固定资产、股权投资项目</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立项、评审、决策环节的评估评审以及报批报备工作。</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a:solidFill>
                  <a:srgbClr val="00B0F0"/>
                </a:solidFill>
                <a:latin typeface="微软雅黑" panose="020B0503020204020204" pitchFamily="34" charset="-122"/>
                <a:ea typeface="微软雅黑" panose="020B0503020204020204" pitchFamily="34" charset="-122"/>
              </a:rPr>
              <a:t>3.项目评审二处。</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主要负责</a:t>
            </a:r>
            <a:r>
              <a:rPr lang="zh-CN" altLang="en-US" sz="2000" b="1" dirty="0">
                <a:solidFill>
                  <a:srgbClr val="FF0000"/>
                </a:solidFill>
                <a:latin typeface="微软雅黑" panose="020B0503020204020204" pitchFamily="34" charset="-122"/>
                <a:ea typeface="微软雅黑" panose="020B0503020204020204" pitchFamily="34" charset="-122"/>
              </a:rPr>
              <a:t>融资建设、房地产投资项目</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立项、评审、决策环节的评估评审以及报批报备工作。</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200000"/>
              </a:lnSpc>
            </a:pPr>
            <a:r>
              <a:rPr lang="zh-CN" altLang="en-US" sz="2000" b="1" dirty="0">
                <a:solidFill>
                  <a:srgbClr val="00B0F0"/>
                </a:solidFill>
                <a:latin typeface="微软雅黑" panose="020B0503020204020204" pitchFamily="34" charset="-122"/>
                <a:ea typeface="微软雅黑" panose="020B0503020204020204" pitchFamily="34" charset="-122"/>
              </a:rPr>
              <a:t>4.投资管理处。</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主要负责开展投资项目决策后“半年回头看”工作；监督公司直管投资项目投资指标控制执行情况；房地产项目阶段性评价和管控工作。</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R="0" indent="0" defTabSz="914400" fontAlgn="auto">
              <a:lnSpc>
                <a:spcPct val="100000"/>
              </a:lnSpc>
              <a:spcBef>
                <a:spcPts val="0"/>
              </a:spcBef>
              <a:spcAft>
                <a:spcPts val="0"/>
              </a:spcAft>
              <a:buClrTx/>
              <a:buSzTx/>
              <a:buFontTx/>
              <a:buNone/>
              <a:defRPr/>
            </a:pPr>
            <a:r>
              <a:rPr kumimoji="0" lang="zh-CN" altLang="en-US" sz="2000" b="1" i="0" kern="1200" cap="none" spc="0" normalizeH="0" baseline="0" noProof="0"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投资管理制度体系</a:t>
            </a:r>
            <a:endParaRPr kumimoji="0" lang="zh-CN" altLang="en-US" sz="2000" b="1" i="0" kern="1200" cap="none" spc="0" normalizeH="0" baseline="0" noProof="0"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7" name="文本框 6"/>
          <p:cNvSpPr txBox="1"/>
          <p:nvPr/>
        </p:nvSpPr>
        <p:spPr>
          <a:xfrm>
            <a:off x="2066290" y="5835650"/>
            <a:ext cx="8462645" cy="368300"/>
          </a:xfrm>
          <a:prstGeom prst="rect">
            <a:avLst/>
          </a:prstGeom>
          <a:noFill/>
        </p:spPr>
        <p:txBody>
          <a:bodyPr wrap="square" rtlCol="0">
            <a:spAutoFit/>
          </a:bodyPr>
          <a:p>
            <a:pPr algn="r"/>
            <a:r>
              <a:rPr lang="zh-CN" altLang="en-US">
                <a:solidFill>
                  <a:srgbClr val="00B0F0"/>
                </a:solidFill>
              </a:rPr>
              <a:t>注：正在进行制度修订，年内发布。</a:t>
            </a:r>
            <a:endParaRPr lang="zh-CN" altLang="en-US">
              <a:solidFill>
                <a:srgbClr val="00B0F0"/>
              </a:solidFill>
            </a:endParaRPr>
          </a:p>
        </p:txBody>
      </p:sp>
      <p:graphicFrame>
        <p:nvGraphicFramePr>
          <p:cNvPr id="11" name="表格 10"/>
          <p:cNvGraphicFramePr/>
          <p:nvPr/>
        </p:nvGraphicFramePr>
        <p:xfrm>
          <a:off x="1264920" y="1255395"/>
          <a:ext cx="9264015" cy="4396740"/>
        </p:xfrm>
        <a:graphic>
          <a:graphicData uri="http://schemas.openxmlformats.org/drawingml/2006/table">
            <a:tbl>
              <a:tblPr firstRow="1" bandRow="1">
                <a:tableStyleId>{5C22544A-7EE6-4342-B048-85BDC9FD1C3A}</a:tableStyleId>
              </a:tblPr>
              <a:tblGrid>
                <a:gridCol w="728345"/>
                <a:gridCol w="2764790"/>
                <a:gridCol w="2523490"/>
                <a:gridCol w="3247390"/>
              </a:tblGrid>
              <a:tr h="698500">
                <a:tc gridSpan="4">
                  <a:txBody>
                    <a:bodyPr/>
                    <a:p>
                      <a:pPr indent="0" algn="ctr">
                        <a:lnSpc>
                          <a:spcPct val="100000"/>
                        </a:lnSpc>
                        <a:buNone/>
                      </a:pPr>
                      <a:r>
                        <a:rPr lang="zh-CN" sz="2800" b="1">
                          <a:solidFill>
                            <a:srgbClr val="000000"/>
                          </a:solidFill>
                          <a:ea typeface="宋体" panose="02010600030101010101" pitchFamily="2" charset="-122"/>
                        </a:rPr>
                        <a:t>投资管理制度清单</a:t>
                      </a:r>
                      <a:endParaRPr lang="zh-CN" altLang="en-US" sz="2800" b="1">
                        <a:solidFill>
                          <a:srgbClr val="000000"/>
                        </a:solidFill>
                        <a:latin typeface="宋体" panose="02010600030101010101" pitchFamily="2" charset="-122"/>
                        <a:ea typeface="宋体" panose="02010600030101010101" pitchFamily="2" charset="-122"/>
                      </a:endParaRPr>
                    </a:p>
                  </a:txBody>
                  <a:tcPr marL="12700" marR="12700" marT="12700" vert="horz" anchor="ctr" anchorCtr="0">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cPr>
                    <a:lnT cap="flat">
                      <a:noFill/>
                    </a:lnT>
                    <a:lnB w="6350" cap="flat" cmpd="sng">
                      <a:solidFill>
                        <a:srgbClr val="000000"/>
                      </a:solidFill>
                      <a:prstDash val="solid"/>
                      <a:headEnd type="none" w="med" len="med"/>
                      <a:tailEnd type="none" w="med" len="med"/>
                    </a:lnB>
                  </a:tcPr>
                </a:tc>
                <a:tc hMerge="1">
                  <a:tcPr>
                    <a:lnT cap="flat">
                      <a:noFill/>
                    </a:lnT>
                    <a:lnB w="6350" cap="flat" cmpd="sng">
                      <a:solidFill>
                        <a:srgbClr val="000000"/>
                      </a:solidFill>
                      <a:prstDash val="solid"/>
                      <a:headEnd type="none" w="med" len="med"/>
                      <a:tailEnd type="none" w="med" len="med"/>
                    </a:lnB>
                  </a:tcPr>
                </a:tc>
                <a:tc hMerge="1">
                  <a:tcPr>
                    <a:lnR cap="flat">
                      <a:noFill/>
                    </a:lnR>
                    <a:lnT cap="flat">
                      <a:noFill/>
                    </a:lnT>
                    <a:lnB w="6350" cap="flat" cmpd="sng">
                      <a:solidFill>
                        <a:srgbClr val="000000"/>
                      </a:solidFill>
                      <a:prstDash val="solid"/>
                      <a:headEnd type="none" w="med" len="med"/>
                      <a:tailEnd type="none" w="med" len="med"/>
                    </a:lnB>
                  </a:tcPr>
                </a:tc>
              </a:tr>
              <a:tr h="410845">
                <a:tc>
                  <a:txBody>
                    <a:bodyPr/>
                    <a:p>
                      <a:pPr indent="0" algn="ctr">
                        <a:buNone/>
                      </a:pPr>
                      <a:r>
                        <a:rPr lang="zh-CN" sz="2000" b="1">
                          <a:solidFill>
                            <a:srgbClr val="000000"/>
                          </a:solidFill>
                          <a:ea typeface="宋体" panose="02010600030101010101" pitchFamily="2" charset="-122"/>
                        </a:rPr>
                        <a:t>序号</a:t>
                      </a:r>
                      <a:endParaRPr lang="zh-CN" altLang="en-US" sz="2000" b="1">
                        <a:solidFill>
                          <a:srgbClr val="00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000000"/>
                          </a:solidFill>
                          <a:ea typeface="宋体" panose="02010600030101010101" pitchFamily="2" charset="-122"/>
                        </a:rPr>
                        <a:t>一级制度</a:t>
                      </a:r>
                      <a:endParaRPr lang="zh-CN" altLang="en-US" sz="2000" b="1">
                        <a:solidFill>
                          <a:srgbClr val="00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000000"/>
                          </a:solidFill>
                          <a:ea typeface="宋体" panose="02010600030101010101" pitchFamily="2" charset="-122"/>
                        </a:rPr>
                        <a:t>二级制度</a:t>
                      </a:r>
                      <a:endParaRPr lang="zh-CN" altLang="en-US" sz="2000" b="1">
                        <a:solidFill>
                          <a:srgbClr val="00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000000"/>
                          </a:solidFill>
                          <a:ea typeface="宋体" panose="02010600030101010101" pitchFamily="2" charset="-122"/>
                        </a:rPr>
                        <a:t>三级制度</a:t>
                      </a:r>
                      <a:endParaRPr lang="zh-CN" altLang="en-US" sz="2000" b="1">
                        <a:solidFill>
                          <a:srgbClr val="00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1</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投资委员会议事规则</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2</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投资管理规定</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3</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境内投资管理办法</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4</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00000"/>
                        </a:lnSpc>
                        <a:buNone/>
                      </a:pPr>
                      <a:r>
                        <a:rPr lang="zh-CN" sz="2000" b="1">
                          <a:solidFill>
                            <a:srgbClr val="FF0000"/>
                          </a:solidFill>
                          <a:ea typeface="宋体" panose="02010600030101010101" pitchFamily="2" charset="-122"/>
                        </a:rPr>
                        <a:t>境外投资管理办法</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1480">
                <a:tc>
                  <a:txBody>
                    <a:bodyPr/>
                    <a:p>
                      <a:pPr indent="0" algn="ctr">
                        <a:buNone/>
                      </a:pPr>
                      <a:r>
                        <a:rPr lang="en-US" sz="2000" b="0">
                          <a:solidFill>
                            <a:srgbClr val="000000"/>
                          </a:solidFill>
                          <a:latin typeface="宋体" panose="02010600030101010101" pitchFamily="2" charset="-122"/>
                        </a:rPr>
                        <a:t>5</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固定资产投资管理细则</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6</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股权投资管理细则</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7</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融资建设投资管理细则</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0845">
                <a:tc>
                  <a:txBody>
                    <a:bodyPr/>
                    <a:p>
                      <a:pPr indent="0" algn="ctr">
                        <a:buNone/>
                      </a:pPr>
                      <a:r>
                        <a:rPr lang="en-US" sz="2000" b="0">
                          <a:solidFill>
                            <a:srgbClr val="000000"/>
                          </a:solidFill>
                          <a:latin typeface="宋体" panose="02010600030101010101" pitchFamily="2" charset="-122"/>
                        </a:rPr>
                        <a:t>8</a:t>
                      </a:r>
                      <a:endParaRPr lang="en-US" altLang="en-US" sz="2000" b="0">
                        <a:solidFill>
                          <a:srgbClr val="00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2000" b="1">
                        <a:solidFill>
                          <a:srgbClr val="FF0000"/>
                        </a:solidFill>
                        <a:latin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2000" b="1">
                          <a:solidFill>
                            <a:srgbClr val="FF0000"/>
                          </a:solidFill>
                          <a:ea typeface="宋体" panose="02010600030101010101" pitchFamily="2" charset="-122"/>
                        </a:rPr>
                        <a:t>房地产投资管理细则</a:t>
                      </a:r>
                      <a:endParaRPr lang="zh-CN" altLang="en-US" sz="2000" b="1">
                        <a:solidFill>
                          <a:srgbClr val="FF0000"/>
                        </a:solidFill>
                        <a:latin typeface="宋体" panose="02010600030101010101" pitchFamily="2" charset="-122"/>
                        <a:ea typeface="宋体" panose="02010600030101010101" pitchFamily="2" charset="-122"/>
                      </a:endParaRPr>
                    </a:p>
                  </a:txBody>
                  <a:tcPr marL="12700" marR="12700" marT="12700" vert="horz"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1165225" y="1373505"/>
            <a:ext cx="9989820" cy="86042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按照投资类别（固定资产、股权、融资建设、房地产）重新设计报表模板，统一填报口径，确保数据准确、完整、真实。</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投资管理报表体系</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5" name="图片 4"/>
          <p:cNvPicPr>
            <a:picLocks noChangeAspect="1"/>
          </p:cNvPicPr>
          <p:nvPr/>
        </p:nvPicPr>
        <p:blipFill>
          <a:blip r:embed="rId2"/>
          <a:stretch>
            <a:fillRect/>
          </a:stretch>
        </p:blipFill>
        <p:spPr>
          <a:xfrm>
            <a:off x="1206500" y="2311400"/>
            <a:ext cx="9778365" cy="4216400"/>
          </a:xfrm>
          <a:prstGeom prst="rect">
            <a:avLst/>
          </a:prstGeom>
        </p:spPr>
      </p:pic>
      <p:sp>
        <p:nvSpPr>
          <p:cNvPr id="6" name="文本框 5"/>
          <p:cNvSpPr txBox="1"/>
          <p:nvPr/>
        </p:nvSpPr>
        <p:spPr>
          <a:xfrm>
            <a:off x="1504950" y="6292215"/>
            <a:ext cx="2656205" cy="368300"/>
          </a:xfrm>
          <a:prstGeom prst="rect">
            <a:avLst/>
          </a:prstGeom>
          <a:noFill/>
          <a:ln w="19050">
            <a:solidFill>
              <a:srgbClr val="DE0000"/>
            </a:solidFill>
          </a:ln>
          <a:extLst>
            <a:ext uri="{909E8E84-426E-40DD-AFC4-6F175D3DCCD1}">
              <a14:hiddenFill xmlns:a14="http://schemas.microsoft.com/office/drawing/2010/main">
                <a:solidFill>
                  <a:srgbClr val="FF0000"/>
                </a:solidFill>
              </a14:hiddenFill>
            </a:ext>
          </a:extLst>
        </p:spPr>
        <p:txBody>
          <a:bodyPr wrap="square" rtlCol="0">
            <a:spAutoFit/>
          </a:bodyPr>
          <a:p>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2809875" y="1287145"/>
            <a:ext cx="7983220" cy="464629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中国能建投资总体思路及基本原则</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endPar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二、公司</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投资管理体系</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三、公司投资业务发展思路</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00000"/>
              </a:lnSpc>
            </a:pP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四、公司投资工作要求及</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具体</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举措</a:t>
            </a:r>
            <a:endParaRPr lang="en-US" altLang="zh-CN" sz="32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目  录</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1165225" y="1373505"/>
            <a:ext cx="9989820" cy="86042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按照投资类别（固定资产、股权、融资建设、房地产）重新设计报表模板，统一填报口径，确保数据准确、完整、真实。</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投资管理报表体系</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5" name="图片 4"/>
          <p:cNvPicPr>
            <a:picLocks noChangeAspect="1"/>
          </p:cNvPicPr>
          <p:nvPr/>
        </p:nvPicPr>
        <p:blipFill>
          <a:blip r:embed="rId2"/>
          <a:stretch>
            <a:fillRect/>
          </a:stretch>
        </p:blipFill>
        <p:spPr>
          <a:xfrm>
            <a:off x="1424940" y="2341880"/>
            <a:ext cx="9471025" cy="33464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1165225" y="1373505"/>
            <a:ext cx="9989820" cy="86042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按照投资类别（固定资产、股权、融资建设、房地产）重新设计报表模板，统一填报口径，确保数据准确、完整、真实。</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投资管理报表体系</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2" name="图片 1"/>
          <p:cNvPicPr>
            <a:picLocks noChangeAspect="1"/>
          </p:cNvPicPr>
          <p:nvPr/>
        </p:nvPicPr>
        <p:blipFill>
          <a:blip r:embed="rId2"/>
          <a:stretch>
            <a:fillRect/>
          </a:stretch>
        </p:blipFill>
        <p:spPr>
          <a:xfrm>
            <a:off x="1342390" y="2335530"/>
            <a:ext cx="9336405" cy="3775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1165225" y="1373505"/>
            <a:ext cx="9989820" cy="86042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r>
              <a:rPr lang="zh-CN" altLang="en-US" sz="24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按照投资类别（固定资产、股权、融资建设、房地产）重新设计报表模板，统一填报口径，确保数据准确、完整、真实。</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投资管理报表体系</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7" name="文本框 6"/>
          <p:cNvSpPr txBox="1"/>
          <p:nvPr/>
        </p:nvSpPr>
        <p:spPr>
          <a:xfrm>
            <a:off x="1649095" y="5895975"/>
            <a:ext cx="9022080" cy="460375"/>
          </a:xfrm>
          <a:prstGeom prst="rect">
            <a:avLst/>
          </a:prstGeom>
          <a:noFill/>
        </p:spPr>
        <p:txBody>
          <a:bodyPr wrap="none" rtlCol="0" anchor="t">
            <a:spAutoFit/>
          </a:bodyPr>
          <a:p>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为减少投资主体填报工作量，将适时</a:t>
            </a:r>
            <a:r>
              <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启动开发投资管理信息系统。</a:t>
            </a:r>
            <a:endParaRPr lang="zh-CN" altLang="en-US" sz="2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1642110" y="2331720"/>
            <a:ext cx="8907780" cy="3266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2809875" y="1287145"/>
            <a:ext cx="7983220" cy="464629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一、</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中国能建投资总体思路及基本原则</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endPar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二、</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投资管理体系</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三、投资业务发展思路</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00000"/>
              </a:lnSpc>
            </a:pP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四、投资工作要求及</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具体</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举措</a:t>
            </a:r>
            <a:endParaRPr lang="en-US" altLang="zh-CN" sz="32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R="0" indent="0" defTabSz="914400" fontAlgn="auto">
              <a:lnSpc>
                <a:spcPct val="100000"/>
              </a:lnSpc>
              <a:spcBef>
                <a:spcPts val="0"/>
              </a:spcBef>
              <a:spcAft>
                <a:spcPts val="0"/>
              </a:spcAft>
              <a:buClrTx/>
              <a:buSzTx/>
              <a:buFontTx/>
              <a:buNone/>
              <a:defRPr/>
            </a:pPr>
            <a:r>
              <a:rPr lang="zh-CN" altLang="en-US" sz="2000" b="1"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目  录</a:t>
            </a:r>
            <a:endParaRPr kumimoji="0" lang="zh-CN" altLang="en-US" sz="2000" b="1" i="0" kern="1200" cap="none" spc="0" normalizeH="0" baseline="0" noProof="0"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投资业务发展思路</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graphicFrame>
        <p:nvGraphicFramePr>
          <p:cNvPr id="2" name="图示 1"/>
          <p:cNvGraphicFramePr/>
          <p:nvPr/>
        </p:nvGraphicFramePr>
        <p:xfrm>
          <a:off x="1540510" y="1191260"/>
          <a:ext cx="8711565" cy="39198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1316990" y="5046345"/>
            <a:ext cx="9552940" cy="1529715"/>
          </a:xfrm>
          <a:prstGeom prst="rect">
            <a:avLst/>
          </a:prstGeom>
          <a:noFill/>
        </p:spPr>
        <p:txBody>
          <a:bodyPr wrap="square" rtlCol="0">
            <a:spAutoFit/>
          </a:bodyPr>
          <a:p>
            <a:pPr algn="l">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rPr>
              <a:t>必须坚持工程承包与投资业务双轮驱动不动摇。</a:t>
            </a:r>
            <a:endParaRPr lang="zh-CN" altLang="en-US" sz="2400" b="1" dirty="0">
              <a:solidFill>
                <a:srgbClr val="FF0000"/>
              </a:solidFill>
              <a:latin typeface="微软雅黑" panose="020B0503020204020204" pitchFamily="34" charset="-122"/>
              <a:ea typeface="微软雅黑" panose="020B0503020204020204" pitchFamily="34" charset="-122"/>
            </a:endParaRPr>
          </a:p>
          <a:p>
            <a:pPr algn="l">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rPr>
              <a:t>立足实业、聚焦主业，以投资拉动工程承包，相互促进，协同发展。</a:t>
            </a:r>
            <a:endParaRPr lang="zh-CN" altLang="en-US" sz="2400" b="1" dirty="0">
              <a:solidFill>
                <a:srgbClr val="FF0000"/>
              </a:solidFill>
              <a:latin typeface="微软雅黑" panose="020B0503020204020204" pitchFamily="34" charset="-122"/>
              <a:ea typeface="微软雅黑" panose="020B0503020204020204" pitchFamily="34" charset="-122"/>
            </a:endParaRPr>
          </a:p>
          <a:p>
            <a:pPr algn="r">
              <a:lnSpc>
                <a:spcPct val="130000"/>
              </a:lnSpc>
            </a:pPr>
            <a:r>
              <a:rPr lang="zh-CN" altLang="en-US" sz="2400" b="1" dirty="0">
                <a:latin typeface="仿宋_GB2312" panose="02010609030101010101" charset="-122"/>
                <a:ea typeface="仿宋_GB2312" panose="02010609030101010101" charset="-122"/>
                <a:cs typeface="仿宋_GB2312" panose="02010609030101010101" charset="-122"/>
                <a:sym typeface="Times New Roman" panose="02020603050405020304" charset="0"/>
              </a:rPr>
              <a:t>——第一次党代会工作报告</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p:cNvSpPr txBox="1"/>
          <p:nvPr/>
        </p:nvSpPr>
        <p:spPr>
          <a:xfrm>
            <a:off x="944880" y="506730"/>
            <a:ext cx="9925050" cy="70675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总体思路：三个理念、四项原则、五个维度</a:t>
            </a:r>
            <a:endParaRPr lang="zh-CN" altLang="en-US" sz="2000" b="1" dirty="0">
              <a:solidFill>
                <a:srgbClr val="5B9BD5"/>
              </a:solidFill>
              <a:latin typeface="微软雅黑" panose="020B0503020204020204" pitchFamily="34" charset="-122"/>
              <a:ea typeface="微软雅黑" panose="020B0503020204020204" pitchFamily="34" charset="-122"/>
            </a:endParaRPr>
          </a:p>
          <a:p>
            <a:pPr>
              <a:defRPr/>
            </a:pPr>
            <a:endParaRPr lang="en-US" altLang="zh-CN"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grpSp>
        <p:nvGrpSpPr>
          <p:cNvPr id="2" name="组合 1"/>
          <p:cNvGrpSpPr/>
          <p:nvPr/>
        </p:nvGrpSpPr>
        <p:grpSpPr>
          <a:xfrm>
            <a:off x="1744345" y="3100070"/>
            <a:ext cx="8791575" cy="2687955"/>
            <a:chOff x="4067" y="3298"/>
            <a:chExt cx="13845" cy="4233"/>
          </a:xfrm>
        </p:grpSpPr>
        <p:sp>
          <p:nvSpPr>
            <p:cNvPr id="57" name="圆角矩形 9"/>
            <p:cNvSpPr/>
            <p:nvPr/>
          </p:nvSpPr>
          <p:spPr>
            <a:xfrm rot="5400000">
              <a:off x="2490" y="4874"/>
              <a:ext cx="4233" cy="1080"/>
            </a:xfrm>
            <a:prstGeom prst="roundRect">
              <a:avLst>
                <a:gd name="adj" fmla="val 16667"/>
              </a:avLst>
            </a:prstGeom>
            <a:solidFill>
              <a:srgbClr val="CC9732"/>
            </a:solidFill>
            <a:ln w="9525">
              <a:noFill/>
            </a:ln>
          </p:spPr>
          <p:txBody>
            <a:bodyPr anchor="ctr"/>
            <a:lstStyle/>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p:txBody>
        </p:sp>
        <p:cxnSp>
          <p:nvCxnSpPr>
            <p:cNvPr id="83" name="直接连接符 82"/>
            <p:cNvCxnSpPr/>
            <p:nvPr/>
          </p:nvCxnSpPr>
          <p:spPr>
            <a:xfrm>
              <a:off x="5516" y="4487"/>
              <a:ext cx="8988" cy="0"/>
            </a:xfrm>
            <a:prstGeom prst="line">
              <a:avLst/>
            </a:prstGeom>
            <a:ln>
              <a:solidFill>
                <a:schemeClr val="bg2">
                  <a:lumMod val="75000"/>
                </a:schemeClr>
              </a:solidFill>
            </a:ln>
          </p:spPr>
          <p:style>
            <a:lnRef idx="3">
              <a:schemeClr val="dk1"/>
            </a:lnRef>
            <a:fillRef idx="0">
              <a:schemeClr val="dk1"/>
            </a:fillRef>
            <a:effectRef idx="2">
              <a:schemeClr val="dk1"/>
            </a:effectRef>
            <a:fontRef idx="minor">
              <a:schemeClr val="tx1"/>
            </a:fontRef>
          </p:style>
        </p:cxnSp>
        <p:cxnSp>
          <p:nvCxnSpPr>
            <p:cNvPr id="33" name="直接连接符 32"/>
            <p:cNvCxnSpPr/>
            <p:nvPr/>
          </p:nvCxnSpPr>
          <p:spPr>
            <a:xfrm>
              <a:off x="5516" y="5956"/>
              <a:ext cx="8988" cy="0"/>
            </a:xfrm>
            <a:prstGeom prst="line">
              <a:avLst/>
            </a:prstGeom>
            <a:ln>
              <a:solidFill>
                <a:schemeClr val="bg2">
                  <a:lumMod val="75000"/>
                </a:schemeClr>
              </a:solidFill>
            </a:ln>
          </p:spPr>
          <p:style>
            <a:lnRef idx="3">
              <a:schemeClr val="dk1"/>
            </a:lnRef>
            <a:fillRef idx="0">
              <a:schemeClr val="dk1"/>
            </a:fillRef>
            <a:effectRef idx="2">
              <a:schemeClr val="dk1"/>
            </a:effectRef>
            <a:fontRef idx="minor">
              <a:schemeClr val="tx1"/>
            </a:fontRef>
          </p:style>
        </p:cxnSp>
        <p:sp>
          <p:nvSpPr>
            <p:cNvPr id="7" name="矩形 6"/>
            <p:cNvSpPr/>
            <p:nvPr/>
          </p:nvSpPr>
          <p:spPr>
            <a:xfrm>
              <a:off x="5859" y="3664"/>
              <a:ext cx="7561" cy="727"/>
            </a:xfrm>
            <a:prstGeom prst="rect">
              <a:avLst/>
            </a:prstGeom>
          </p:spPr>
          <p:txBody>
            <a:bodyPr wrap="none">
              <a:spAutoFit/>
            </a:bodyPr>
            <a:lstStyle/>
            <a:p>
              <a:pPr lvl="0" indent="0" algn="ctr">
                <a:spcBef>
                  <a:spcPts val="1800"/>
                </a:spcBef>
              </a:pPr>
              <a:r>
                <a:rPr lang="zh-CN" altLang="zh-CN" sz="2400" b="1" dirty="0">
                  <a:latin typeface="微软雅黑" panose="020B0503020204020204" pitchFamily="34" charset="-122"/>
                  <a:ea typeface="微软雅黑" panose="020B0503020204020204" pitchFamily="34" charset="-122"/>
                </a:rPr>
                <a:t>确保每一个决策都经得起历史检验</a:t>
              </a:r>
              <a:endParaRPr lang="en-US" altLang="x-none" sz="2400" b="1" dirty="0">
                <a:latin typeface="微软雅黑" panose="020B0503020204020204" pitchFamily="34" charset="-122"/>
                <a:ea typeface="微软雅黑" panose="020B0503020204020204" pitchFamily="34" charset="-122"/>
              </a:endParaRPr>
            </a:p>
          </p:txBody>
        </p:sp>
        <p:sp>
          <p:nvSpPr>
            <p:cNvPr id="9" name="矩形 8"/>
            <p:cNvSpPr/>
            <p:nvPr/>
          </p:nvSpPr>
          <p:spPr>
            <a:xfrm>
              <a:off x="5859" y="4930"/>
              <a:ext cx="4168" cy="727"/>
            </a:xfrm>
            <a:prstGeom prst="rect">
              <a:avLst/>
            </a:prstGeom>
          </p:spPr>
          <p:txBody>
            <a:bodyPr wrap="none">
              <a:spAutoFit/>
            </a:bodyPr>
            <a:lstStyle/>
            <a:p>
              <a:pPr lvl="0" indent="0" algn="ctr">
                <a:spcBef>
                  <a:spcPts val="1800"/>
                </a:spcBef>
              </a:pPr>
              <a:r>
                <a:rPr lang="zh-CN" altLang="zh-CN" sz="2400" b="1" dirty="0">
                  <a:latin typeface="微软雅黑" panose="020B0503020204020204" pitchFamily="34" charset="-122"/>
                  <a:ea typeface="微软雅黑" panose="020B0503020204020204" pitchFamily="34" charset="-122"/>
                </a:rPr>
                <a:t>宁流口水不流眼泪</a:t>
              </a:r>
              <a:endParaRPr lang="zh-CN" altLang="en-US" sz="2400" b="1"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矩形 9"/>
            <p:cNvSpPr/>
            <p:nvPr/>
          </p:nvSpPr>
          <p:spPr>
            <a:xfrm>
              <a:off x="5676" y="6322"/>
              <a:ext cx="12236" cy="725"/>
            </a:xfrm>
            <a:prstGeom prst="rect">
              <a:avLst/>
            </a:prstGeom>
          </p:spPr>
          <p:txBody>
            <a:bodyPr wrap="square">
              <a:spAutoFit/>
            </a:bodyPr>
            <a:lstStyle/>
            <a:p>
              <a:pPr algn="ctr"/>
              <a:r>
                <a:rPr lang="zh-CN" altLang="zh-CN" sz="2400" b="1" dirty="0">
                  <a:latin typeface="微软雅黑" panose="020B0503020204020204" pitchFamily="34" charset="-122"/>
                  <a:ea typeface="微软雅黑" panose="020B0503020204020204" pitchFamily="34" charset="-122"/>
                </a:rPr>
                <a:t>确保投下的每一个项目都是种下摇钱树而不是埋下地雷</a:t>
              </a:r>
              <a:endParaRPr lang="zh-CN" altLang="en-US"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rot="10800000" flipV="1">
              <a:off x="4171" y="4242"/>
              <a:ext cx="872" cy="2829"/>
            </a:xfrm>
            <a:prstGeom prst="rect">
              <a:avLst/>
            </a:prstGeom>
            <a:noFill/>
          </p:spPr>
          <p:txBody>
            <a:bodyPr vert="eaVert"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三个理念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4" name="文本框 3"/>
          <p:cNvSpPr txBox="1"/>
          <p:nvPr/>
        </p:nvSpPr>
        <p:spPr>
          <a:xfrm>
            <a:off x="1484630" y="1213485"/>
            <a:ext cx="9222105" cy="1529715"/>
          </a:xfrm>
          <a:prstGeom prst="rect">
            <a:avLst/>
          </a:prstGeom>
          <a:noFill/>
        </p:spPr>
        <p:txBody>
          <a:bodyPr wrap="square" rtlCol="0" anchor="t">
            <a:spAutoFit/>
          </a:bodyPr>
          <a:p>
            <a:pPr algn="l">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完善投资管理体系，恪守</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三个理念</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四项原则</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五个维度</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，夯实</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9</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个投资平台，围绕</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8</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个投资领域（</a:t>
            </a:r>
            <a:r>
              <a:rPr lang="en-US" altLang="zh-CN"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9</a:t>
            </a:r>
            <a:r>
              <a:rPr lang="zh-CN" altLang="en-US" sz="2400" b="1" dirty="0">
                <a:solidFill>
                  <a:srgbClr val="FF0000"/>
                </a:solidFill>
                <a:latin typeface="微软雅黑" panose="020B0503020204020204" pitchFamily="34" charset="-122"/>
                <a:ea typeface="微软雅黑" panose="020B0503020204020204" pitchFamily="34" charset="-122"/>
                <a:sym typeface="Times New Roman" panose="02020603050405020304" charset="0"/>
              </a:rPr>
              <a:t>个投资方向），稳健开展投资，从严控制风险，实现投资健康发展。</a:t>
            </a:r>
            <a:r>
              <a:rPr lang="zh-CN" altLang="en-US" sz="2000" b="1" dirty="0">
                <a:latin typeface="仿宋_GB2312" panose="02010609030101010101" charset="-122"/>
                <a:ea typeface="仿宋_GB2312" panose="02010609030101010101" charset="-122"/>
                <a:cs typeface="仿宋_GB2312" panose="02010609030101010101" charset="-122"/>
                <a:sym typeface="Times New Roman" panose="02020603050405020304" charset="0"/>
              </a:rPr>
              <a:t>——第一次</a:t>
            </a:r>
            <a:r>
              <a:rPr lang="zh-CN" altLang="en-US" sz="2000" b="1" dirty="0">
                <a:solidFill>
                  <a:schemeClr val="tx1"/>
                </a:solidFill>
                <a:latin typeface="仿宋_GB2312" panose="02010609030101010101" charset="-122"/>
                <a:ea typeface="仿宋_GB2312" panose="02010609030101010101" charset="-122"/>
                <a:cs typeface="仿宋_GB2312" panose="02010609030101010101" charset="-122"/>
                <a:sym typeface="Times New Roman" panose="02020603050405020304" charset="0"/>
              </a:rPr>
              <a:t>党代会工作报告</a:t>
            </a:r>
            <a:endParaRPr lang="en-US" altLang="zh-CN" sz="2000" b="1" dirty="0">
              <a:solidFill>
                <a:schemeClr val="tx1"/>
              </a:solidFill>
              <a:latin typeface="仿宋_GB2312" panose="02010609030101010101" charset="-122"/>
              <a:ea typeface="仿宋_GB2312" panose="02010609030101010101" charset="-122"/>
              <a:cs typeface="仿宋_GB2312" panose="02010609030101010101" charset="-122"/>
              <a:sym typeface="Times New Roman" panose="0202060305040502030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 name="肘形连接符 6"/>
          <p:cNvCxnSpPr/>
          <p:nvPr/>
        </p:nvCxnSpPr>
        <p:spPr>
          <a:xfrm rot="10800000">
            <a:off x="4477555" y="3710914"/>
            <a:ext cx="3298655" cy="1621190"/>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5" name="肘形连接符 4"/>
          <p:cNvCxnSpPr/>
          <p:nvPr/>
        </p:nvCxnSpPr>
        <p:spPr>
          <a:xfrm rot="10800000" flipV="1">
            <a:off x="4477561" y="2117840"/>
            <a:ext cx="3298646" cy="1593062"/>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6" name="肘形连接符 5"/>
          <p:cNvCxnSpPr/>
          <p:nvPr/>
        </p:nvCxnSpPr>
        <p:spPr>
          <a:xfrm rot="10800000" flipV="1">
            <a:off x="6126882" y="3121694"/>
            <a:ext cx="1649325" cy="7316"/>
          </a:xfrm>
          <a:prstGeom prst="bentConnector3">
            <a:avLst>
              <a:gd name="adj1" fmla="val 50000"/>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7" name="肘形连接符 5"/>
          <p:cNvCxnSpPr/>
          <p:nvPr/>
        </p:nvCxnSpPr>
        <p:spPr>
          <a:xfrm rot="10800000" flipV="1">
            <a:off x="6126882" y="4291148"/>
            <a:ext cx="1649325" cy="1658"/>
          </a:xfrm>
          <a:prstGeom prst="bentConnector3">
            <a:avLst>
              <a:gd name="adj1" fmla="val 50000"/>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922984" y="1800826"/>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量力而行</a:t>
            </a:r>
            <a:endParaRPr lang="en-US" altLang="x-none" sz="2400" b="1" dirty="0">
              <a:latin typeface="微软雅黑" panose="020B0503020204020204" pitchFamily="34" charset="-122"/>
              <a:ea typeface="微软雅黑" panose="020B0503020204020204" pitchFamily="34" charset="-122"/>
            </a:endParaRPr>
          </a:p>
        </p:txBody>
      </p:sp>
      <p:sp>
        <p:nvSpPr>
          <p:cNvPr id="40" name="矩形 39"/>
          <p:cNvSpPr/>
          <p:nvPr/>
        </p:nvSpPr>
        <p:spPr>
          <a:xfrm>
            <a:off x="7922984" y="2895154"/>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风险可控</a:t>
            </a:r>
            <a:endParaRPr lang="en-US" altLang="x-none" sz="2400" b="1" dirty="0">
              <a:latin typeface="微软雅黑" panose="020B0503020204020204" pitchFamily="34" charset="-122"/>
              <a:ea typeface="微软雅黑" panose="020B0503020204020204" pitchFamily="34" charset="-122"/>
            </a:endParaRPr>
          </a:p>
        </p:txBody>
      </p:sp>
      <p:sp>
        <p:nvSpPr>
          <p:cNvPr id="42" name="矩形 41"/>
          <p:cNvSpPr/>
          <p:nvPr/>
        </p:nvSpPr>
        <p:spPr>
          <a:xfrm>
            <a:off x="7922984" y="4013602"/>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协同经营</a:t>
            </a:r>
            <a:endParaRPr lang="en-US" altLang="x-none" sz="2400" b="1" dirty="0">
              <a:latin typeface="微软雅黑" panose="020B0503020204020204" pitchFamily="34" charset="-122"/>
              <a:ea typeface="微软雅黑" panose="020B0503020204020204" pitchFamily="34" charset="-122"/>
            </a:endParaRPr>
          </a:p>
        </p:txBody>
      </p:sp>
      <p:sp>
        <p:nvSpPr>
          <p:cNvPr id="43" name="矩形 42"/>
          <p:cNvSpPr/>
          <p:nvPr/>
        </p:nvSpPr>
        <p:spPr>
          <a:xfrm>
            <a:off x="7922984" y="5132050"/>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持续发展</a:t>
            </a:r>
            <a:endParaRPr lang="en-US" altLang="x-none" sz="2400" b="1" dirty="0">
              <a:latin typeface="微软雅黑" panose="020B0503020204020204" pitchFamily="34" charset="-122"/>
              <a:ea typeface="微软雅黑" panose="020B0503020204020204" pitchFamily="34" charset="-122"/>
            </a:endParaRPr>
          </a:p>
        </p:txBody>
      </p:sp>
      <p:sp>
        <p:nvSpPr>
          <p:cNvPr id="44" name="圆角矩形 9"/>
          <p:cNvSpPr/>
          <p:nvPr/>
        </p:nvSpPr>
        <p:spPr>
          <a:xfrm>
            <a:off x="2374900" y="3328035"/>
            <a:ext cx="2102485" cy="685800"/>
          </a:xfrm>
          <a:prstGeom prst="roundRect">
            <a:avLst>
              <a:gd name="adj" fmla="val 16667"/>
            </a:avLst>
          </a:prstGeom>
          <a:solidFill>
            <a:schemeClr val="accent1"/>
          </a:solidFill>
          <a:ln w="9525">
            <a:noFill/>
          </a:ln>
        </p:spPr>
        <p:txBody>
          <a:bodyPr anchor="ctr"/>
          <a:lstStyle/>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rot="5400000" flipV="1">
            <a:off x="3158125" y="2753297"/>
            <a:ext cx="553998" cy="1800924"/>
          </a:xfrm>
          <a:prstGeom prst="rect">
            <a:avLst/>
          </a:prstGeom>
          <a:noFill/>
        </p:spPr>
        <p:txBody>
          <a:bodyPr vert="eaVert"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四项原则</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2006032" y="4148318"/>
            <a:ext cx="2723824" cy="369332"/>
          </a:xfrm>
          <a:prstGeom prst="rect">
            <a:avLst/>
          </a:prstGeom>
        </p:spPr>
        <p:txBody>
          <a:bodyPr wrap="none">
            <a:spAutoFit/>
          </a:bodyPr>
          <a:lstStyle/>
          <a:p>
            <a:pPr lvl="0" indent="0" algn="ctr">
              <a:spcBef>
                <a:spcPts val="1800"/>
              </a:spcBef>
            </a:pPr>
            <a:r>
              <a:rPr lang="zh-CN" altLang="en-US" dirty="0">
                <a:solidFill>
                  <a:schemeClr val="tx2"/>
                </a:solidFill>
                <a:latin typeface="微软雅黑" panose="020B0503020204020204" pitchFamily="34" charset="-122"/>
                <a:ea typeface="微软雅黑" panose="020B0503020204020204" pitchFamily="34" charset="-122"/>
              </a:rPr>
              <a:t>今后投资的总体指导思想</a:t>
            </a:r>
            <a:endParaRPr lang="en-US" altLang="x-none" dirty="0">
              <a:solidFill>
                <a:schemeClr val="tx2"/>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4" name="文本框 3"/>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总体思路：三个理念、四项原则、五个维度</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išḷîḋè"/>
          <p:cNvSpPr/>
          <p:nvPr/>
        </p:nvSpPr>
        <p:spPr bwMode="auto">
          <a:xfrm>
            <a:off x="2386004" y="1672196"/>
            <a:ext cx="3454853" cy="4331488"/>
          </a:xfrm>
          <a:custGeom>
            <a:avLst/>
            <a:gdLst>
              <a:gd name="connsiteX0" fmla="*/ 1340314 w 4111625"/>
              <a:gd name="connsiteY0" fmla="*/ 249119 h 5822951"/>
              <a:gd name="connsiteX1" fmla="*/ 1360734 w 4111625"/>
              <a:gd name="connsiteY1" fmla="*/ 250397 h 5822951"/>
              <a:gd name="connsiteX2" fmla="*/ 1350927 w 4111625"/>
              <a:gd name="connsiteY2" fmla="*/ 249783 h 5822951"/>
              <a:gd name="connsiteX3" fmla="*/ 1302697 w 4111625"/>
              <a:gd name="connsiteY3" fmla="*/ 246765 h 5822951"/>
              <a:gd name="connsiteX4" fmla="*/ 1327635 w 4111625"/>
              <a:gd name="connsiteY4" fmla="*/ 248326 h 5822951"/>
              <a:gd name="connsiteX5" fmla="*/ 1340314 w 4111625"/>
              <a:gd name="connsiteY5" fmla="*/ 249119 h 5822951"/>
              <a:gd name="connsiteX6" fmla="*/ 1315376 w 4111625"/>
              <a:gd name="connsiteY6" fmla="*/ 247559 h 5822951"/>
              <a:gd name="connsiteX7" fmla="*/ 1282278 w 4111625"/>
              <a:gd name="connsiteY7" fmla="*/ 245487 h 5822951"/>
              <a:gd name="connsiteX8" fmla="*/ 1292085 w 4111625"/>
              <a:gd name="connsiteY8" fmla="*/ 246101 h 5822951"/>
              <a:gd name="connsiteX9" fmla="*/ 1302697 w 4111625"/>
              <a:gd name="connsiteY9" fmla="*/ 246765 h 5822951"/>
              <a:gd name="connsiteX10" fmla="*/ 3616367 w 4111625"/>
              <a:gd name="connsiteY10" fmla="*/ 0 h 5822951"/>
              <a:gd name="connsiteX11" fmla="*/ 3616367 w 4111625"/>
              <a:gd name="connsiteY11" fmla="*/ 19639 h 5822951"/>
              <a:gd name="connsiteX12" fmla="*/ 3645788 w 4111625"/>
              <a:gd name="connsiteY12" fmla="*/ 4939198 h 5822951"/>
              <a:gd name="connsiteX13" fmla="*/ 3645788 w 4111625"/>
              <a:gd name="connsiteY13" fmla="*/ 4968657 h 5822951"/>
              <a:gd name="connsiteX14" fmla="*/ 3621270 w 4111625"/>
              <a:gd name="connsiteY14" fmla="*/ 4978476 h 5822951"/>
              <a:gd name="connsiteX15" fmla="*/ 3400611 w 4111625"/>
              <a:gd name="connsiteY15" fmla="*/ 5066851 h 5822951"/>
              <a:gd name="connsiteX16" fmla="*/ 3179951 w 4111625"/>
              <a:gd name="connsiteY16" fmla="*/ 5140497 h 5822951"/>
              <a:gd name="connsiteX17" fmla="*/ 3067169 w 4111625"/>
              <a:gd name="connsiteY17" fmla="*/ 5169956 h 5822951"/>
              <a:gd name="connsiteX18" fmla="*/ 2954388 w 4111625"/>
              <a:gd name="connsiteY18" fmla="*/ 5199414 h 5822951"/>
              <a:gd name="connsiteX19" fmla="*/ 2841606 w 4111625"/>
              <a:gd name="connsiteY19" fmla="*/ 5223963 h 5822951"/>
              <a:gd name="connsiteX20" fmla="*/ 2782764 w 4111625"/>
              <a:gd name="connsiteY20" fmla="*/ 5233783 h 5822951"/>
              <a:gd name="connsiteX21" fmla="*/ 2723921 w 4111625"/>
              <a:gd name="connsiteY21" fmla="*/ 5238692 h 5822951"/>
              <a:gd name="connsiteX22" fmla="*/ 2488551 w 4111625"/>
              <a:gd name="connsiteY22" fmla="*/ 5258331 h 5822951"/>
              <a:gd name="connsiteX23" fmla="*/ 2473840 w 4111625"/>
              <a:gd name="connsiteY23" fmla="*/ 5258331 h 5822951"/>
              <a:gd name="connsiteX24" fmla="*/ 2459129 w 4111625"/>
              <a:gd name="connsiteY24" fmla="*/ 5258331 h 5822951"/>
              <a:gd name="connsiteX25" fmla="*/ 2429708 w 4111625"/>
              <a:gd name="connsiteY25" fmla="*/ 5258331 h 5822951"/>
              <a:gd name="connsiteX26" fmla="*/ 2370865 w 4111625"/>
              <a:gd name="connsiteY26" fmla="*/ 5253421 h 5822951"/>
              <a:gd name="connsiteX27" fmla="*/ 2258084 w 4111625"/>
              <a:gd name="connsiteY27" fmla="*/ 5248512 h 5822951"/>
              <a:gd name="connsiteX28" fmla="*/ 2022714 w 4111625"/>
              <a:gd name="connsiteY28" fmla="*/ 5228873 h 5822951"/>
              <a:gd name="connsiteX29" fmla="*/ 1797150 w 4111625"/>
              <a:gd name="connsiteY29" fmla="*/ 5209234 h 5822951"/>
              <a:gd name="connsiteX30" fmla="*/ 1679465 w 4111625"/>
              <a:gd name="connsiteY30" fmla="*/ 5194505 h 5822951"/>
              <a:gd name="connsiteX31" fmla="*/ 1566684 w 4111625"/>
              <a:gd name="connsiteY31" fmla="*/ 5189595 h 5822951"/>
              <a:gd name="connsiteX32" fmla="*/ 1453902 w 4111625"/>
              <a:gd name="connsiteY32" fmla="*/ 5179775 h 5822951"/>
              <a:gd name="connsiteX33" fmla="*/ 1399963 w 4111625"/>
              <a:gd name="connsiteY33" fmla="*/ 5179775 h 5822951"/>
              <a:gd name="connsiteX34" fmla="*/ 1341120 w 4111625"/>
              <a:gd name="connsiteY34" fmla="*/ 5179775 h 5822951"/>
              <a:gd name="connsiteX35" fmla="*/ 1115557 w 4111625"/>
              <a:gd name="connsiteY35" fmla="*/ 5189595 h 5822951"/>
              <a:gd name="connsiteX36" fmla="*/ 1061618 w 4111625"/>
              <a:gd name="connsiteY36" fmla="*/ 5194505 h 5822951"/>
              <a:gd name="connsiteX37" fmla="*/ 1007679 w 4111625"/>
              <a:gd name="connsiteY37" fmla="*/ 5204324 h 5822951"/>
              <a:gd name="connsiteX38" fmla="*/ 953740 w 4111625"/>
              <a:gd name="connsiteY38" fmla="*/ 5214144 h 5822951"/>
              <a:gd name="connsiteX39" fmla="*/ 939029 w 4111625"/>
              <a:gd name="connsiteY39" fmla="*/ 5219053 h 5822951"/>
              <a:gd name="connsiteX40" fmla="*/ 934126 w 4111625"/>
              <a:gd name="connsiteY40" fmla="*/ 5219053 h 5822951"/>
              <a:gd name="connsiteX41" fmla="*/ 929222 w 4111625"/>
              <a:gd name="connsiteY41" fmla="*/ 5219053 h 5822951"/>
              <a:gd name="connsiteX42" fmla="*/ 899800 w 4111625"/>
              <a:gd name="connsiteY42" fmla="*/ 5228873 h 5822951"/>
              <a:gd name="connsiteX43" fmla="*/ 845862 w 4111625"/>
              <a:gd name="connsiteY43" fmla="*/ 5243602 h 5822951"/>
              <a:gd name="connsiteX44" fmla="*/ 791922 w 4111625"/>
              <a:gd name="connsiteY44" fmla="*/ 5258331 h 5822951"/>
              <a:gd name="connsiteX45" fmla="*/ 684044 w 4111625"/>
              <a:gd name="connsiteY45" fmla="*/ 5292699 h 5822951"/>
              <a:gd name="connsiteX46" fmla="*/ 512421 w 4111625"/>
              <a:gd name="connsiteY46" fmla="*/ 5361436 h 5822951"/>
              <a:gd name="connsiteX47" fmla="*/ 639912 w 4111625"/>
              <a:gd name="connsiteY47" fmla="*/ 5336887 h 5822951"/>
              <a:gd name="connsiteX48" fmla="*/ 708563 w 4111625"/>
              <a:gd name="connsiteY48" fmla="*/ 5327068 h 5822951"/>
              <a:gd name="connsiteX49" fmla="*/ 777212 w 4111625"/>
              <a:gd name="connsiteY49" fmla="*/ 5322158 h 5822951"/>
              <a:gd name="connsiteX50" fmla="*/ 806633 w 4111625"/>
              <a:gd name="connsiteY50" fmla="*/ 5322158 h 5822951"/>
              <a:gd name="connsiteX51" fmla="*/ 840958 w 4111625"/>
              <a:gd name="connsiteY51" fmla="*/ 5317248 h 5822951"/>
              <a:gd name="connsiteX52" fmla="*/ 909608 w 4111625"/>
              <a:gd name="connsiteY52" fmla="*/ 5317248 h 5822951"/>
              <a:gd name="connsiteX53" fmla="*/ 978258 w 4111625"/>
              <a:gd name="connsiteY53" fmla="*/ 5317248 h 5822951"/>
              <a:gd name="connsiteX54" fmla="*/ 1046907 w 4111625"/>
              <a:gd name="connsiteY54" fmla="*/ 5317248 h 5822951"/>
              <a:gd name="connsiteX55" fmla="*/ 1081232 w 4111625"/>
              <a:gd name="connsiteY55" fmla="*/ 5317248 h 5822951"/>
              <a:gd name="connsiteX56" fmla="*/ 1110653 w 4111625"/>
              <a:gd name="connsiteY56" fmla="*/ 5322158 h 5822951"/>
              <a:gd name="connsiteX57" fmla="*/ 1174400 w 4111625"/>
              <a:gd name="connsiteY57" fmla="*/ 5327068 h 5822951"/>
              <a:gd name="connsiteX58" fmla="*/ 1194014 w 4111625"/>
              <a:gd name="connsiteY58" fmla="*/ 5327068 h 5822951"/>
              <a:gd name="connsiteX59" fmla="*/ 1208724 w 4111625"/>
              <a:gd name="connsiteY59" fmla="*/ 5331977 h 5822951"/>
              <a:gd name="connsiteX60" fmla="*/ 1243049 w 4111625"/>
              <a:gd name="connsiteY60" fmla="*/ 5336887 h 5822951"/>
              <a:gd name="connsiteX61" fmla="*/ 1306795 w 4111625"/>
              <a:gd name="connsiteY61" fmla="*/ 5341797 h 5822951"/>
              <a:gd name="connsiteX62" fmla="*/ 1561780 w 4111625"/>
              <a:gd name="connsiteY62" fmla="*/ 5385984 h 5822951"/>
              <a:gd name="connsiteX63" fmla="*/ 1684369 w 4111625"/>
              <a:gd name="connsiteY63" fmla="*/ 5415443 h 5822951"/>
              <a:gd name="connsiteX64" fmla="*/ 1806957 w 4111625"/>
              <a:gd name="connsiteY64" fmla="*/ 5439992 h 5822951"/>
              <a:gd name="connsiteX65" fmla="*/ 2052135 w 4111625"/>
              <a:gd name="connsiteY65" fmla="*/ 5489089 h 5822951"/>
              <a:gd name="connsiteX66" fmla="*/ 2292409 w 4111625"/>
              <a:gd name="connsiteY66" fmla="*/ 5533277 h 5822951"/>
              <a:gd name="connsiteX67" fmla="*/ 2537586 w 4111625"/>
              <a:gd name="connsiteY67" fmla="*/ 5572555 h 5822951"/>
              <a:gd name="connsiteX68" fmla="*/ 2660175 w 4111625"/>
              <a:gd name="connsiteY68" fmla="*/ 5582374 h 5822951"/>
              <a:gd name="connsiteX69" fmla="*/ 2719017 w 4111625"/>
              <a:gd name="connsiteY69" fmla="*/ 5592193 h 5822951"/>
              <a:gd name="connsiteX70" fmla="*/ 2782764 w 4111625"/>
              <a:gd name="connsiteY70" fmla="*/ 5597103 h 5822951"/>
              <a:gd name="connsiteX71" fmla="*/ 2905352 w 4111625"/>
              <a:gd name="connsiteY71" fmla="*/ 5602013 h 5822951"/>
              <a:gd name="connsiteX72" fmla="*/ 3023037 w 4111625"/>
              <a:gd name="connsiteY72" fmla="*/ 5606923 h 5822951"/>
              <a:gd name="connsiteX73" fmla="*/ 3268215 w 4111625"/>
              <a:gd name="connsiteY73" fmla="*/ 5606923 h 5822951"/>
              <a:gd name="connsiteX74" fmla="*/ 3390804 w 4111625"/>
              <a:gd name="connsiteY74" fmla="*/ 5597103 h 5822951"/>
              <a:gd name="connsiteX75" fmla="*/ 3513392 w 4111625"/>
              <a:gd name="connsiteY75" fmla="*/ 5592193 h 5822951"/>
              <a:gd name="connsiteX76" fmla="*/ 3758570 w 4111625"/>
              <a:gd name="connsiteY76" fmla="*/ 5562735 h 5822951"/>
              <a:gd name="connsiteX77" fmla="*/ 3935098 w 4111625"/>
              <a:gd name="connsiteY77" fmla="*/ 5533277 h 5822951"/>
              <a:gd name="connsiteX78" fmla="*/ 4018458 w 4111625"/>
              <a:gd name="connsiteY78" fmla="*/ 780649 h 5822951"/>
              <a:gd name="connsiteX79" fmla="*/ 4106722 w 4111625"/>
              <a:gd name="connsiteY79" fmla="*/ 5606923 h 5822951"/>
              <a:gd name="connsiteX80" fmla="*/ 4111625 w 4111625"/>
              <a:gd name="connsiteY80" fmla="*/ 5680569 h 5822951"/>
              <a:gd name="connsiteX81" fmla="*/ 4038072 w 4111625"/>
              <a:gd name="connsiteY81" fmla="*/ 5695298 h 5822951"/>
              <a:gd name="connsiteX82" fmla="*/ 3787991 w 4111625"/>
              <a:gd name="connsiteY82" fmla="*/ 5744395 h 5822951"/>
              <a:gd name="connsiteX83" fmla="*/ 3537910 w 4111625"/>
              <a:gd name="connsiteY83" fmla="*/ 5783673 h 5822951"/>
              <a:gd name="connsiteX84" fmla="*/ 3410418 w 4111625"/>
              <a:gd name="connsiteY84" fmla="*/ 5798403 h 5822951"/>
              <a:gd name="connsiteX85" fmla="*/ 3282926 w 4111625"/>
              <a:gd name="connsiteY85" fmla="*/ 5808222 h 5822951"/>
              <a:gd name="connsiteX86" fmla="*/ 3023037 w 4111625"/>
              <a:gd name="connsiteY86" fmla="*/ 5818042 h 5822951"/>
              <a:gd name="connsiteX87" fmla="*/ 2895545 w 4111625"/>
              <a:gd name="connsiteY87" fmla="*/ 5818042 h 5822951"/>
              <a:gd name="connsiteX88" fmla="*/ 2768053 w 4111625"/>
              <a:gd name="connsiteY88" fmla="*/ 5818042 h 5822951"/>
              <a:gd name="connsiteX89" fmla="*/ 2704307 w 4111625"/>
              <a:gd name="connsiteY89" fmla="*/ 5813132 h 5822951"/>
              <a:gd name="connsiteX90" fmla="*/ 2640561 w 4111625"/>
              <a:gd name="connsiteY90" fmla="*/ 5808222 h 5822951"/>
              <a:gd name="connsiteX91" fmla="*/ 2513068 w 4111625"/>
              <a:gd name="connsiteY91" fmla="*/ 5798403 h 5822951"/>
              <a:gd name="connsiteX92" fmla="*/ 2258084 w 4111625"/>
              <a:gd name="connsiteY92" fmla="*/ 5773854 h 5822951"/>
              <a:gd name="connsiteX93" fmla="*/ 2008002 w 4111625"/>
              <a:gd name="connsiteY93" fmla="*/ 5734576 h 5822951"/>
              <a:gd name="connsiteX94" fmla="*/ 1757922 w 4111625"/>
              <a:gd name="connsiteY94" fmla="*/ 5690388 h 5822951"/>
              <a:gd name="connsiteX95" fmla="*/ 1635333 w 4111625"/>
              <a:gd name="connsiteY95" fmla="*/ 5670749 h 5822951"/>
              <a:gd name="connsiteX96" fmla="*/ 1512744 w 4111625"/>
              <a:gd name="connsiteY96" fmla="*/ 5651110 h 5822951"/>
              <a:gd name="connsiteX97" fmla="*/ 1272471 w 4111625"/>
              <a:gd name="connsiteY97" fmla="*/ 5616742 h 5822951"/>
              <a:gd name="connsiteX98" fmla="*/ 1213628 w 4111625"/>
              <a:gd name="connsiteY98" fmla="*/ 5611832 h 5822951"/>
              <a:gd name="connsiteX99" fmla="*/ 1184207 w 4111625"/>
              <a:gd name="connsiteY99" fmla="*/ 5606923 h 5822951"/>
              <a:gd name="connsiteX100" fmla="*/ 1169496 w 4111625"/>
              <a:gd name="connsiteY100" fmla="*/ 5606923 h 5822951"/>
              <a:gd name="connsiteX101" fmla="*/ 1164593 w 4111625"/>
              <a:gd name="connsiteY101" fmla="*/ 5606923 h 5822951"/>
              <a:gd name="connsiteX102" fmla="*/ 1154785 w 4111625"/>
              <a:gd name="connsiteY102" fmla="*/ 5606923 h 5822951"/>
              <a:gd name="connsiteX103" fmla="*/ 1095943 w 4111625"/>
              <a:gd name="connsiteY103" fmla="*/ 5602013 h 5822951"/>
              <a:gd name="connsiteX104" fmla="*/ 1061618 w 4111625"/>
              <a:gd name="connsiteY104" fmla="*/ 5602013 h 5822951"/>
              <a:gd name="connsiteX105" fmla="*/ 1032197 w 4111625"/>
              <a:gd name="connsiteY105" fmla="*/ 5602013 h 5822951"/>
              <a:gd name="connsiteX106" fmla="*/ 978258 w 4111625"/>
              <a:gd name="connsiteY106" fmla="*/ 5602013 h 5822951"/>
              <a:gd name="connsiteX107" fmla="*/ 919415 w 4111625"/>
              <a:gd name="connsiteY107" fmla="*/ 5606923 h 5822951"/>
              <a:gd name="connsiteX108" fmla="*/ 860573 w 4111625"/>
              <a:gd name="connsiteY108" fmla="*/ 5611832 h 5822951"/>
              <a:gd name="connsiteX109" fmla="*/ 831151 w 4111625"/>
              <a:gd name="connsiteY109" fmla="*/ 5611832 h 5822951"/>
              <a:gd name="connsiteX110" fmla="*/ 801730 w 4111625"/>
              <a:gd name="connsiteY110" fmla="*/ 5616742 h 5822951"/>
              <a:gd name="connsiteX111" fmla="*/ 747790 w 4111625"/>
              <a:gd name="connsiteY111" fmla="*/ 5621652 h 5822951"/>
              <a:gd name="connsiteX112" fmla="*/ 688948 w 4111625"/>
              <a:gd name="connsiteY112" fmla="*/ 5631471 h 5822951"/>
              <a:gd name="connsiteX113" fmla="*/ 576167 w 4111625"/>
              <a:gd name="connsiteY113" fmla="*/ 5656020 h 5822951"/>
              <a:gd name="connsiteX114" fmla="*/ 355507 w 4111625"/>
              <a:gd name="connsiteY114" fmla="*/ 5724756 h 5822951"/>
              <a:gd name="connsiteX115" fmla="*/ 306471 w 4111625"/>
              <a:gd name="connsiteY115" fmla="*/ 5749305 h 5822951"/>
              <a:gd name="connsiteX116" fmla="*/ 257436 w 4111625"/>
              <a:gd name="connsiteY116" fmla="*/ 5773854 h 5822951"/>
              <a:gd name="connsiteX117" fmla="*/ 208401 w 4111625"/>
              <a:gd name="connsiteY117" fmla="*/ 5798403 h 5822951"/>
              <a:gd name="connsiteX118" fmla="*/ 183882 w 4111625"/>
              <a:gd name="connsiteY118" fmla="*/ 5813132 h 5822951"/>
              <a:gd name="connsiteX119" fmla="*/ 174076 w 4111625"/>
              <a:gd name="connsiteY119" fmla="*/ 5818042 h 5822951"/>
              <a:gd name="connsiteX120" fmla="*/ 169172 w 4111625"/>
              <a:gd name="connsiteY120" fmla="*/ 5822951 h 5822951"/>
              <a:gd name="connsiteX121" fmla="*/ 26433 w 4111625"/>
              <a:gd name="connsiteY121" fmla="*/ 5822951 h 5822951"/>
              <a:gd name="connsiteX122" fmla="*/ 0 w 4111625"/>
              <a:gd name="connsiteY122" fmla="*/ 5822951 h 5822951"/>
              <a:gd name="connsiteX123" fmla="*/ 0 w 4111625"/>
              <a:gd name="connsiteY123" fmla="*/ 710368 h 5822951"/>
              <a:gd name="connsiteX124" fmla="*/ 2451 w 4111625"/>
              <a:gd name="connsiteY124" fmla="*/ 520433 h 5822951"/>
              <a:gd name="connsiteX125" fmla="*/ 61294 w 4111625"/>
              <a:gd name="connsiteY125" fmla="*/ 5459631 h 5822951"/>
              <a:gd name="connsiteX126" fmla="*/ 110329 w 4111625"/>
              <a:gd name="connsiteY126" fmla="*/ 5425262 h 5822951"/>
              <a:gd name="connsiteX127" fmla="*/ 164269 w 4111625"/>
              <a:gd name="connsiteY127" fmla="*/ 5395804 h 5822951"/>
              <a:gd name="connsiteX128" fmla="*/ 213304 w 4111625"/>
              <a:gd name="connsiteY128" fmla="*/ 5366345 h 5822951"/>
              <a:gd name="connsiteX129" fmla="*/ 424157 w 4111625"/>
              <a:gd name="connsiteY129" fmla="*/ 5263241 h 5822951"/>
              <a:gd name="connsiteX130" fmla="*/ 644816 w 4111625"/>
              <a:gd name="connsiteY130" fmla="*/ 5179775 h 5822951"/>
              <a:gd name="connsiteX131" fmla="*/ 757598 w 4111625"/>
              <a:gd name="connsiteY131" fmla="*/ 5145407 h 5822951"/>
              <a:gd name="connsiteX132" fmla="*/ 816441 w 4111625"/>
              <a:gd name="connsiteY132" fmla="*/ 5125768 h 5822951"/>
              <a:gd name="connsiteX133" fmla="*/ 870379 w 4111625"/>
              <a:gd name="connsiteY133" fmla="*/ 5115949 h 5822951"/>
              <a:gd name="connsiteX134" fmla="*/ 899800 w 4111625"/>
              <a:gd name="connsiteY134" fmla="*/ 5106129 h 5822951"/>
              <a:gd name="connsiteX135" fmla="*/ 904704 w 4111625"/>
              <a:gd name="connsiteY135" fmla="*/ 5106129 h 5822951"/>
              <a:gd name="connsiteX136" fmla="*/ 909608 w 4111625"/>
              <a:gd name="connsiteY136" fmla="*/ 5106129 h 5822951"/>
              <a:gd name="connsiteX137" fmla="*/ 914511 w 4111625"/>
              <a:gd name="connsiteY137" fmla="*/ 5101220 h 5822951"/>
              <a:gd name="connsiteX138" fmla="*/ 929222 w 4111625"/>
              <a:gd name="connsiteY138" fmla="*/ 5101220 h 5822951"/>
              <a:gd name="connsiteX139" fmla="*/ 988065 w 4111625"/>
              <a:gd name="connsiteY139" fmla="*/ 5091400 h 5822951"/>
              <a:gd name="connsiteX140" fmla="*/ 1046907 w 4111625"/>
              <a:gd name="connsiteY140" fmla="*/ 5081581 h 5822951"/>
              <a:gd name="connsiteX141" fmla="*/ 1105750 w 4111625"/>
              <a:gd name="connsiteY141" fmla="*/ 5076671 h 5822951"/>
              <a:gd name="connsiteX142" fmla="*/ 1341120 w 4111625"/>
              <a:gd name="connsiteY142" fmla="*/ 5066851 h 5822951"/>
              <a:gd name="connsiteX143" fmla="*/ 1399963 w 4111625"/>
              <a:gd name="connsiteY143" fmla="*/ 5066851 h 5822951"/>
              <a:gd name="connsiteX144" fmla="*/ 1458805 w 4111625"/>
              <a:gd name="connsiteY144" fmla="*/ 5071761 h 5822951"/>
              <a:gd name="connsiteX145" fmla="*/ 1576491 w 4111625"/>
              <a:gd name="connsiteY145" fmla="*/ 5076671 h 5822951"/>
              <a:gd name="connsiteX146" fmla="*/ 1694176 w 4111625"/>
              <a:gd name="connsiteY146" fmla="*/ 5086490 h 5822951"/>
              <a:gd name="connsiteX147" fmla="*/ 1806957 w 4111625"/>
              <a:gd name="connsiteY147" fmla="*/ 5101220 h 5822951"/>
              <a:gd name="connsiteX148" fmla="*/ 2037424 w 4111625"/>
              <a:gd name="connsiteY148" fmla="*/ 5125768 h 5822951"/>
              <a:gd name="connsiteX149" fmla="*/ 2262987 w 4111625"/>
              <a:gd name="connsiteY149" fmla="*/ 5145407 h 5822951"/>
              <a:gd name="connsiteX150" fmla="*/ 2375769 w 4111625"/>
              <a:gd name="connsiteY150" fmla="*/ 5155227 h 5822951"/>
              <a:gd name="connsiteX151" fmla="*/ 2434612 w 4111625"/>
              <a:gd name="connsiteY151" fmla="*/ 5155227 h 5822951"/>
              <a:gd name="connsiteX152" fmla="*/ 2464033 w 4111625"/>
              <a:gd name="connsiteY152" fmla="*/ 5160136 h 5822951"/>
              <a:gd name="connsiteX153" fmla="*/ 2478744 w 4111625"/>
              <a:gd name="connsiteY153" fmla="*/ 5160136 h 5822951"/>
              <a:gd name="connsiteX154" fmla="*/ 2488551 w 4111625"/>
              <a:gd name="connsiteY154" fmla="*/ 5160136 h 5822951"/>
              <a:gd name="connsiteX155" fmla="*/ 2714114 w 4111625"/>
              <a:gd name="connsiteY155" fmla="*/ 5145407 h 5822951"/>
              <a:gd name="connsiteX156" fmla="*/ 2768053 w 4111625"/>
              <a:gd name="connsiteY156" fmla="*/ 5135588 h 5822951"/>
              <a:gd name="connsiteX157" fmla="*/ 2826896 w 4111625"/>
              <a:gd name="connsiteY157" fmla="*/ 5130678 h 5822951"/>
              <a:gd name="connsiteX158" fmla="*/ 2934774 w 4111625"/>
              <a:gd name="connsiteY158" fmla="*/ 5106129 h 5822951"/>
              <a:gd name="connsiteX159" fmla="*/ 3047555 w 4111625"/>
              <a:gd name="connsiteY159" fmla="*/ 5081581 h 5822951"/>
              <a:gd name="connsiteX160" fmla="*/ 3155433 w 4111625"/>
              <a:gd name="connsiteY160" fmla="*/ 5052122 h 5822951"/>
              <a:gd name="connsiteX161" fmla="*/ 3371189 w 4111625"/>
              <a:gd name="connsiteY161" fmla="*/ 4983386 h 5822951"/>
              <a:gd name="connsiteX162" fmla="*/ 3557524 w 4111625"/>
              <a:gd name="connsiteY162" fmla="*/ 4909740 h 5822951"/>
              <a:gd name="connsiteX163" fmla="*/ 3586946 w 4111625"/>
              <a:gd name="connsiteY163" fmla="*/ 39278 h 5822951"/>
              <a:gd name="connsiteX164" fmla="*/ 3454550 w 4111625"/>
              <a:gd name="connsiteY164" fmla="*/ 78556 h 5822951"/>
              <a:gd name="connsiteX165" fmla="*/ 3380997 w 4111625"/>
              <a:gd name="connsiteY165" fmla="*/ 98195 h 5822951"/>
              <a:gd name="connsiteX166" fmla="*/ 3302540 w 4111625"/>
              <a:gd name="connsiteY166" fmla="*/ 117834 h 5822951"/>
              <a:gd name="connsiteX167" fmla="*/ 3228987 w 4111625"/>
              <a:gd name="connsiteY167" fmla="*/ 132563 h 5822951"/>
              <a:gd name="connsiteX168" fmla="*/ 3189758 w 4111625"/>
              <a:gd name="connsiteY168" fmla="*/ 142383 h 5822951"/>
              <a:gd name="connsiteX169" fmla="*/ 3150530 w 4111625"/>
              <a:gd name="connsiteY169" fmla="*/ 147292 h 5822951"/>
              <a:gd name="connsiteX170" fmla="*/ 2998520 w 4111625"/>
              <a:gd name="connsiteY170" fmla="*/ 176751 h 5822951"/>
              <a:gd name="connsiteX171" fmla="*/ 2920063 w 4111625"/>
              <a:gd name="connsiteY171" fmla="*/ 191480 h 5822951"/>
              <a:gd name="connsiteX172" fmla="*/ 2841606 w 4111625"/>
              <a:gd name="connsiteY172" fmla="*/ 201300 h 5822951"/>
              <a:gd name="connsiteX173" fmla="*/ 2768053 w 4111625"/>
              <a:gd name="connsiteY173" fmla="*/ 211119 h 5822951"/>
              <a:gd name="connsiteX174" fmla="*/ 2689596 w 4111625"/>
              <a:gd name="connsiteY174" fmla="*/ 220939 h 5822951"/>
              <a:gd name="connsiteX175" fmla="*/ 2532683 w 4111625"/>
              <a:gd name="connsiteY175" fmla="*/ 235668 h 5822951"/>
              <a:gd name="connsiteX176" fmla="*/ 2375769 w 4111625"/>
              <a:gd name="connsiteY176" fmla="*/ 250397 h 5822951"/>
              <a:gd name="connsiteX177" fmla="*/ 2297312 w 4111625"/>
              <a:gd name="connsiteY177" fmla="*/ 255307 h 5822951"/>
              <a:gd name="connsiteX178" fmla="*/ 2218855 w 4111625"/>
              <a:gd name="connsiteY178" fmla="*/ 260216 h 5822951"/>
              <a:gd name="connsiteX179" fmla="*/ 2140399 w 4111625"/>
              <a:gd name="connsiteY179" fmla="*/ 260216 h 5822951"/>
              <a:gd name="connsiteX180" fmla="*/ 2066845 w 4111625"/>
              <a:gd name="connsiteY180" fmla="*/ 265126 h 5822951"/>
              <a:gd name="connsiteX181" fmla="*/ 1909932 w 4111625"/>
              <a:gd name="connsiteY181" fmla="*/ 265126 h 5822951"/>
              <a:gd name="connsiteX182" fmla="*/ 1753018 w 4111625"/>
              <a:gd name="connsiteY182" fmla="*/ 265126 h 5822951"/>
              <a:gd name="connsiteX183" fmla="*/ 1596105 w 4111625"/>
              <a:gd name="connsiteY183" fmla="*/ 260216 h 5822951"/>
              <a:gd name="connsiteX184" fmla="*/ 1439191 w 4111625"/>
              <a:gd name="connsiteY184" fmla="*/ 255307 h 5822951"/>
              <a:gd name="connsiteX185" fmla="*/ 1360734 w 4111625"/>
              <a:gd name="connsiteY185" fmla="*/ 250397 h 5822951"/>
              <a:gd name="connsiteX186" fmla="*/ 1439191 w 4111625"/>
              <a:gd name="connsiteY186" fmla="*/ 250397 h 5822951"/>
              <a:gd name="connsiteX187" fmla="*/ 1596105 w 4111625"/>
              <a:gd name="connsiteY187" fmla="*/ 255307 h 5822951"/>
              <a:gd name="connsiteX188" fmla="*/ 1753018 w 4111625"/>
              <a:gd name="connsiteY188" fmla="*/ 260216 h 5822951"/>
              <a:gd name="connsiteX189" fmla="*/ 1909932 w 4111625"/>
              <a:gd name="connsiteY189" fmla="*/ 255307 h 5822951"/>
              <a:gd name="connsiteX190" fmla="*/ 2061942 w 4111625"/>
              <a:gd name="connsiteY190" fmla="*/ 250397 h 5822951"/>
              <a:gd name="connsiteX191" fmla="*/ 2140399 w 4111625"/>
              <a:gd name="connsiteY191" fmla="*/ 250397 h 5822951"/>
              <a:gd name="connsiteX192" fmla="*/ 2218855 w 4111625"/>
              <a:gd name="connsiteY192" fmla="*/ 245487 h 5822951"/>
              <a:gd name="connsiteX193" fmla="*/ 2297312 w 4111625"/>
              <a:gd name="connsiteY193" fmla="*/ 240577 h 5822951"/>
              <a:gd name="connsiteX194" fmla="*/ 2375769 w 4111625"/>
              <a:gd name="connsiteY194" fmla="*/ 235668 h 5822951"/>
              <a:gd name="connsiteX195" fmla="*/ 2532683 w 4111625"/>
              <a:gd name="connsiteY195" fmla="*/ 220939 h 5822951"/>
              <a:gd name="connsiteX196" fmla="*/ 2684693 w 4111625"/>
              <a:gd name="connsiteY196" fmla="*/ 201300 h 5822951"/>
              <a:gd name="connsiteX197" fmla="*/ 2763149 w 4111625"/>
              <a:gd name="connsiteY197" fmla="*/ 191480 h 5822951"/>
              <a:gd name="connsiteX198" fmla="*/ 2841606 w 4111625"/>
              <a:gd name="connsiteY198" fmla="*/ 181661 h 5822951"/>
              <a:gd name="connsiteX199" fmla="*/ 2915159 w 4111625"/>
              <a:gd name="connsiteY199" fmla="*/ 171841 h 5822951"/>
              <a:gd name="connsiteX200" fmla="*/ 2993616 w 4111625"/>
              <a:gd name="connsiteY200" fmla="*/ 157112 h 5822951"/>
              <a:gd name="connsiteX201" fmla="*/ 3145626 w 4111625"/>
              <a:gd name="connsiteY201" fmla="*/ 127654 h 5822951"/>
              <a:gd name="connsiteX202" fmla="*/ 3184855 w 4111625"/>
              <a:gd name="connsiteY202" fmla="*/ 117834 h 5822951"/>
              <a:gd name="connsiteX203" fmla="*/ 3224083 w 4111625"/>
              <a:gd name="connsiteY203" fmla="*/ 108014 h 5822951"/>
              <a:gd name="connsiteX204" fmla="*/ 3297636 w 4111625"/>
              <a:gd name="connsiteY204" fmla="*/ 93285 h 5822951"/>
              <a:gd name="connsiteX205" fmla="*/ 3376093 w 4111625"/>
              <a:gd name="connsiteY205" fmla="*/ 73646 h 5822951"/>
              <a:gd name="connsiteX206" fmla="*/ 3449646 w 4111625"/>
              <a:gd name="connsiteY206" fmla="*/ 49098 h 5822951"/>
              <a:gd name="connsiteX207" fmla="*/ 3596753 w 4111625"/>
              <a:gd name="connsiteY207" fmla="*/ 4910 h 5822951"/>
              <a:gd name="connsiteX208" fmla="*/ 3616367 w 4111625"/>
              <a:gd name="connsiteY208" fmla="*/ 0 h 5822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4111625" h="5822951">
                <a:moveTo>
                  <a:pt x="1340314" y="249119"/>
                </a:moveTo>
                <a:lnTo>
                  <a:pt x="1360734" y="250397"/>
                </a:lnTo>
                <a:cubicBezTo>
                  <a:pt x="1360734" y="250397"/>
                  <a:pt x="1360734" y="250397"/>
                  <a:pt x="1350927" y="249783"/>
                </a:cubicBezTo>
                <a:close/>
                <a:moveTo>
                  <a:pt x="1302697" y="246765"/>
                </a:moveTo>
                <a:lnTo>
                  <a:pt x="1327635" y="248326"/>
                </a:lnTo>
                <a:lnTo>
                  <a:pt x="1340314" y="249119"/>
                </a:lnTo>
                <a:lnTo>
                  <a:pt x="1315376" y="247559"/>
                </a:lnTo>
                <a:close/>
                <a:moveTo>
                  <a:pt x="1282278" y="245487"/>
                </a:moveTo>
                <a:cubicBezTo>
                  <a:pt x="1282278" y="245487"/>
                  <a:pt x="1282278" y="245487"/>
                  <a:pt x="1292085" y="246101"/>
                </a:cubicBezTo>
                <a:lnTo>
                  <a:pt x="1302697" y="246765"/>
                </a:lnTo>
                <a:close/>
                <a:moveTo>
                  <a:pt x="3616367" y="0"/>
                </a:moveTo>
                <a:cubicBezTo>
                  <a:pt x="3616367" y="0"/>
                  <a:pt x="3616367" y="0"/>
                  <a:pt x="3616367" y="19639"/>
                </a:cubicBezTo>
                <a:cubicBezTo>
                  <a:pt x="3616367" y="19639"/>
                  <a:pt x="3616367" y="19639"/>
                  <a:pt x="3645788" y="4939198"/>
                </a:cubicBezTo>
                <a:cubicBezTo>
                  <a:pt x="3645788" y="4939198"/>
                  <a:pt x="3645788" y="4939198"/>
                  <a:pt x="3645788" y="4968657"/>
                </a:cubicBezTo>
                <a:cubicBezTo>
                  <a:pt x="3645788" y="4968657"/>
                  <a:pt x="3645788" y="4968657"/>
                  <a:pt x="3621270" y="4978476"/>
                </a:cubicBezTo>
                <a:cubicBezTo>
                  <a:pt x="3547717" y="5012844"/>
                  <a:pt x="3474164" y="5037393"/>
                  <a:pt x="3400611" y="5066851"/>
                </a:cubicBezTo>
                <a:cubicBezTo>
                  <a:pt x="3331961" y="5091400"/>
                  <a:pt x="3258408" y="5115949"/>
                  <a:pt x="3179951" y="5140497"/>
                </a:cubicBezTo>
                <a:cubicBezTo>
                  <a:pt x="3145626" y="5150317"/>
                  <a:pt x="3106398" y="5160136"/>
                  <a:pt x="3067169" y="5169956"/>
                </a:cubicBezTo>
                <a:cubicBezTo>
                  <a:pt x="3032845" y="5179775"/>
                  <a:pt x="2993616" y="5189595"/>
                  <a:pt x="2954388" y="5199414"/>
                </a:cubicBezTo>
                <a:cubicBezTo>
                  <a:pt x="2920063" y="5209234"/>
                  <a:pt x="2880835" y="5214144"/>
                  <a:pt x="2841606" y="5223963"/>
                </a:cubicBezTo>
                <a:cubicBezTo>
                  <a:pt x="2841606" y="5223963"/>
                  <a:pt x="2841606" y="5223963"/>
                  <a:pt x="2782764" y="5233783"/>
                </a:cubicBezTo>
                <a:cubicBezTo>
                  <a:pt x="2782764" y="5233783"/>
                  <a:pt x="2782764" y="5233783"/>
                  <a:pt x="2723921" y="5238692"/>
                </a:cubicBezTo>
                <a:cubicBezTo>
                  <a:pt x="2645464" y="5253421"/>
                  <a:pt x="2567007" y="5258331"/>
                  <a:pt x="2488551" y="5258331"/>
                </a:cubicBezTo>
                <a:cubicBezTo>
                  <a:pt x="2483647" y="5258331"/>
                  <a:pt x="2478744" y="5258331"/>
                  <a:pt x="2473840" y="5258331"/>
                </a:cubicBezTo>
                <a:cubicBezTo>
                  <a:pt x="2473840" y="5258331"/>
                  <a:pt x="2473840" y="5258331"/>
                  <a:pt x="2459129" y="5258331"/>
                </a:cubicBezTo>
                <a:cubicBezTo>
                  <a:pt x="2459129" y="5258331"/>
                  <a:pt x="2459129" y="5258331"/>
                  <a:pt x="2429708" y="5258331"/>
                </a:cubicBezTo>
                <a:cubicBezTo>
                  <a:pt x="2410094" y="5258331"/>
                  <a:pt x="2390480" y="5258331"/>
                  <a:pt x="2370865" y="5253421"/>
                </a:cubicBezTo>
                <a:cubicBezTo>
                  <a:pt x="2336541" y="5253421"/>
                  <a:pt x="2292409" y="5253421"/>
                  <a:pt x="2258084" y="5248512"/>
                </a:cubicBezTo>
                <a:cubicBezTo>
                  <a:pt x="2179627" y="5243602"/>
                  <a:pt x="2101170" y="5238692"/>
                  <a:pt x="2022714" y="5228873"/>
                </a:cubicBezTo>
                <a:cubicBezTo>
                  <a:pt x="2022714" y="5228873"/>
                  <a:pt x="2022714" y="5228873"/>
                  <a:pt x="1797150" y="5209234"/>
                </a:cubicBezTo>
                <a:cubicBezTo>
                  <a:pt x="1797150" y="5209234"/>
                  <a:pt x="1797150" y="5209234"/>
                  <a:pt x="1679465" y="5194505"/>
                </a:cubicBezTo>
                <a:cubicBezTo>
                  <a:pt x="1645140" y="5194505"/>
                  <a:pt x="1605912" y="5189595"/>
                  <a:pt x="1566684" y="5189595"/>
                </a:cubicBezTo>
                <a:cubicBezTo>
                  <a:pt x="1532359" y="5184685"/>
                  <a:pt x="1493130" y="5184685"/>
                  <a:pt x="1453902" y="5179775"/>
                </a:cubicBezTo>
                <a:cubicBezTo>
                  <a:pt x="1453902" y="5179775"/>
                  <a:pt x="1453902" y="5179775"/>
                  <a:pt x="1399963" y="5179775"/>
                </a:cubicBezTo>
                <a:cubicBezTo>
                  <a:pt x="1399963" y="5179775"/>
                  <a:pt x="1399963" y="5179775"/>
                  <a:pt x="1341120" y="5179775"/>
                </a:cubicBezTo>
                <a:cubicBezTo>
                  <a:pt x="1267567" y="5179775"/>
                  <a:pt x="1194014" y="5184685"/>
                  <a:pt x="1115557" y="5189595"/>
                </a:cubicBezTo>
                <a:cubicBezTo>
                  <a:pt x="1100846" y="5189595"/>
                  <a:pt x="1081232" y="5194505"/>
                  <a:pt x="1061618" y="5194505"/>
                </a:cubicBezTo>
                <a:cubicBezTo>
                  <a:pt x="1042004" y="5199414"/>
                  <a:pt x="1027293" y="5199414"/>
                  <a:pt x="1007679" y="5204324"/>
                </a:cubicBezTo>
                <a:cubicBezTo>
                  <a:pt x="1007679" y="5204324"/>
                  <a:pt x="1007679" y="5204324"/>
                  <a:pt x="953740" y="5214144"/>
                </a:cubicBezTo>
                <a:cubicBezTo>
                  <a:pt x="953740" y="5214144"/>
                  <a:pt x="953740" y="5214144"/>
                  <a:pt x="939029" y="5219053"/>
                </a:cubicBezTo>
                <a:cubicBezTo>
                  <a:pt x="939029" y="5219053"/>
                  <a:pt x="939029" y="5219053"/>
                  <a:pt x="934126" y="5219053"/>
                </a:cubicBezTo>
                <a:cubicBezTo>
                  <a:pt x="934126" y="5219053"/>
                  <a:pt x="934126" y="5219053"/>
                  <a:pt x="929222" y="5219053"/>
                </a:cubicBezTo>
                <a:cubicBezTo>
                  <a:pt x="929222" y="5219053"/>
                  <a:pt x="929222" y="5219053"/>
                  <a:pt x="899800" y="5228873"/>
                </a:cubicBezTo>
                <a:cubicBezTo>
                  <a:pt x="899800" y="5228873"/>
                  <a:pt x="899800" y="5228873"/>
                  <a:pt x="845862" y="5243602"/>
                </a:cubicBezTo>
                <a:cubicBezTo>
                  <a:pt x="845862" y="5243602"/>
                  <a:pt x="845862" y="5243602"/>
                  <a:pt x="791922" y="5258331"/>
                </a:cubicBezTo>
                <a:cubicBezTo>
                  <a:pt x="757598" y="5268151"/>
                  <a:pt x="718369" y="5282880"/>
                  <a:pt x="684044" y="5292699"/>
                </a:cubicBezTo>
                <a:cubicBezTo>
                  <a:pt x="625202" y="5312338"/>
                  <a:pt x="571263" y="5336887"/>
                  <a:pt x="512421" y="5361436"/>
                </a:cubicBezTo>
                <a:cubicBezTo>
                  <a:pt x="556553" y="5351616"/>
                  <a:pt x="600684" y="5341797"/>
                  <a:pt x="639912" y="5336887"/>
                </a:cubicBezTo>
                <a:cubicBezTo>
                  <a:pt x="664431" y="5336887"/>
                  <a:pt x="684044" y="5331977"/>
                  <a:pt x="708563" y="5327068"/>
                </a:cubicBezTo>
                <a:cubicBezTo>
                  <a:pt x="708563" y="5327068"/>
                  <a:pt x="708563" y="5327068"/>
                  <a:pt x="777212" y="5322158"/>
                </a:cubicBezTo>
                <a:cubicBezTo>
                  <a:pt x="777212" y="5322158"/>
                  <a:pt x="777212" y="5322158"/>
                  <a:pt x="806633" y="5322158"/>
                </a:cubicBezTo>
                <a:cubicBezTo>
                  <a:pt x="806633" y="5322158"/>
                  <a:pt x="806633" y="5322158"/>
                  <a:pt x="840958" y="5317248"/>
                </a:cubicBezTo>
                <a:cubicBezTo>
                  <a:pt x="840958" y="5317248"/>
                  <a:pt x="840958" y="5317248"/>
                  <a:pt x="909608" y="5317248"/>
                </a:cubicBezTo>
                <a:cubicBezTo>
                  <a:pt x="929222" y="5317248"/>
                  <a:pt x="953740" y="5317248"/>
                  <a:pt x="978258" y="5317248"/>
                </a:cubicBezTo>
                <a:cubicBezTo>
                  <a:pt x="978258" y="5317248"/>
                  <a:pt x="978258" y="5317248"/>
                  <a:pt x="1046907" y="5317248"/>
                </a:cubicBezTo>
                <a:cubicBezTo>
                  <a:pt x="1056714" y="5317248"/>
                  <a:pt x="1066522" y="5317248"/>
                  <a:pt x="1081232" y="5317248"/>
                </a:cubicBezTo>
                <a:cubicBezTo>
                  <a:pt x="1081232" y="5317248"/>
                  <a:pt x="1081232" y="5317248"/>
                  <a:pt x="1110653" y="5322158"/>
                </a:cubicBezTo>
                <a:cubicBezTo>
                  <a:pt x="1110653" y="5322158"/>
                  <a:pt x="1110653" y="5322158"/>
                  <a:pt x="1174400" y="5327068"/>
                </a:cubicBezTo>
                <a:cubicBezTo>
                  <a:pt x="1174400" y="5327068"/>
                  <a:pt x="1174400" y="5327068"/>
                  <a:pt x="1194014" y="5327068"/>
                </a:cubicBezTo>
                <a:cubicBezTo>
                  <a:pt x="1194014" y="5327068"/>
                  <a:pt x="1194014" y="5327068"/>
                  <a:pt x="1208724" y="5331977"/>
                </a:cubicBezTo>
                <a:cubicBezTo>
                  <a:pt x="1208724" y="5331977"/>
                  <a:pt x="1208724" y="5331977"/>
                  <a:pt x="1243049" y="5336887"/>
                </a:cubicBezTo>
                <a:cubicBezTo>
                  <a:pt x="1243049" y="5336887"/>
                  <a:pt x="1243049" y="5336887"/>
                  <a:pt x="1306795" y="5341797"/>
                </a:cubicBezTo>
                <a:cubicBezTo>
                  <a:pt x="1390156" y="5356526"/>
                  <a:pt x="1478420" y="5371255"/>
                  <a:pt x="1561780" y="5385984"/>
                </a:cubicBezTo>
                <a:cubicBezTo>
                  <a:pt x="1601008" y="5395804"/>
                  <a:pt x="1645140" y="5405623"/>
                  <a:pt x="1684369" y="5415443"/>
                </a:cubicBezTo>
                <a:cubicBezTo>
                  <a:pt x="1684369" y="5415443"/>
                  <a:pt x="1684369" y="5415443"/>
                  <a:pt x="1806957" y="5439992"/>
                </a:cubicBezTo>
                <a:cubicBezTo>
                  <a:pt x="1806957" y="5439992"/>
                  <a:pt x="1806957" y="5439992"/>
                  <a:pt x="2052135" y="5489089"/>
                </a:cubicBezTo>
                <a:cubicBezTo>
                  <a:pt x="2130592" y="5503818"/>
                  <a:pt x="2213952" y="5523457"/>
                  <a:pt x="2292409" y="5533277"/>
                </a:cubicBezTo>
                <a:cubicBezTo>
                  <a:pt x="2375769" y="5548006"/>
                  <a:pt x="2454226" y="5557825"/>
                  <a:pt x="2537586" y="5572555"/>
                </a:cubicBezTo>
                <a:cubicBezTo>
                  <a:pt x="2537586" y="5572555"/>
                  <a:pt x="2537586" y="5572555"/>
                  <a:pt x="2660175" y="5582374"/>
                </a:cubicBezTo>
                <a:cubicBezTo>
                  <a:pt x="2660175" y="5582374"/>
                  <a:pt x="2660175" y="5582374"/>
                  <a:pt x="2719017" y="5592193"/>
                </a:cubicBezTo>
                <a:cubicBezTo>
                  <a:pt x="2719017" y="5592193"/>
                  <a:pt x="2719017" y="5592193"/>
                  <a:pt x="2782764" y="5597103"/>
                </a:cubicBezTo>
                <a:cubicBezTo>
                  <a:pt x="2782764" y="5597103"/>
                  <a:pt x="2782764" y="5597103"/>
                  <a:pt x="2905352" y="5602013"/>
                </a:cubicBezTo>
                <a:cubicBezTo>
                  <a:pt x="2944581" y="5606923"/>
                  <a:pt x="2983809" y="5606923"/>
                  <a:pt x="3023037" y="5606923"/>
                </a:cubicBezTo>
                <a:cubicBezTo>
                  <a:pt x="3106398" y="5611832"/>
                  <a:pt x="3189758" y="5606923"/>
                  <a:pt x="3268215" y="5606923"/>
                </a:cubicBezTo>
                <a:cubicBezTo>
                  <a:pt x="3312347" y="5606923"/>
                  <a:pt x="3351575" y="5602013"/>
                  <a:pt x="3390804" y="5597103"/>
                </a:cubicBezTo>
                <a:cubicBezTo>
                  <a:pt x="3390804" y="5597103"/>
                  <a:pt x="3390804" y="5597103"/>
                  <a:pt x="3513392" y="5592193"/>
                </a:cubicBezTo>
                <a:cubicBezTo>
                  <a:pt x="3596753" y="5582374"/>
                  <a:pt x="3680113" y="5572555"/>
                  <a:pt x="3758570" y="5562735"/>
                </a:cubicBezTo>
                <a:cubicBezTo>
                  <a:pt x="3758570" y="5562735"/>
                  <a:pt x="3758570" y="5562735"/>
                  <a:pt x="3935098" y="5533277"/>
                </a:cubicBezTo>
                <a:cubicBezTo>
                  <a:pt x="3935098" y="5533277"/>
                  <a:pt x="3935098" y="5533277"/>
                  <a:pt x="4018458" y="780649"/>
                </a:cubicBezTo>
                <a:cubicBezTo>
                  <a:pt x="4018458" y="780649"/>
                  <a:pt x="4018458" y="780649"/>
                  <a:pt x="4106722" y="5606923"/>
                </a:cubicBezTo>
                <a:lnTo>
                  <a:pt x="4111625" y="5680569"/>
                </a:lnTo>
                <a:cubicBezTo>
                  <a:pt x="4111625" y="5680569"/>
                  <a:pt x="4111625" y="5680569"/>
                  <a:pt x="4038072" y="5695298"/>
                </a:cubicBezTo>
                <a:cubicBezTo>
                  <a:pt x="4038072" y="5695298"/>
                  <a:pt x="4038072" y="5695298"/>
                  <a:pt x="3787991" y="5744395"/>
                </a:cubicBezTo>
                <a:cubicBezTo>
                  <a:pt x="3704631" y="5759125"/>
                  <a:pt x="3621270" y="5773854"/>
                  <a:pt x="3537910" y="5783673"/>
                </a:cubicBezTo>
                <a:cubicBezTo>
                  <a:pt x="3537910" y="5783673"/>
                  <a:pt x="3537910" y="5783673"/>
                  <a:pt x="3410418" y="5798403"/>
                </a:cubicBezTo>
                <a:cubicBezTo>
                  <a:pt x="3366286" y="5798403"/>
                  <a:pt x="3322154" y="5808222"/>
                  <a:pt x="3282926" y="5808222"/>
                </a:cubicBezTo>
                <a:cubicBezTo>
                  <a:pt x="3194662" y="5813132"/>
                  <a:pt x="3111301" y="5818042"/>
                  <a:pt x="3023037" y="5818042"/>
                </a:cubicBezTo>
                <a:cubicBezTo>
                  <a:pt x="2983809" y="5818042"/>
                  <a:pt x="2939677" y="5818042"/>
                  <a:pt x="2895545" y="5818042"/>
                </a:cubicBezTo>
                <a:cubicBezTo>
                  <a:pt x="2895545" y="5818042"/>
                  <a:pt x="2895545" y="5818042"/>
                  <a:pt x="2768053" y="5818042"/>
                </a:cubicBezTo>
                <a:cubicBezTo>
                  <a:pt x="2768053" y="5818042"/>
                  <a:pt x="2768053" y="5818042"/>
                  <a:pt x="2704307" y="5813132"/>
                </a:cubicBezTo>
                <a:cubicBezTo>
                  <a:pt x="2704307" y="5813132"/>
                  <a:pt x="2704307" y="5813132"/>
                  <a:pt x="2640561" y="5808222"/>
                </a:cubicBezTo>
                <a:cubicBezTo>
                  <a:pt x="2596429" y="5808222"/>
                  <a:pt x="2557200" y="5803312"/>
                  <a:pt x="2513068" y="5798403"/>
                </a:cubicBezTo>
                <a:cubicBezTo>
                  <a:pt x="2429708" y="5793493"/>
                  <a:pt x="2341444" y="5783673"/>
                  <a:pt x="2258084" y="5773854"/>
                </a:cubicBezTo>
                <a:cubicBezTo>
                  <a:pt x="2174724" y="5759125"/>
                  <a:pt x="2091363" y="5749305"/>
                  <a:pt x="2008002" y="5734576"/>
                </a:cubicBezTo>
                <a:cubicBezTo>
                  <a:pt x="2008002" y="5734576"/>
                  <a:pt x="2008002" y="5734576"/>
                  <a:pt x="1757922" y="5690388"/>
                </a:cubicBezTo>
                <a:cubicBezTo>
                  <a:pt x="1757922" y="5690388"/>
                  <a:pt x="1757922" y="5690388"/>
                  <a:pt x="1635333" y="5670749"/>
                </a:cubicBezTo>
                <a:cubicBezTo>
                  <a:pt x="1596105" y="5665840"/>
                  <a:pt x="1551973" y="5656020"/>
                  <a:pt x="1512744" y="5651110"/>
                </a:cubicBezTo>
                <a:cubicBezTo>
                  <a:pt x="1434288" y="5636381"/>
                  <a:pt x="1350927" y="5626562"/>
                  <a:pt x="1272471" y="5616742"/>
                </a:cubicBezTo>
                <a:cubicBezTo>
                  <a:pt x="1272471" y="5616742"/>
                  <a:pt x="1272471" y="5616742"/>
                  <a:pt x="1213628" y="5611832"/>
                </a:cubicBezTo>
                <a:cubicBezTo>
                  <a:pt x="1213628" y="5611832"/>
                  <a:pt x="1213628" y="5611832"/>
                  <a:pt x="1184207" y="5606923"/>
                </a:cubicBezTo>
                <a:cubicBezTo>
                  <a:pt x="1184207" y="5606923"/>
                  <a:pt x="1184207" y="5606923"/>
                  <a:pt x="1169496" y="5606923"/>
                </a:cubicBezTo>
                <a:cubicBezTo>
                  <a:pt x="1169496" y="5606923"/>
                  <a:pt x="1169496" y="5606923"/>
                  <a:pt x="1164593" y="5606923"/>
                </a:cubicBezTo>
                <a:cubicBezTo>
                  <a:pt x="1164593" y="5606923"/>
                  <a:pt x="1164593" y="5606923"/>
                  <a:pt x="1154785" y="5606923"/>
                </a:cubicBezTo>
                <a:cubicBezTo>
                  <a:pt x="1154785" y="5606923"/>
                  <a:pt x="1154785" y="5606923"/>
                  <a:pt x="1095943" y="5602013"/>
                </a:cubicBezTo>
                <a:cubicBezTo>
                  <a:pt x="1095943" y="5602013"/>
                  <a:pt x="1095943" y="5602013"/>
                  <a:pt x="1061618" y="5602013"/>
                </a:cubicBezTo>
                <a:cubicBezTo>
                  <a:pt x="1051811" y="5602013"/>
                  <a:pt x="1042004" y="5602013"/>
                  <a:pt x="1032197" y="5602013"/>
                </a:cubicBezTo>
                <a:cubicBezTo>
                  <a:pt x="1032197" y="5602013"/>
                  <a:pt x="1032197" y="5602013"/>
                  <a:pt x="978258" y="5602013"/>
                </a:cubicBezTo>
                <a:cubicBezTo>
                  <a:pt x="958643" y="5602013"/>
                  <a:pt x="939029" y="5602013"/>
                  <a:pt x="919415" y="5606923"/>
                </a:cubicBezTo>
                <a:cubicBezTo>
                  <a:pt x="919415" y="5606923"/>
                  <a:pt x="919415" y="5606923"/>
                  <a:pt x="860573" y="5611832"/>
                </a:cubicBezTo>
                <a:cubicBezTo>
                  <a:pt x="860573" y="5611832"/>
                  <a:pt x="860573" y="5611832"/>
                  <a:pt x="831151" y="5611832"/>
                </a:cubicBezTo>
                <a:cubicBezTo>
                  <a:pt x="831151" y="5611832"/>
                  <a:pt x="831151" y="5611832"/>
                  <a:pt x="801730" y="5616742"/>
                </a:cubicBezTo>
                <a:cubicBezTo>
                  <a:pt x="801730" y="5616742"/>
                  <a:pt x="801730" y="5616742"/>
                  <a:pt x="747790" y="5621652"/>
                </a:cubicBezTo>
                <a:cubicBezTo>
                  <a:pt x="728177" y="5626562"/>
                  <a:pt x="708563" y="5631471"/>
                  <a:pt x="688948" y="5631471"/>
                </a:cubicBezTo>
                <a:cubicBezTo>
                  <a:pt x="649720" y="5636381"/>
                  <a:pt x="610491" y="5646201"/>
                  <a:pt x="576167" y="5656020"/>
                </a:cubicBezTo>
                <a:cubicBezTo>
                  <a:pt x="502613" y="5675659"/>
                  <a:pt x="429060" y="5700208"/>
                  <a:pt x="355507" y="5724756"/>
                </a:cubicBezTo>
                <a:cubicBezTo>
                  <a:pt x="355507" y="5724756"/>
                  <a:pt x="355507" y="5724756"/>
                  <a:pt x="306471" y="5749305"/>
                </a:cubicBezTo>
                <a:cubicBezTo>
                  <a:pt x="286857" y="5759125"/>
                  <a:pt x="272147" y="5764034"/>
                  <a:pt x="257436" y="5773854"/>
                </a:cubicBezTo>
                <a:cubicBezTo>
                  <a:pt x="237822" y="5783673"/>
                  <a:pt x="223111" y="5788583"/>
                  <a:pt x="208401" y="5798403"/>
                </a:cubicBezTo>
                <a:cubicBezTo>
                  <a:pt x="198593" y="5803312"/>
                  <a:pt x="193690" y="5808222"/>
                  <a:pt x="183882" y="5813132"/>
                </a:cubicBezTo>
                <a:cubicBezTo>
                  <a:pt x="183882" y="5813132"/>
                  <a:pt x="178979" y="5818042"/>
                  <a:pt x="174076" y="5818042"/>
                </a:cubicBezTo>
                <a:cubicBezTo>
                  <a:pt x="174076" y="5818042"/>
                  <a:pt x="174076" y="5818042"/>
                  <a:pt x="169172" y="5822951"/>
                </a:cubicBezTo>
                <a:cubicBezTo>
                  <a:pt x="169172" y="5822951"/>
                  <a:pt x="169172" y="5822951"/>
                  <a:pt x="26433" y="5822951"/>
                </a:cubicBezTo>
                <a:lnTo>
                  <a:pt x="0" y="5822951"/>
                </a:lnTo>
                <a:lnTo>
                  <a:pt x="0" y="710368"/>
                </a:lnTo>
                <a:lnTo>
                  <a:pt x="2451" y="520433"/>
                </a:lnTo>
                <a:cubicBezTo>
                  <a:pt x="2451" y="520433"/>
                  <a:pt x="2451" y="520433"/>
                  <a:pt x="61294" y="5459631"/>
                </a:cubicBezTo>
                <a:cubicBezTo>
                  <a:pt x="76004" y="5444901"/>
                  <a:pt x="95618" y="5435082"/>
                  <a:pt x="110329" y="5425262"/>
                </a:cubicBezTo>
                <a:cubicBezTo>
                  <a:pt x="110329" y="5425262"/>
                  <a:pt x="110329" y="5425262"/>
                  <a:pt x="164269" y="5395804"/>
                </a:cubicBezTo>
                <a:cubicBezTo>
                  <a:pt x="164269" y="5395804"/>
                  <a:pt x="164269" y="5395804"/>
                  <a:pt x="213304" y="5366345"/>
                </a:cubicBezTo>
                <a:cubicBezTo>
                  <a:pt x="281954" y="5331977"/>
                  <a:pt x="355507" y="5297609"/>
                  <a:pt x="424157" y="5263241"/>
                </a:cubicBezTo>
                <a:cubicBezTo>
                  <a:pt x="497710" y="5233783"/>
                  <a:pt x="571263" y="5204324"/>
                  <a:pt x="644816" y="5179775"/>
                </a:cubicBezTo>
                <a:cubicBezTo>
                  <a:pt x="684044" y="5165046"/>
                  <a:pt x="718369" y="5155227"/>
                  <a:pt x="757598" y="5145407"/>
                </a:cubicBezTo>
                <a:cubicBezTo>
                  <a:pt x="757598" y="5145407"/>
                  <a:pt x="757598" y="5145407"/>
                  <a:pt x="816441" y="5125768"/>
                </a:cubicBezTo>
                <a:cubicBezTo>
                  <a:pt x="816441" y="5125768"/>
                  <a:pt x="816441" y="5125768"/>
                  <a:pt x="870379" y="5115949"/>
                </a:cubicBezTo>
                <a:cubicBezTo>
                  <a:pt x="870379" y="5115949"/>
                  <a:pt x="870379" y="5115949"/>
                  <a:pt x="899800" y="5106129"/>
                </a:cubicBezTo>
                <a:cubicBezTo>
                  <a:pt x="899800" y="5106129"/>
                  <a:pt x="899800" y="5106129"/>
                  <a:pt x="904704" y="5106129"/>
                </a:cubicBezTo>
                <a:cubicBezTo>
                  <a:pt x="904704" y="5106129"/>
                  <a:pt x="904704" y="5106129"/>
                  <a:pt x="909608" y="5106129"/>
                </a:cubicBezTo>
                <a:cubicBezTo>
                  <a:pt x="909608" y="5106129"/>
                  <a:pt x="909608" y="5106129"/>
                  <a:pt x="914511" y="5101220"/>
                </a:cubicBezTo>
                <a:cubicBezTo>
                  <a:pt x="914511" y="5101220"/>
                  <a:pt x="914511" y="5101220"/>
                  <a:pt x="929222" y="5101220"/>
                </a:cubicBezTo>
                <a:cubicBezTo>
                  <a:pt x="929222" y="5101220"/>
                  <a:pt x="929222" y="5101220"/>
                  <a:pt x="988065" y="5091400"/>
                </a:cubicBezTo>
                <a:cubicBezTo>
                  <a:pt x="1007679" y="5086490"/>
                  <a:pt x="1027293" y="5086490"/>
                  <a:pt x="1046907" y="5081581"/>
                </a:cubicBezTo>
                <a:cubicBezTo>
                  <a:pt x="1066522" y="5081581"/>
                  <a:pt x="1086136" y="5076671"/>
                  <a:pt x="1105750" y="5076671"/>
                </a:cubicBezTo>
                <a:cubicBezTo>
                  <a:pt x="1184207" y="5066851"/>
                  <a:pt x="1262663" y="5066851"/>
                  <a:pt x="1341120" y="5066851"/>
                </a:cubicBezTo>
                <a:cubicBezTo>
                  <a:pt x="1341120" y="5066851"/>
                  <a:pt x="1341120" y="5066851"/>
                  <a:pt x="1399963" y="5066851"/>
                </a:cubicBezTo>
                <a:cubicBezTo>
                  <a:pt x="1399963" y="5066851"/>
                  <a:pt x="1399963" y="5066851"/>
                  <a:pt x="1458805" y="5071761"/>
                </a:cubicBezTo>
                <a:cubicBezTo>
                  <a:pt x="1498034" y="5071761"/>
                  <a:pt x="1537262" y="5076671"/>
                  <a:pt x="1576491" y="5076671"/>
                </a:cubicBezTo>
                <a:cubicBezTo>
                  <a:pt x="1615719" y="5081581"/>
                  <a:pt x="1654947" y="5086490"/>
                  <a:pt x="1694176" y="5086490"/>
                </a:cubicBezTo>
                <a:cubicBezTo>
                  <a:pt x="1694176" y="5086490"/>
                  <a:pt x="1694176" y="5086490"/>
                  <a:pt x="1806957" y="5101220"/>
                </a:cubicBezTo>
                <a:cubicBezTo>
                  <a:pt x="1806957" y="5101220"/>
                  <a:pt x="1806957" y="5101220"/>
                  <a:pt x="2037424" y="5125768"/>
                </a:cubicBezTo>
                <a:cubicBezTo>
                  <a:pt x="2110977" y="5135588"/>
                  <a:pt x="2189434" y="5140497"/>
                  <a:pt x="2262987" y="5145407"/>
                </a:cubicBezTo>
                <a:cubicBezTo>
                  <a:pt x="2302216" y="5150317"/>
                  <a:pt x="2336541" y="5150317"/>
                  <a:pt x="2375769" y="5155227"/>
                </a:cubicBezTo>
                <a:cubicBezTo>
                  <a:pt x="2395383" y="5155227"/>
                  <a:pt x="2414997" y="5155227"/>
                  <a:pt x="2434612" y="5155227"/>
                </a:cubicBezTo>
                <a:cubicBezTo>
                  <a:pt x="2434612" y="5155227"/>
                  <a:pt x="2434612" y="5155227"/>
                  <a:pt x="2464033" y="5160136"/>
                </a:cubicBezTo>
                <a:cubicBezTo>
                  <a:pt x="2464033" y="5160136"/>
                  <a:pt x="2464033" y="5160136"/>
                  <a:pt x="2478744" y="5160136"/>
                </a:cubicBezTo>
                <a:cubicBezTo>
                  <a:pt x="2478744" y="5160136"/>
                  <a:pt x="2483647" y="5160136"/>
                  <a:pt x="2488551" y="5160136"/>
                </a:cubicBezTo>
                <a:cubicBezTo>
                  <a:pt x="2562104" y="5160136"/>
                  <a:pt x="2640561" y="5155227"/>
                  <a:pt x="2714114" y="5145407"/>
                </a:cubicBezTo>
                <a:cubicBezTo>
                  <a:pt x="2714114" y="5145407"/>
                  <a:pt x="2714114" y="5145407"/>
                  <a:pt x="2768053" y="5135588"/>
                </a:cubicBezTo>
                <a:cubicBezTo>
                  <a:pt x="2768053" y="5135588"/>
                  <a:pt x="2768053" y="5135588"/>
                  <a:pt x="2826896" y="5130678"/>
                </a:cubicBezTo>
                <a:cubicBezTo>
                  <a:pt x="2861220" y="5120859"/>
                  <a:pt x="2900449" y="5115949"/>
                  <a:pt x="2934774" y="5106129"/>
                </a:cubicBezTo>
                <a:cubicBezTo>
                  <a:pt x="2974002" y="5101220"/>
                  <a:pt x="3008327" y="5091400"/>
                  <a:pt x="3047555" y="5081581"/>
                </a:cubicBezTo>
                <a:cubicBezTo>
                  <a:pt x="3081880" y="5071761"/>
                  <a:pt x="3121108" y="5061942"/>
                  <a:pt x="3155433" y="5052122"/>
                </a:cubicBezTo>
                <a:cubicBezTo>
                  <a:pt x="3228987" y="5032483"/>
                  <a:pt x="3302540" y="5007934"/>
                  <a:pt x="3371189" y="4983386"/>
                </a:cubicBezTo>
                <a:cubicBezTo>
                  <a:pt x="3434936" y="4958837"/>
                  <a:pt x="3498682" y="4939198"/>
                  <a:pt x="3557524" y="4909740"/>
                </a:cubicBezTo>
                <a:cubicBezTo>
                  <a:pt x="3557524" y="4909740"/>
                  <a:pt x="3557524" y="4909740"/>
                  <a:pt x="3586946" y="39278"/>
                </a:cubicBezTo>
                <a:cubicBezTo>
                  <a:pt x="3586946" y="39278"/>
                  <a:pt x="3586946" y="39278"/>
                  <a:pt x="3454550" y="78556"/>
                </a:cubicBezTo>
                <a:cubicBezTo>
                  <a:pt x="3430032" y="83466"/>
                  <a:pt x="3405514" y="93285"/>
                  <a:pt x="3380997" y="98195"/>
                </a:cubicBezTo>
                <a:cubicBezTo>
                  <a:pt x="3380997" y="98195"/>
                  <a:pt x="3380997" y="98195"/>
                  <a:pt x="3302540" y="117834"/>
                </a:cubicBezTo>
                <a:cubicBezTo>
                  <a:pt x="3302540" y="117834"/>
                  <a:pt x="3302540" y="117834"/>
                  <a:pt x="3228987" y="132563"/>
                </a:cubicBezTo>
                <a:cubicBezTo>
                  <a:pt x="3228987" y="132563"/>
                  <a:pt x="3228987" y="132563"/>
                  <a:pt x="3189758" y="142383"/>
                </a:cubicBezTo>
                <a:cubicBezTo>
                  <a:pt x="3175047" y="147292"/>
                  <a:pt x="3165240" y="147292"/>
                  <a:pt x="3150530" y="147292"/>
                </a:cubicBezTo>
                <a:cubicBezTo>
                  <a:pt x="3150530" y="147292"/>
                  <a:pt x="3150530" y="147292"/>
                  <a:pt x="2998520" y="176751"/>
                </a:cubicBezTo>
                <a:cubicBezTo>
                  <a:pt x="2974002" y="181661"/>
                  <a:pt x="2944581" y="186570"/>
                  <a:pt x="2920063" y="191480"/>
                </a:cubicBezTo>
                <a:cubicBezTo>
                  <a:pt x="2920063" y="191480"/>
                  <a:pt x="2920063" y="191480"/>
                  <a:pt x="2841606" y="201300"/>
                </a:cubicBezTo>
                <a:cubicBezTo>
                  <a:pt x="2841606" y="201300"/>
                  <a:pt x="2841606" y="201300"/>
                  <a:pt x="2768053" y="211119"/>
                </a:cubicBezTo>
                <a:cubicBezTo>
                  <a:pt x="2738632" y="216029"/>
                  <a:pt x="2714114" y="216029"/>
                  <a:pt x="2689596" y="220939"/>
                </a:cubicBezTo>
                <a:cubicBezTo>
                  <a:pt x="2635657" y="225848"/>
                  <a:pt x="2586622" y="230758"/>
                  <a:pt x="2532683" y="235668"/>
                </a:cubicBezTo>
                <a:cubicBezTo>
                  <a:pt x="2532683" y="235668"/>
                  <a:pt x="2532683" y="235668"/>
                  <a:pt x="2375769" y="250397"/>
                </a:cubicBezTo>
                <a:cubicBezTo>
                  <a:pt x="2351251" y="250397"/>
                  <a:pt x="2326734" y="255307"/>
                  <a:pt x="2297312" y="255307"/>
                </a:cubicBezTo>
                <a:cubicBezTo>
                  <a:pt x="2297312" y="255307"/>
                  <a:pt x="2297312" y="255307"/>
                  <a:pt x="2218855" y="260216"/>
                </a:cubicBezTo>
                <a:cubicBezTo>
                  <a:pt x="2218855" y="260216"/>
                  <a:pt x="2218855" y="260216"/>
                  <a:pt x="2140399" y="260216"/>
                </a:cubicBezTo>
                <a:cubicBezTo>
                  <a:pt x="2140399" y="260216"/>
                  <a:pt x="2140399" y="260216"/>
                  <a:pt x="2066845" y="265126"/>
                </a:cubicBezTo>
                <a:cubicBezTo>
                  <a:pt x="2012906" y="265126"/>
                  <a:pt x="1958967" y="265126"/>
                  <a:pt x="1909932" y="265126"/>
                </a:cubicBezTo>
                <a:cubicBezTo>
                  <a:pt x="1855992" y="265126"/>
                  <a:pt x="1802054" y="265126"/>
                  <a:pt x="1753018" y="265126"/>
                </a:cubicBezTo>
                <a:cubicBezTo>
                  <a:pt x="1699079" y="265126"/>
                  <a:pt x="1650044" y="265126"/>
                  <a:pt x="1596105" y="260216"/>
                </a:cubicBezTo>
                <a:cubicBezTo>
                  <a:pt x="1542166" y="260216"/>
                  <a:pt x="1493130" y="260216"/>
                  <a:pt x="1439191" y="255307"/>
                </a:cubicBezTo>
                <a:cubicBezTo>
                  <a:pt x="1439191" y="255307"/>
                  <a:pt x="1439191" y="255307"/>
                  <a:pt x="1360734" y="250397"/>
                </a:cubicBezTo>
                <a:cubicBezTo>
                  <a:pt x="1360734" y="250397"/>
                  <a:pt x="1360734" y="250397"/>
                  <a:pt x="1439191" y="250397"/>
                </a:cubicBezTo>
                <a:cubicBezTo>
                  <a:pt x="1493130" y="255307"/>
                  <a:pt x="1542166" y="255307"/>
                  <a:pt x="1596105" y="255307"/>
                </a:cubicBezTo>
                <a:cubicBezTo>
                  <a:pt x="1650044" y="255307"/>
                  <a:pt x="1699079" y="255307"/>
                  <a:pt x="1753018" y="260216"/>
                </a:cubicBezTo>
                <a:cubicBezTo>
                  <a:pt x="1802054" y="260216"/>
                  <a:pt x="1855992" y="255307"/>
                  <a:pt x="1909932" y="255307"/>
                </a:cubicBezTo>
                <a:cubicBezTo>
                  <a:pt x="1958967" y="255307"/>
                  <a:pt x="2012906" y="255307"/>
                  <a:pt x="2061942" y="250397"/>
                </a:cubicBezTo>
                <a:cubicBezTo>
                  <a:pt x="2061942" y="250397"/>
                  <a:pt x="2061942" y="250397"/>
                  <a:pt x="2140399" y="250397"/>
                </a:cubicBezTo>
                <a:cubicBezTo>
                  <a:pt x="2140399" y="250397"/>
                  <a:pt x="2140399" y="250397"/>
                  <a:pt x="2218855" y="245487"/>
                </a:cubicBezTo>
                <a:cubicBezTo>
                  <a:pt x="2218855" y="245487"/>
                  <a:pt x="2218855" y="245487"/>
                  <a:pt x="2297312" y="240577"/>
                </a:cubicBezTo>
                <a:cubicBezTo>
                  <a:pt x="2321830" y="240577"/>
                  <a:pt x="2351251" y="235668"/>
                  <a:pt x="2375769" y="235668"/>
                </a:cubicBezTo>
                <a:cubicBezTo>
                  <a:pt x="2375769" y="235668"/>
                  <a:pt x="2375769" y="235668"/>
                  <a:pt x="2532683" y="220939"/>
                </a:cubicBezTo>
                <a:cubicBezTo>
                  <a:pt x="2581718" y="216029"/>
                  <a:pt x="2635657" y="211119"/>
                  <a:pt x="2684693" y="201300"/>
                </a:cubicBezTo>
                <a:cubicBezTo>
                  <a:pt x="2709210" y="201300"/>
                  <a:pt x="2738632" y="196390"/>
                  <a:pt x="2763149" y="191480"/>
                </a:cubicBezTo>
                <a:cubicBezTo>
                  <a:pt x="2763149" y="191480"/>
                  <a:pt x="2763149" y="191480"/>
                  <a:pt x="2841606" y="181661"/>
                </a:cubicBezTo>
                <a:cubicBezTo>
                  <a:pt x="2841606" y="181661"/>
                  <a:pt x="2841606" y="181661"/>
                  <a:pt x="2915159" y="171841"/>
                </a:cubicBezTo>
                <a:cubicBezTo>
                  <a:pt x="2944581" y="166931"/>
                  <a:pt x="2969098" y="162022"/>
                  <a:pt x="2993616" y="157112"/>
                </a:cubicBezTo>
                <a:cubicBezTo>
                  <a:pt x="2993616" y="157112"/>
                  <a:pt x="2993616" y="157112"/>
                  <a:pt x="3145626" y="127654"/>
                </a:cubicBezTo>
                <a:cubicBezTo>
                  <a:pt x="3160337" y="122744"/>
                  <a:pt x="3170144" y="122744"/>
                  <a:pt x="3184855" y="117834"/>
                </a:cubicBezTo>
                <a:cubicBezTo>
                  <a:pt x="3184855" y="117834"/>
                  <a:pt x="3184855" y="117834"/>
                  <a:pt x="3224083" y="108014"/>
                </a:cubicBezTo>
                <a:cubicBezTo>
                  <a:pt x="3224083" y="108014"/>
                  <a:pt x="3224083" y="108014"/>
                  <a:pt x="3297636" y="93285"/>
                </a:cubicBezTo>
                <a:cubicBezTo>
                  <a:pt x="3297636" y="93285"/>
                  <a:pt x="3297636" y="93285"/>
                  <a:pt x="3376093" y="73646"/>
                </a:cubicBezTo>
                <a:cubicBezTo>
                  <a:pt x="3400611" y="68737"/>
                  <a:pt x="3425128" y="58917"/>
                  <a:pt x="3449646" y="49098"/>
                </a:cubicBezTo>
                <a:cubicBezTo>
                  <a:pt x="3449646" y="49098"/>
                  <a:pt x="3449646" y="49098"/>
                  <a:pt x="3596753" y="4910"/>
                </a:cubicBezTo>
                <a:cubicBezTo>
                  <a:pt x="3596753" y="4910"/>
                  <a:pt x="3596753" y="4910"/>
                  <a:pt x="3616367" y="0"/>
                </a:cubicBezTo>
                <a:close/>
              </a:path>
            </a:pathLst>
          </a:custGeom>
          <a:solidFill>
            <a:schemeClr val="tx2"/>
          </a:solidFill>
          <a:ln>
            <a:noFill/>
          </a:ln>
        </p:spPr>
        <p:txBody>
          <a:bodyPr vert="horz" wrap="square" lIns="91440" tIns="45720" rIns="91440" bIns="45720" numCol="1" anchor="t" anchorCtr="0" compatLnSpc="1">
            <a:noAutofit/>
          </a:bodyPr>
          <a:lstStyle/>
          <a:p>
            <a:pPr defTabSz="914400">
              <a:defRPr/>
            </a:pPr>
            <a:endParaRPr lang="zh-CN" altLang="en-US" dirty="0">
              <a:solidFill>
                <a:prstClr val="black"/>
              </a:solidFill>
            </a:endParaRPr>
          </a:p>
        </p:txBody>
      </p:sp>
      <p:sp>
        <p:nvSpPr>
          <p:cNvPr id="30" name="圆角矩形 9"/>
          <p:cNvSpPr/>
          <p:nvPr/>
        </p:nvSpPr>
        <p:spPr>
          <a:xfrm rot="5400000">
            <a:off x="2557414" y="3417522"/>
            <a:ext cx="2687928" cy="685800"/>
          </a:xfrm>
          <a:prstGeom prst="roundRect">
            <a:avLst>
              <a:gd name="adj" fmla="val 16667"/>
            </a:avLst>
          </a:prstGeom>
          <a:solidFill>
            <a:schemeClr val="tx2">
              <a:lumMod val="60000"/>
              <a:lumOff val="40000"/>
            </a:schemeClr>
          </a:solidFill>
          <a:ln w="9525">
            <a:noFill/>
          </a:ln>
        </p:spPr>
        <p:txBody>
          <a:bodyPr anchor="ctr"/>
          <a:lstStyle/>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a:p>
            <a:pPr lvl="0" indent="0" algn="ctr">
              <a:spcBef>
                <a:spcPts val="1800"/>
              </a:spcBef>
            </a:pPr>
            <a:endParaRPr lang="zh-CN" altLang="en-US" sz="2100" dirty="0">
              <a:solidFill>
                <a:schemeClr val="bg1"/>
              </a:solidFill>
              <a:latin typeface="微软雅黑" panose="020B0503020204020204" pitchFamily="34" charset="-122"/>
              <a:ea typeface="微软雅黑" panose="020B0503020204020204" pitchFamily="34" charset="-122"/>
            </a:endParaRPr>
          </a:p>
        </p:txBody>
      </p:sp>
      <p:sp>
        <p:nvSpPr>
          <p:cNvPr id="48" name="文本框 47"/>
          <p:cNvSpPr txBox="1"/>
          <p:nvPr/>
        </p:nvSpPr>
        <p:spPr>
          <a:xfrm rot="10800000" flipV="1">
            <a:off x="3675180" y="2894597"/>
            <a:ext cx="553998" cy="1796470"/>
          </a:xfrm>
          <a:prstGeom prst="rect">
            <a:avLst/>
          </a:prstGeom>
          <a:noFill/>
        </p:spPr>
        <p:txBody>
          <a:bodyPr vert="eaVert" wrap="squar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五个维度</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 name="i$ḷïďê"/>
          <p:cNvSpPr/>
          <p:nvPr/>
        </p:nvSpPr>
        <p:spPr bwMode="auto">
          <a:xfrm>
            <a:off x="6767710" y="1603364"/>
            <a:ext cx="2166391" cy="663248"/>
          </a:xfrm>
          <a:prstGeom prst="round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60045"/>
            <a:endParaRPr lang="en-US" altLang="zh-CN" dirty="0"/>
          </a:p>
        </p:txBody>
      </p:sp>
      <p:sp>
        <p:nvSpPr>
          <p:cNvPr id="65" name="矩形 64"/>
          <p:cNvSpPr/>
          <p:nvPr/>
        </p:nvSpPr>
        <p:spPr>
          <a:xfrm>
            <a:off x="7200456" y="1736004"/>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战略主业</a:t>
            </a:r>
            <a:endParaRPr lang="en-US" altLang="x-none" sz="2400" b="1" dirty="0">
              <a:latin typeface="微软雅黑" panose="020B0503020204020204" pitchFamily="34" charset="-122"/>
              <a:ea typeface="微软雅黑" panose="020B0503020204020204" pitchFamily="34" charset="-122"/>
            </a:endParaRPr>
          </a:p>
        </p:txBody>
      </p:sp>
      <p:sp>
        <p:nvSpPr>
          <p:cNvPr id="67" name="i$ḷïďê"/>
          <p:cNvSpPr/>
          <p:nvPr/>
        </p:nvSpPr>
        <p:spPr bwMode="auto">
          <a:xfrm>
            <a:off x="6767710" y="2457035"/>
            <a:ext cx="2166391" cy="663248"/>
          </a:xfrm>
          <a:prstGeom prst="round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60045"/>
            <a:endParaRPr lang="en-US" altLang="zh-CN" dirty="0"/>
          </a:p>
        </p:txBody>
      </p:sp>
      <p:sp>
        <p:nvSpPr>
          <p:cNvPr id="68" name="矩形 67"/>
          <p:cNvSpPr/>
          <p:nvPr/>
        </p:nvSpPr>
        <p:spPr>
          <a:xfrm>
            <a:off x="7200456" y="2606024"/>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投资能力</a:t>
            </a:r>
            <a:endParaRPr lang="en-US" altLang="x-none" sz="2400" b="1" dirty="0">
              <a:latin typeface="微软雅黑" panose="020B0503020204020204" pitchFamily="34" charset="-122"/>
              <a:ea typeface="微软雅黑" panose="020B0503020204020204" pitchFamily="34" charset="-122"/>
            </a:endParaRPr>
          </a:p>
        </p:txBody>
      </p:sp>
      <p:sp>
        <p:nvSpPr>
          <p:cNvPr id="73" name="i$ḷïďê"/>
          <p:cNvSpPr/>
          <p:nvPr/>
        </p:nvSpPr>
        <p:spPr bwMode="auto">
          <a:xfrm>
            <a:off x="6767710" y="3429000"/>
            <a:ext cx="2166391" cy="663248"/>
          </a:xfrm>
          <a:prstGeom prst="round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60045"/>
            <a:endParaRPr lang="en-US" altLang="zh-CN" dirty="0"/>
          </a:p>
        </p:txBody>
      </p:sp>
      <p:sp>
        <p:nvSpPr>
          <p:cNvPr id="74" name="矩形 73"/>
          <p:cNvSpPr/>
          <p:nvPr/>
        </p:nvSpPr>
        <p:spPr>
          <a:xfrm>
            <a:off x="7200456" y="3561640"/>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盈利能力</a:t>
            </a:r>
            <a:endParaRPr lang="en-US" altLang="x-none" sz="2400" b="1" dirty="0">
              <a:latin typeface="微软雅黑" panose="020B0503020204020204" pitchFamily="34" charset="-122"/>
              <a:ea typeface="微软雅黑" panose="020B0503020204020204" pitchFamily="34" charset="-122"/>
            </a:endParaRPr>
          </a:p>
        </p:txBody>
      </p:sp>
      <p:sp>
        <p:nvSpPr>
          <p:cNvPr id="75" name="i$ḷïďê"/>
          <p:cNvSpPr/>
          <p:nvPr/>
        </p:nvSpPr>
        <p:spPr bwMode="auto">
          <a:xfrm>
            <a:off x="6767710" y="4384616"/>
            <a:ext cx="2166391" cy="663248"/>
          </a:xfrm>
          <a:prstGeom prst="round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60045"/>
            <a:endParaRPr lang="en-US" altLang="zh-CN" dirty="0"/>
          </a:p>
        </p:txBody>
      </p:sp>
      <p:sp>
        <p:nvSpPr>
          <p:cNvPr id="76" name="矩形 75"/>
          <p:cNvSpPr/>
          <p:nvPr/>
        </p:nvSpPr>
        <p:spPr>
          <a:xfrm>
            <a:off x="7200456" y="4517256"/>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市场前景</a:t>
            </a:r>
            <a:endParaRPr lang="en-US" altLang="x-none" sz="2400" b="1" dirty="0">
              <a:latin typeface="微软雅黑" panose="020B0503020204020204" pitchFamily="34" charset="-122"/>
              <a:ea typeface="微软雅黑" panose="020B0503020204020204" pitchFamily="34" charset="-122"/>
            </a:endParaRPr>
          </a:p>
        </p:txBody>
      </p:sp>
      <p:sp>
        <p:nvSpPr>
          <p:cNvPr id="77" name="i$ḷïďê"/>
          <p:cNvSpPr/>
          <p:nvPr/>
        </p:nvSpPr>
        <p:spPr bwMode="auto">
          <a:xfrm>
            <a:off x="6767710" y="5340232"/>
            <a:ext cx="2166391" cy="663248"/>
          </a:xfrm>
          <a:prstGeom prst="round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marL="360045"/>
            <a:endParaRPr lang="en-US" altLang="zh-CN" dirty="0"/>
          </a:p>
        </p:txBody>
      </p:sp>
      <p:sp>
        <p:nvSpPr>
          <p:cNvPr id="78" name="矩形 77"/>
          <p:cNvSpPr/>
          <p:nvPr/>
        </p:nvSpPr>
        <p:spPr>
          <a:xfrm>
            <a:off x="7200456" y="5472872"/>
            <a:ext cx="1415772" cy="461665"/>
          </a:xfrm>
          <a:prstGeom prst="rect">
            <a:avLst/>
          </a:prstGeom>
        </p:spPr>
        <p:txBody>
          <a:bodyPr wrap="none">
            <a:spAutoFit/>
          </a:bodyPr>
          <a:lstStyle/>
          <a:p>
            <a:pPr lvl="0" indent="0" algn="ctr">
              <a:spcBef>
                <a:spcPts val="1800"/>
              </a:spcBef>
            </a:pPr>
            <a:r>
              <a:rPr lang="zh-CN" altLang="en-US" sz="2400" b="1" dirty="0">
                <a:latin typeface="微软雅黑" panose="020B0503020204020204" pitchFamily="34" charset="-122"/>
                <a:ea typeface="微软雅黑" panose="020B0503020204020204" pitchFamily="34" charset="-122"/>
              </a:rPr>
              <a:t>协同经营</a:t>
            </a:r>
            <a:endParaRPr lang="en-US" altLang="x-none" sz="2400" b="1"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
        <p:nvSpPr>
          <p:cNvPr id="32" name="文本框 31"/>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总体思路：三个理念、四项原则、五个维度</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文本框 31"/>
          <p:cNvSpPr txBox="1"/>
          <p:nvPr/>
        </p:nvSpPr>
        <p:spPr>
          <a:xfrm>
            <a:off x="945053" y="4942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12" name="b1b2cf17-e46c-45a5-a4ef-f09d7a702bc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051733" y="1603362"/>
            <a:ext cx="9946640" cy="4680736"/>
            <a:chOff x="676831" y="1118547"/>
            <a:chExt cx="10838338" cy="5100355"/>
          </a:xfrm>
        </p:grpSpPr>
        <p:sp>
          <p:nvSpPr>
            <p:cNvPr id="13" name="îśľïḑè"/>
            <p:cNvSpPr/>
            <p:nvPr/>
          </p:nvSpPr>
          <p:spPr bwMode="auto">
            <a:xfrm>
              <a:off x="3944239" y="1907235"/>
              <a:ext cx="4409564" cy="397656"/>
            </a:xfrm>
            <a:custGeom>
              <a:avLst/>
              <a:gdLst>
                <a:gd name="T0" fmla="*/ 2147483646 w 43200"/>
                <a:gd name="T1" fmla="*/ 0 h 21600"/>
                <a:gd name="T2" fmla="*/ 0 w 43200"/>
                <a:gd name="T3" fmla="*/ 0 h 21600"/>
                <a:gd name="T4" fmla="*/ 2147483646 w 43200"/>
                <a:gd name="T5" fmla="*/ 0 h 21600"/>
                <a:gd name="T6" fmla="*/ 0 60000 65536"/>
                <a:gd name="T7" fmla="*/ 0 60000 65536"/>
                <a:gd name="T8" fmla="*/ 0 60000 65536"/>
              </a:gdLst>
              <a:ahLst/>
              <a:cxnLst>
                <a:cxn ang="T6">
                  <a:pos x="T0" y="T1"/>
                </a:cxn>
                <a:cxn ang="T7">
                  <a:pos x="T2" y="T3"/>
                </a:cxn>
                <a:cxn ang="T8">
                  <a:pos x="T4" y="T5"/>
                </a:cxn>
              </a:cxnLst>
              <a:rect l="0" t="0" r="r" b="b"/>
              <a:pathLst>
                <a:path w="43200" h="21600" fill="none" extrusionOk="0">
                  <a:moveTo>
                    <a:pt x="43200" y="0"/>
                  </a:moveTo>
                  <a:cubicBezTo>
                    <a:pt x="43200" y="11929"/>
                    <a:pt x="33529" y="21600"/>
                    <a:pt x="21600" y="21600"/>
                  </a:cubicBezTo>
                  <a:cubicBezTo>
                    <a:pt x="9670" y="21600"/>
                    <a:pt x="0" y="11929"/>
                    <a:pt x="0" y="0"/>
                  </a:cubicBezTo>
                </a:path>
                <a:path w="43200" h="21600" stroke="0" extrusionOk="0">
                  <a:moveTo>
                    <a:pt x="43200" y="0"/>
                  </a:moveTo>
                  <a:cubicBezTo>
                    <a:pt x="43200" y="11929"/>
                    <a:pt x="33529" y="21600"/>
                    <a:pt x="21600" y="21600"/>
                  </a:cubicBezTo>
                  <a:cubicBezTo>
                    <a:pt x="9670" y="21600"/>
                    <a:pt x="0" y="11929"/>
                    <a:pt x="0" y="0"/>
                  </a:cubicBezTo>
                  <a:lnTo>
                    <a:pt x="21600" y="0"/>
                  </a:lnTo>
                  <a:lnTo>
                    <a:pt x="43200" y="0"/>
                  </a:lnTo>
                  <a:close/>
                </a:path>
              </a:pathLst>
            </a:custGeom>
            <a:solidFill>
              <a:srgbClr val="FFFFFF"/>
            </a:solidFill>
            <a:ln w="6350">
              <a:solidFill>
                <a:srgbClr val="000000"/>
              </a:solidFill>
              <a:round/>
            </a:ln>
          </p:spPr>
          <p:txBody>
            <a:bodyPr/>
            <a:lstStyle/>
            <a:p>
              <a:endParaRPr lang="zh-CN" altLang="en-US"/>
            </a:p>
          </p:txBody>
        </p:sp>
        <p:sp>
          <p:nvSpPr>
            <p:cNvPr id="14" name="îṡ1ídé"/>
            <p:cNvSpPr/>
            <p:nvPr/>
          </p:nvSpPr>
          <p:spPr bwMode="auto">
            <a:xfrm>
              <a:off x="1339591" y="1907235"/>
              <a:ext cx="9565838" cy="1089135"/>
            </a:xfrm>
            <a:custGeom>
              <a:avLst/>
              <a:gdLst>
                <a:gd name="T0" fmla="*/ 2147483646 w 43200"/>
                <a:gd name="T1" fmla="*/ 0 h 22093"/>
                <a:gd name="T2" fmla="*/ 24179014 w 43200"/>
                <a:gd name="T3" fmla="*/ 222113 h 22093"/>
                <a:gd name="T4" fmla="*/ 2147483646 w 43200"/>
                <a:gd name="T5" fmla="*/ 21915678 h 22093"/>
                <a:gd name="T6" fmla="*/ 0 60000 65536"/>
                <a:gd name="T7" fmla="*/ 0 60000 65536"/>
                <a:gd name="T8" fmla="*/ 0 60000 65536"/>
              </a:gdLst>
              <a:ahLst/>
              <a:cxnLst>
                <a:cxn ang="T6">
                  <a:pos x="T0" y="T1"/>
                </a:cxn>
                <a:cxn ang="T7">
                  <a:pos x="T2" y="T3"/>
                </a:cxn>
                <a:cxn ang="T8">
                  <a:pos x="T4" y="T5"/>
                </a:cxn>
              </a:cxnLst>
              <a:rect l="0" t="0" r="r" b="b"/>
              <a:pathLst>
                <a:path w="43200" h="22093" fill="none" extrusionOk="0">
                  <a:moveTo>
                    <a:pt x="43194" y="-1"/>
                  </a:moveTo>
                  <a:cubicBezTo>
                    <a:pt x="43198" y="164"/>
                    <a:pt x="43200" y="328"/>
                    <a:pt x="43200" y="493"/>
                  </a:cubicBezTo>
                  <a:cubicBezTo>
                    <a:pt x="43200" y="12422"/>
                    <a:pt x="33529" y="22093"/>
                    <a:pt x="21600" y="22093"/>
                  </a:cubicBezTo>
                  <a:cubicBezTo>
                    <a:pt x="9670" y="22093"/>
                    <a:pt x="0" y="12422"/>
                    <a:pt x="0" y="493"/>
                  </a:cubicBezTo>
                  <a:cubicBezTo>
                    <a:pt x="-1" y="330"/>
                    <a:pt x="1" y="167"/>
                    <a:pt x="5" y="4"/>
                  </a:cubicBezTo>
                </a:path>
                <a:path w="43200" h="22093" stroke="0" extrusionOk="0">
                  <a:moveTo>
                    <a:pt x="43194" y="-1"/>
                  </a:moveTo>
                  <a:cubicBezTo>
                    <a:pt x="43198" y="164"/>
                    <a:pt x="43200" y="328"/>
                    <a:pt x="43200" y="493"/>
                  </a:cubicBezTo>
                  <a:cubicBezTo>
                    <a:pt x="43200" y="12422"/>
                    <a:pt x="33529" y="22093"/>
                    <a:pt x="21600" y="22093"/>
                  </a:cubicBezTo>
                  <a:cubicBezTo>
                    <a:pt x="9670" y="22093"/>
                    <a:pt x="0" y="12422"/>
                    <a:pt x="0" y="493"/>
                  </a:cubicBezTo>
                  <a:cubicBezTo>
                    <a:pt x="-1" y="330"/>
                    <a:pt x="1" y="167"/>
                    <a:pt x="5" y="4"/>
                  </a:cubicBezTo>
                  <a:lnTo>
                    <a:pt x="21600" y="493"/>
                  </a:lnTo>
                  <a:lnTo>
                    <a:pt x="43194" y="-1"/>
                  </a:lnTo>
                  <a:close/>
                </a:path>
              </a:pathLst>
            </a:custGeom>
            <a:solidFill>
              <a:srgbClr val="FFFFFF"/>
            </a:solidFill>
            <a:ln w="6350">
              <a:solidFill>
                <a:schemeClr val="tx2"/>
              </a:solidFill>
              <a:round/>
            </a:ln>
          </p:spPr>
          <p:txBody>
            <a:bodyPr/>
            <a:lstStyle/>
            <a:p>
              <a:endParaRPr lang="zh-CN" altLang="en-US"/>
            </a:p>
          </p:txBody>
        </p:sp>
        <p:sp>
          <p:nvSpPr>
            <p:cNvPr id="15" name="îṧ1îḍe"/>
            <p:cNvSpPr/>
            <p:nvPr/>
          </p:nvSpPr>
          <p:spPr bwMode="auto">
            <a:xfrm>
              <a:off x="5618813" y="2417560"/>
              <a:ext cx="954375" cy="501489"/>
            </a:xfrm>
            <a:custGeom>
              <a:avLst/>
              <a:gdLst>
                <a:gd name="T0" fmla="*/ 2147483646 w 432"/>
                <a:gd name="T1" fmla="*/ 2147483646 h 213"/>
                <a:gd name="T2" fmla="*/ 2147483646 w 432"/>
                <a:gd name="T3" fmla="*/ 2147483646 h 213"/>
                <a:gd name="T4" fmla="*/ 2147483646 w 432"/>
                <a:gd name="T5" fmla="*/ 2147483646 h 213"/>
                <a:gd name="T6" fmla="*/ 2147483646 w 432"/>
                <a:gd name="T7" fmla="*/ 2147483646 h 213"/>
                <a:gd name="T8" fmla="*/ 2147483646 w 432"/>
                <a:gd name="T9" fmla="*/ 0 h 213"/>
                <a:gd name="T10" fmla="*/ 0 w 432"/>
                <a:gd name="T11" fmla="*/ 2147483646 h 213"/>
                <a:gd name="T12" fmla="*/ 2147483646 w 432"/>
                <a:gd name="T13" fmla="*/ 2147483646 h 213"/>
                <a:gd name="T14" fmla="*/ 2147483646 w 432"/>
                <a:gd name="T15" fmla="*/ 2147483646 h 2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32" h="213">
                  <a:moveTo>
                    <a:pt x="48" y="213"/>
                  </a:moveTo>
                  <a:lnTo>
                    <a:pt x="408" y="213"/>
                  </a:lnTo>
                  <a:lnTo>
                    <a:pt x="288" y="45"/>
                  </a:lnTo>
                  <a:lnTo>
                    <a:pt x="432" y="45"/>
                  </a:lnTo>
                  <a:lnTo>
                    <a:pt x="215" y="0"/>
                  </a:lnTo>
                  <a:lnTo>
                    <a:pt x="0" y="45"/>
                  </a:lnTo>
                  <a:lnTo>
                    <a:pt x="144" y="45"/>
                  </a:lnTo>
                  <a:lnTo>
                    <a:pt x="48" y="213"/>
                  </a:lnTo>
                  <a:close/>
                </a:path>
              </a:pathLst>
            </a:custGeom>
            <a:solidFill>
              <a:schemeClr val="tx2"/>
            </a:solidFill>
            <a:ln>
              <a:noFill/>
            </a:ln>
          </p:spPr>
          <p:txBody>
            <a:bodyPr/>
            <a:lstStyle/>
            <a:p>
              <a:endParaRPr lang="zh-CN" altLang="en-US"/>
            </a:p>
          </p:txBody>
        </p:sp>
        <p:sp>
          <p:nvSpPr>
            <p:cNvPr id="16" name="ïŝḷïḓè"/>
            <p:cNvSpPr/>
            <p:nvPr/>
          </p:nvSpPr>
          <p:spPr bwMode="auto">
            <a:xfrm>
              <a:off x="3758666" y="2331402"/>
              <a:ext cx="1645854" cy="424167"/>
            </a:xfrm>
            <a:custGeom>
              <a:avLst/>
              <a:gdLst>
                <a:gd name="T0" fmla="*/ 2147483646 w 248"/>
                <a:gd name="T1" fmla="*/ 2147483646 h 64"/>
                <a:gd name="T2" fmla="*/ 0 w 248"/>
                <a:gd name="T3" fmla="*/ 2147483646 h 64"/>
                <a:gd name="T4" fmla="*/ 2147483646 w 248"/>
                <a:gd name="T5" fmla="*/ 2147483646 h 64"/>
                <a:gd name="T6" fmla="*/ 2147483646 w 248"/>
                <a:gd name="T7" fmla="*/ 2147483646 h 64"/>
                <a:gd name="T8" fmla="*/ 2147483646 w 248"/>
                <a:gd name="T9" fmla="*/ 0 h 64"/>
                <a:gd name="T10" fmla="*/ 2147483646 w 248"/>
                <a:gd name="T11" fmla="*/ 2147483646 h 64"/>
                <a:gd name="T12" fmla="*/ 2147483646 w 248"/>
                <a:gd name="T13" fmla="*/ 2147483646 h 64"/>
                <a:gd name="T14" fmla="*/ 2147483646 w 248"/>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8" h="64">
                  <a:moveTo>
                    <a:pt x="96" y="64"/>
                  </a:moveTo>
                  <a:lnTo>
                    <a:pt x="0" y="56"/>
                  </a:lnTo>
                  <a:lnTo>
                    <a:pt x="120" y="16"/>
                  </a:lnTo>
                  <a:lnTo>
                    <a:pt x="64" y="16"/>
                  </a:lnTo>
                  <a:lnTo>
                    <a:pt x="184" y="0"/>
                  </a:lnTo>
                  <a:lnTo>
                    <a:pt x="248" y="16"/>
                  </a:lnTo>
                  <a:lnTo>
                    <a:pt x="192" y="16"/>
                  </a:lnTo>
                  <a:lnTo>
                    <a:pt x="96" y="64"/>
                  </a:lnTo>
                  <a:close/>
                </a:path>
              </a:pathLst>
            </a:custGeom>
            <a:solidFill>
              <a:schemeClr val="tx2"/>
            </a:solidFill>
            <a:ln>
              <a:noFill/>
            </a:ln>
          </p:spPr>
          <p:txBody>
            <a:bodyPr/>
            <a:lstStyle/>
            <a:p>
              <a:endParaRPr lang="zh-CN" altLang="en-US"/>
            </a:p>
          </p:txBody>
        </p:sp>
        <p:sp>
          <p:nvSpPr>
            <p:cNvPr id="17" name="íslíḋe"/>
            <p:cNvSpPr/>
            <p:nvPr/>
          </p:nvSpPr>
          <p:spPr bwMode="auto">
            <a:xfrm>
              <a:off x="6679230" y="2331402"/>
              <a:ext cx="1648064" cy="424167"/>
            </a:xfrm>
            <a:custGeom>
              <a:avLst/>
              <a:gdLst>
                <a:gd name="T0" fmla="*/ 2147483646 w 248"/>
                <a:gd name="T1" fmla="*/ 2147483646 h 64"/>
                <a:gd name="T2" fmla="*/ 2147483646 w 248"/>
                <a:gd name="T3" fmla="*/ 2147483646 h 64"/>
                <a:gd name="T4" fmla="*/ 2147483646 w 248"/>
                <a:gd name="T5" fmla="*/ 2147483646 h 64"/>
                <a:gd name="T6" fmla="*/ 2147483646 w 248"/>
                <a:gd name="T7" fmla="*/ 2147483646 h 64"/>
                <a:gd name="T8" fmla="*/ 2147483646 w 248"/>
                <a:gd name="T9" fmla="*/ 0 h 64"/>
                <a:gd name="T10" fmla="*/ 0 w 248"/>
                <a:gd name="T11" fmla="*/ 2147483646 h 64"/>
                <a:gd name="T12" fmla="*/ 2147483646 w 248"/>
                <a:gd name="T13" fmla="*/ 2147483646 h 64"/>
                <a:gd name="T14" fmla="*/ 2147483646 w 248"/>
                <a:gd name="T15" fmla="*/ 2147483646 h 6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48" h="64">
                  <a:moveTo>
                    <a:pt x="152" y="64"/>
                  </a:moveTo>
                  <a:lnTo>
                    <a:pt x="248" y="56"/>
                  </a:lnTo>
                  <a:lnTo>
                    <a:pt x="128" y="16"/>
                  </a:lnTo>
                  <a:lnTo>
                    <a:pt x="184" y="16"/>
                  </a:lnTo>
                  <a:lnTo>
                    <a:pt x="64" y="0"/>
                  </a:lnTo>
                  <a:lnTo>
                    <a:pt x="0" y="16"/>
                  </a:lnTo>
                  <a:lnTo>
                    <a:pt x="56" y="16"/>
                  </a:lnTo>
                  <a:lnTo>
                    <a:pt x="152" y="64"/>
                  </a:lnTo>
                  <a:close/>
                </a:path>
              </a:pathLst>
            </a:custGeom>
            <a:solidFill>
              <a:schemeClr val="tx2"/>
            </a:solidFill>
            <a:ln>
              <a:noFill/>
            </a:ln>
          </p:spPr>
          <p:txBody>
            <a:bodyPr/>
            <a:lstStyle/>
            <a:p>
              <a:endParaRPr lang="zh-CN" altLang="en-US"/>
            </a:p>
          </p:txBody>
        </p:sp>
        <p:sp>
          <p:nvSpPr>
            <p:cNvPr id="18" name="íṣļïḓé"/>
            <p:cNvSpPr/>
            <p:nvPr/>
          </p:nvSpPr>
          <p:spPr bwMode="auto">
            <a:xfrm>
              <a:off x="4017142" y="1242265"/>
              <a:ext cx="4111323" cy="1062626"/>
            </a:xfrm>
            <a:custGeom>
              <a:avLst/>
              <a:gdLst>
                <a:gd name="T0" fmla="*/ 2147483646 w 33632"/>
                <a:gd name="T1" fmla="*/ 606490021 h 21600"/>
                <a:gd name="T2" fmla="*/ 0 w 33632"/>
                <a:gd name="T3" fmla="*/ 591203519 h 21600"/>
                <a:gd name="T4" fmla="*/ 2147483646 w 33632"/>
                <a:gd name="T5" fmla="*/ 0 h 21600"/>
                <a:gd name="T6" fmla="*/ 0 60000 65536"/>
                <a:gd name="T7" fmla="*/ 0 60000 65536"/>
                <a:gd name="T8" fmla="*/ 0 60000 65536"/>
              </a:gdLst>
              <a:ahLst/>
              <a:cxnLst>
                <a:cxn ang="T6">
                  <a:pos x="T0" y="T1"/>
                </a:cxn>
                <a:cxn ang="T7">
                  <a:pos x="T2" y="T3"/>
                </a:cxn>
                <a:cxn ang="T8">
                  <a:pos x="T4" y="T5"/>
                </a:cxn>
              </a:cxnLst>
              <a:rect l="0" t="0" r="r" b="b"/>
              <a:pathLst>
                <a:path w="33632" h="21600" fill="none" extrusionOk="0">
                  <a:moveTo>
                    <a:pt x="33631" y="13727"/>
                  </a:moveTo>
                  <a:cubicBezTo>
                    <a:pt x="29528" y="18712"/>
                    <a:pt x="23411" y="21599"/>
                    <a:pt x="16955" y="21600"/>
                  </a:cubicBezTo>
                  <a:cubicBezTo>
                    <a:pt x="10343" y="21600"/>
                    <a:pt x="4095" y="18571"/>
                    <a:pt x="-1" y="13382"/>
                  </a:cubicBezTo>
                </a:path>
                <a:path w="33632" h="21600" stroke="0" extrusionOk="0">
                  <a:moveTo>
                    <a:pt x="33631" y="13727"/>
                  </a:moveTo>
                  <a:cubicBezTo>
                    <a:pt x="29528" y="18712"/>
                    <a:pt x="23411" y="21599"/>
                    <a:pt x="16955" y="21600"/>
                  </a:cubicBezTo>
                  <a:cubicBezTo>
                    <a:pt x="10343" y="21600"/>
                    <a:pt x="4095" y="18571"/>
                    <a:pt x="-1" y="13382"/>
                  </a:cubicBezTo>
                  <a:lnTo>
                    <a:pt x="16955" y="0"/>
                  </a:lnTo>
                  <a:lnTo>
                    <a:pt x="33631" y="13727"/>
                  </a:lnTo>
                  <a:close/>
                </a:path>
              </a:pathLst>
            </a:custGeom>
            <a:noFill/>
            <a:ln w="6350">
              <a:solidFill>
                <a:schemeClr val="tx2"/>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îśľîḓé"/>
            <p:cNvSpPr/>
            <p:nvPr/>
          </p:nvSpPr>
          <p:spPr bwMode="auto">
            <a:xfrm rot="16200000">
              <a:off x="5726052" y="-237157"/>
              <a:ext cx="795312" cy="3506719"/>
            </a:xfrm>
            <a:custGeom>
              <a:avLst/>
              <a:gdLst>
                <a:gd name="T0" fmla="*/ 3339858 w 21785"/>
                <a:gd name="T1" fmla="*/ 0 h 43200"/>
                <a:gd name="T2" fmla="*/ 0 w 21785"/>
                <a:gd name="T3" fmla="*/ 1450932753 h 43200"/>
                <a:gd name="T4" fmla="*/ 3339858 w 21785"/>
                <a:gd name="T5" fmla="*/ 725483557 h 43200"/>
                <a:gd name="T6" fmla="*/ 0 60000 65536"/>
                <a:gd name="T7" fmla="*/ 0 60000 65536"/>
                <a:gd name="T8" fmla="*/ 0 60000 65536"/>
              </a:gdLst>
              <a:ahLst/>
              <a:cxnLst>
                <a:cxn ang="T6">
                  <a:pos x="T0" y="T1"/>
                </a:cxn>
                <a:cxn ang="T7">
                  <a:pos x="T2" y="T3"/>
                </a:cxn>
                <a:cxn ang="T8">
                  <a:pos x="T4" y="T5"/>
                </a:cxn>
              </a:cxnLst>
              <a:rect l="0" t="0" r="r" b="b"/>
              <a:pathLst>
                <a:path w="21785" h="43200" fill="none" extrusionOk="0">
                  <a:moveTo>
                    <a:pt x="184" y="0"/>
                  </a:moveTo>
                  <a:cubicBezTo>
                    <a:pt x="12114" y="0"/>
                    <a:pt x="21785" y="9670"/>
                    <a:pt x="21785" y="21600"/>
                  </a:cubicBezTo>
                  <a:cubicBezTo>
                    <a:pt x="21785" y="33529"/>
                    <a:pt x="12114" y="43200"/>
                    <a:pt x="185" y="43200"/>
                  </a:cubicBezTo>
                  <a:cubicBezTo>
                    <a:pt x="123" y="43200"/>
                    <a:pt x="61" y="43199"/>
                    <a:pt x="-1" y="43199"/>
                  </a:cubicBezTo>
                </a:path>
                <a:path w="21785" h="43200" stroke="0" extrusionOk="0">
                  <a:moveTo>
                    <a:pt x="184" y="0"/>
                  </a:moveTo>
                  <a:cubicBezTo>
                    <a:pt x="12114" y="0"/>
                    <a:pt x="21785" y="9670"/>
                    <a:pt x="21785" y="21600"/>
                  </a:cubicBezTo>
                  <a:cubicBezTo>
                    <a:pt x="21785" y="33529"/>
                    <a:pt x="12114" y="43200"/>
                    <a:pt x="185" y="43200"/>
                  </a:cubicBezTo>
                  <a:cubicBezTo>
                    <a:pt x="123" y="43200"/>
                    <a:pt x="61" y="43199"/>
                    <a:pt x="-1" y="43199"/>
                  </a:cubicBezTo>
                  <a:lnTo>
                    <a:pt x="185" y="21600"/>
                  </a:lnTo>
                  <a:lnTo>
                    <a:pt x="184" y="0"/>
                  </a:lnTo>
                  <a:close/>
                </a:path>
              </a:pathLst>
            </a:custGeom>
            <a:solidFill>
              <a:schemeClr val="accent1"/>
            </a:solidFill>
            <a:ln>
              <a:noFill/>
            </a:ln>
            <a:effectLst/>
          </p:spPr>
          <p:txBody>
            <a:bodyPr wrap="none" lIns="0" tIns="0" rIns="0" bIns="0" anchor="ctr">
              <a:normAutofit/>
            </a:bodyPr>
            <a:lstStyle/>
            <a:p>
              <a:endParaRPr lang="zh-CN" altLang="en-US"/>
            </a:p>
          </p:txBody>
        </p:sp>
        <p:sp>
          <p:nvSpPr>
            <p:cNvPr id="20" name="ïSlîḋé"/>
            <p:cNvSpPr/>
            <p:nvPr/>
          </p:nvSpPr>
          <p:spPr bwMode="auto">
            <a:xfrm>
              <a:off x="676831" y="1907235"/>
              <a:ext cx="10838338" cy="6627"/>
            </a:xfrm>
            <a:prstGeom prst="line">
              <a:avLst/>
            </a:prstGeom>
            <a:noFill/>
            <a:ln w="6350">
              <a:solidFill>
                <a:schemeClr val="tx2"/>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íśḻiḓê"/>
            <p:cNvSpPr/>
            <p:nvPr/>
          </p:nvSpPr>
          <p:spPr bwMode="auto">
            <a:xfrm flipV="1">
              <a:off x="2841849" y="1907234"/>
              <a:ext cx="3254151" cy="4311668"/>
            </a:xfrm>
            <a:prstGeom prst="line">
              <a:avLst/>
            </a:prstGeom>
            <a:noFill/>
            <a:ln w="6350">
              <a:solidFill>
                <a:schemeClr val="bg1">
                  <a:lumMod val="75000"/>
                </a:schemeClr>
              </a:solidFill>
              <a:round/>
            </a:ln>
            <a:extLst>
              <a:ext uri="{909E8E84-426E-40DD-AFC4-6F175D3DCCD1}">
                <a14:hiddenFill xmlns:a14="http://schemas.microsoft.com/office/drawing/2010/main">
                  <a:noFill/>
                </a14:hiddenFill>
              </a:ext>
            </a:extLst>
          </p:spPr>
          <p:txBody>
            <a:bodyPr/>
            <a:lstStyle/>
            <a:p>
              <a:endParaRPr lang="zh-CN" altLang="en-US" dirty="0"/>
            </a:p>
          </p:txBody>
        </p:sp>
        <p:sp>
          <p:nvSpPr>
            <p:cNvPr id="22" name="îṧļiḑè"/>
            <p:cNvSpPr/>
            <p:nvPr/>
          </p:nvSpPr>
          <p:spPr bwMode="auto">
            <a:xfrm>
              <a:off x="6096001" y="1907235"/>
              <a:ext cx="3566773" cy="4267406"/>
            </a:xfrm>
            <a:prstGeom prst="line">
              <a:avLst/>
            </a:prstGeom>
            <a:noFill/>
            <a:ln w="6350">
              <a:solidFill>
                <a:schemeClr val="bg1">
                  <a:lumMod val="75000"/>
                </a:schemeClr>
              </a:solidFill>
              <a:round/>
            </a:ln>
            <a:extLst>
              <a:ext uri="{909E8E84-426E-40DD-AFC4-6F175D3DCCD1}">
                <a14:hiddenFill xmlns:a14="http://schemas.microsoft.com/office/drawing/2010/main">
                  <a:noFill/>
                </a14:hiddenFill>
              </a:ext>
            </a:extLst>
          </p:spPr>
          <p:txBody>
            <a:bodyPr/>
            <a:lstStyle/>
            <a:p>
              <a:endParaRPr lang="zh-CN" altLang="en-US" dirty="0"/>
            </a:p>
          </p:txBody>
        </p:sp>
        <p:grpSp>
          <p:nvGrpSpPr>
            <p:cNvPr id="23" name="ïṣ1íḑê"/>
            <p:cNvGrpSpPr/>
            <p:nvPr/>
          </p:nvGrpSpPr>
          <p:grpSpPr bwMode="auto">
            <a:xfrm>
              <a:off x="729852" y="1907235"/>
              <a:ext cx="10732296" cy="1274708"/>
              <a:chOff x="3552" y="1994"/>
              <a:chExt cx="1616" cy="192"/>
            </a:xfrm>
          </p:grpSpPr>
          <p:sp>
            <p:nvSpPr>
              <p:cNvPr id="31" name="iṡ1ïďè"/>
              <p:cNvSpPr/>
              <p:nvPr/>
            </p:nvSpPr>
            <p:spPr bwMode="auto">
              <a:xfrm flipV="1">
                <a:off x="3552" y="1994"/>
                <a:ext cx="808" cy="192"/>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iṧ1íḋe"/>
              <p:cNvSpPr/>
              <p:nvPr/>
            </p:nvSpPr>
            <p:spPr bwMode="auto">
              <a:xfrm>
                <a:off x="4360" y="1994"/>
                <a:ext cx="808" cy="192"/>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4" name="í$ļïḍê"/>
            <p:cNvGrpSpPr/>
            <p:nvPr/>
          </p:nvGrpSpPr>
          <p:grpSpPr bwMode="auto">
            <a:xfrm>
              <a:off x="729852" y="1907235"/>
              <a:ext cx="10732296" cy="636250"/>
              <a:chOff x="3552" y="1994"/>
              <a:chExt cx="1616" cy="96"/>
            </a:xfrm>
          </p:grpSpPr>
          <p:sp>
            <p:nvSpPr>
              <p:cNvPr id="29" name="ï$ḻidé"/>
              <p:cNvSpPr/>
              <p:nvPr/>
            </p:nvSpPr>
            <p:spPr bwMode="auto">
              <a:xfrm flipV="1">
                <a:off x="3552" y="1994"/>
                <a:ext cx="808" cy="96"/>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30" name="iŝḻîďe"/>
              <p:cNvSpPr/>
              <p:nvPr/>
            </p:nvSpPr>
            <p:spPr bwMode="auto">
              <a:xfrm>
                <a:off x="4360" y="1994"/>
                <a:ext cx="808" cy="96"/>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grpSp>
        <p:grpSp>
          <p:nvGrpSpPr>
            <p:cNvPr id="25" name="iṥlîḋe"/>
            <p:cNvGrpSpPr/>
            <p:nvPr/>
          </p:nvGrpSpPr>
          <p:grpSpPr bwMode="auto">
            <a:xfrm>
              <a:off x="729852" y="1907235"/>
              <a:ext cx="10732296" cy="212083"/>
              <a:chOff x="3552" y="1994"/>
              <a:chExt cx="1616" cy="32"/>
            </a:xfrm>
          </p:grpSpPr>
          <p:sp>
            <p:nvSpPr>
              <p:cNvPr id="27" name="íṡḻîḋê"/>
              <p:cNvSpPr/>
              <p:nvPr/>
            </p:nvSpPr>
            <p:spPr bwMode="auto">
              <a:xfrm flipV="1">
                <a:off x="3552" y="1994"/>
                <a:ext cx="808" cy="32"/>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28" name="iṥḷïḍè"/>
              <p:cNvSpPr/>
              <p:nvPr/>
            </p:nvSpPr>
            <p:spPr bwMode="auto">
              <a:xfrm>
                <a:off x="4360" y="1994"/>
                <a:ext cx="808" cy="32"/>
              </a:xfrm>
              <a:prstGeom prst="line">
                <a:avLst/>
              </a:prstGeom>
              <a:noFill/>
              <a:ln w="6350">
                <a:solidFill>
                  <a:schemeClr val="bg1">
                    <a:lumMod val="85000"/>
                  </a:schemeClr>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6" name="îš1ïḑè"/>
            <p:cNvSpPr txBox="1"/>
            <p:nvPr/>
          </p:nvSpPr>
          <p:spPr bwMode="auto">
            <a:xfrm>
              <a:off x="5041505" y="1387325"/>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36000">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聚焦主业投资</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554841" y="3598719"/>
            <a:ext cx="3141172" cy="1900200"/>
          </a:xfrm>
          <a:prstGeom prst="rect">
            <a:avLst/>
          </a:prstGeom>
          <a:noFill/>
        </p:spPr>
        <p:txBody>
          <a:bodyPr wrap="square" rtlCol="0" anchor="t">
            <a:spAutoFit/>
          </a:bodyPr>
          <a:lstStyle/>
          <a:p>
            <a:pPr fontAlgn="auto">
              <a:lnSpc>
                <a:spcPct val="150000"/>
              </a:lnSpc>
            </a:pPr>
            <a:r>
              <a:rPr lang="en-US" altLang="zh-CN" sz="1600" dirty="0"/>
              <a:t>       </a:t>
            </a:r>
            <a:r>
              <a:rPr lang="zh-CN" altLang="zh-CN" sz="1600" dirty="0"/>
              <a:t>一是中国能建认可的主业，应紧紧围绕“三个理念”、“四项原则”、“五个维度”稳健开展投资业务，积极支持采用小额参股拉动工程总承包等方式做强做优主业。</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文本框 36"/>
          <p:cNvSpPr txBox="1"/>
          <p:nvPr/>
        </p:nvSpPr>
        <p:spPr>
          <a:xfrm>
            <a:off x="4563269" y="3604615"/>
            <a:ext cx="2922718" cy="2638864"/>
          </a:xfrm>
          <a:prstGeom prst="rect">
            <a:avLst/>
          </a:prstGeom>
          <a:noFill/>
        </p:spPr>
        <p:txBody>
          <a:bodyPr wrap="square" rtlCol="0" anchor="t">
            <a:spAutoFit/>
          </a:bodyPr>
          <a:lstStyle/>
          <a:p>
            <a:pPr fontAlgn="auto">
              <a:lnSpc>
                <a:spcPct val="150000"/>
              </a:lnSpc>
            </a:pPr>
            <a:r>
              <a:rPr lang="en-US" altLang="zh-CN" sz="1600" dirty="0"/>
              <a:t>        </a:t>
            </a:r>
            <a:r>
              <a:rPr lang="zh-CN" altLang="zh-CN" sz="1600" dirty="0"/>
              <a:t>二是中国能建重点发展、培育，但尚未纳入主业范围的业务，包括停车场、高端装备制造等新兴业务，在集团股份公司投资能力许可的前提下，优先选取收益较好、安全边际较高的项目。</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8" name="文本框 37"/>
          <p:cNvSpPr txBox="1"/>
          <p:nvPr/>
        </p:nvSpPr>
        <p:spPr>
          <a:xfrm>
            <a:off x="8592007" y="3629202"/>
            <a:ext cx="2504707" cy="1901483"/>
          </a:xfrm>
          <a:prstGeom prst="rect">
            <a:avLst/>
          </a:prstGeom>
          <a:noFill/>
        </p:spPr>
        <p:txBody>
          <a:bodyPr wrap="square" rtlCol="0" anchor="t">
            <a:spAutoFit/>
          </a:bodyPr>
          <a:lstStyle/>
          <a:p>
            <a:pPr>
              <a:lnSpc>
                <a:spcPct val="150000"/>
              </a:lnSpc>
            </a:pPr>
            <a:r>
              <a:rPr lang="en-US" altLang="zh-CN" sz="1600" dirty="0"/>
              <a:t>       </a:t>
            </a:r>
            <a:r>
              <a:rPr lang="zh-CN" altLang="zh-CN" sz="1600" dirty="0"/>
              <a:t>三是市场前景不明显、缺乏核心竞争力、未纳入中国能建及集团股份公司战略发展规划的投资业务，严格禁止介入。</a:t>
            </a:r>
            <a:endParaRPr lang="zh-CN" altLang="zh-CN" sz="1600" dirty="0"/>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8"/>
          <p:cNvSpPr txBox="1"/>
          <p:nvPr/>
        </p:nvSpPr>
        <p:spPr>
          <a:xfrm>
            <a:off x="923463" y="546287"/>
            <a:ext cx="3315758" cy="307777"/>
          </a:xfrm>
          <a:prstGeom prst="rect">
            <a:avLst/>
          </a:prstGeom>
          <a:noFill/>
          <a:ln w="9525">
            <a:noFill/>
          </a:ln>
        </p:spPr>
        <p:txBody>
          <a:bodyPr wrap="square" lIns="0" tIns="0" rIns="0" bIns="0" anchor="ctr">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grpSp>
        <p:nvGrpSpPr>
          <p:cNvPr id="6" name="a1eb5a28-14fa-4b64-90b7-d6b94dabd37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385209" y="1338068"/>
            <a:ext cx="9019621" cy="5012955"/>
            <a:chOff x="2500866" y="992460"/>
            <a:chExt cx="9019621" cy="7155477"/>
          </a:xfrm>
        </p:grpSpPr>
        <p:sp>
          <p:nvSpPr>
            <p:cNvPr id="7" name="îṡļiḍê"/>
            <p:cNvSpPr/>
            <p:nvPr/>
          </p:nvSpPr>
          <p:spPr bwMode="auto">
            <a:xfrm rot="16200000">
              <a:off x="4820864" y="-555999"/>
              <a:ext cx="4379625" cy="9019621"/>
            </a:xfrm>
            <a:prstGeom prst="rightArrow">
              <a:avLst>
                <a:gd name="adj1" fmla="val 100000"/>
                <a:gd name="adj2" fmla="val 33345"/>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endParaRPr>
            </a:p>
          </p:txBody>
        </p:sp>
        <p:sp>
          <p:nvSpPr>
            <p:cNvPr id="9" name="iṡliḓe"/>
            <p:cNvSpPr/>
            <p:nvPr/>
          </p:nvSpPr>
          <p:spPr bwMode="blackWhite">
            <a:xfrm>
              <a:off x="5686444" y="992460"/>
              <a:ext cx="2646877" cy="940150"/>
            </a:xfrm>
            <a:prstGeom prst="ellipse">
              <a:avLst/>
            </a:prstGeom>
            <a:solidFill>
              <a:schemeClr val="accent1"/>
            </a:solidFill>
            <a:ln w="3175">
              <a:solidFill>
                <a:schemeClr val="bg1">
                  <a:lumMod val="75000"/>
                </a:schemeClr>
              </a:solidFill>
              <a:round/>
            </a:ln>
            <a:effectLst/>
          </p:spPr>
          <p:txBody>
            <a:bodyPr wrap="square" anchor="ctr">
              <a:normAutofit/>
            </a:bodyPr>
            <a:lstStyle>
              <a:lvl1pPr>
                <a:defRPr sz="1300" b="1">
                  <a:solidFill>
                    <a:srgbClr val="000000"/>
                  </a:solidFill>
                </a:defRPr>
              </a:lvl1pPr>
              <a:lvl2pPr marL="742950" indent="-285750">
                <a:defRPr sz="1300" b="1">
                  <a:solidFill>
                    <a:srgbClr val="000000"/>
                  </a:solidFill>
                </a:defRPr>
              </a:lvl2pPr>
              <a:lvl3pPr marL="1143000" indent="-228600">
                <a:defRPr sz="1300" b="1">
                  <a:solidFill>
                    <a:srgbClr val="000000"/>
                  </a:solidFill>
                </a:defRPr>
              </a:lvl3pPr>
              <a:lvl4pPr marL="1600200" indent="-228600">
                <a:defRPr sz="1300" b="1">
                  <a:solidFill>
                    <a:srgbClr val="000000"/>
                  </a:solidFill>
                </a:defRPr>
              </a:lvl4pPr>
              <a:lvl5pPr marL="2057400" indent="-228600">
                <a:defRPr sz="1300" b="1">
                  <a:solidFill>
                    <a:srgbClr val="000000"/>
                  </a:solidFill>
                </a:defRPr>
              </a:lvl5pPr>
              <a:lvl6pPr marL="2514600" indent="-228600" eaLnBrk="0" fontAlgn="base" hangingPunct="0">
                <a:spcBef>
                  <a:spcPct val="0"/>
                </a:spcBef>
                <a:spcAft>
                  <a:spcPct val="0"/>
                </a:spcAft>
                <a:defRPr sz="1300" b="1">
                  <a:solidFill>
                    <a:srgbClr val="000000"/>
                  </a:solidFill>
                </a:defRPr>
              </a:lvl6pPr>
              <a:lvl7pPr marL="2971800" indent="-228600" eaLnBrk="0" fontAlgn="base" hangingPunct="0">
                <a:spcBef>
                  <a:spcPct val="0"/>
                </a:spcBef>
                <a:spcAft>
                  <a:spcPct val="0"/>
                </a:spcAft>
                <a:defRPr sz="1300" b="1">
                  <a:solidFill>
                    <a:srgbClr val="000000"/>
                  </a:solidFill>
                </a:defRPr>
              </a:lvl7pPr>
              <a:lvl8pPr marL="3429000" indent="-228600" eaLnBrk="0" fontAlgn="base" hangingPunct="0">
                <a:spcBef>
                  <a:spcPct val="0"/>
                </a:spcBef>
                <a:spcAft>
                  <a:spcPct val="0"/>
                </a:spcAft>
                <a:defRPr sz="1300" b="1">
                  <a:solidFill>
                    <a:srgbClr val="000000"/>
                  </a:solidFill>
                </a:defRPr>
              </a:lvl8pPr>
              <a:lvl9pPr marL="3886200" indent="-228600" eaLnBrk="0" fontAlgn="base" hangingPunct="0">
                <a:spcBef>
                  <a:spcPct val="0"/>
                </a:spcBef>
                <a:spcAft>
                  <a:spcPct val="0"/>
                </a:spcAft>
                <a:defRPr sz="1300" b="1">
                  <a:solidFill>
                    <a:srgbClr val="000000"/>
                  </a:solidFill>
                </a:defRPr>
              </a:lvl9pPr>
            </a:lstStyle>
            <a:p>
              <a:pPr algn="ctr"/>
              <a:endParaRPr lang="zh-CN" altLang="en-US" sz="1600" dirty="0">
                <a:solidFill>
                  <a:schemeClr val="bg1"/>
                </a:solidFill>
              </a:endParaRPr>
            </a:p>
          </p:txBody>
        </p:sp>
        <p:sp>
          <p:nvSpPr>
            <p:cNvPr id="10" name="ï$ḻiḑé"/>
            <p:cNvSpPr/>
            <p:nvPr/>
          </p:nvSpPr>
          <p:spPr bwMode="auto">
            <a:xfrm>
              <a:off x="2500866" y="3214854"/>
              <a:ext cx="9018035" cy="4933083"/>
            </a:xfrm>
            <a:prstGeom prst="rect">
              <a:avLst/>
            </a:prstGeom>
            <a:solidFill>
              <a:schemeClr val="bg1"/>
            </a:solidFill>
            <a:ln w="12700">
              <a:solidFill>
                <a:schemeClr val="accent1"/>
              </a:solidFill>
            </a:ln>
          </p:spPr>
          <p:style>
            <a:lnRef idx="2">
              <a:schemeClr val="dk1"/>
            </a:lnRef>
            <a:fillRef idx="1">
              <a:schemeClr val="lt1"/>
            </a:fillRef>
            <a:effectRef idx="0">
              <a:schemeClr val="dk1"/>
            </a:effectRef>
            <a:fontRef idx="minor">
              <a:schemeClr val="dk1"/>
            </a:fontRef>
          </p:style>
          <p:txBody>
            <a:bodyPr rtlCol="0" anchor="ctr"/>
            <a:lstStyle/>
            <a:p>
              <a:pPr>
                <a:lnSpc>
                  <a:spcPct val="150000"/>
                </a:lnSpc>
              </a:pPr>
              <a:r>
                <a:rPr lang="zh-CN" altLang="en-US" sz="2000" kern="100" dirty="0">
                  <a:latin typeface="微软雅黑" panose="020B0503020204020204" pitchFamily="34" charset="-122"/>
                  <a:ea typeface="微软雅黑" panose="020B0503020204020204" pitchFamily="34" charset="-122"/>
                </a:rPr>
                <a:t>       明确了“八大投资领域、九大投资平台” 的功能定位，使投资决策更理性、投资方向更聚焦、主体责任更清晰。</a:t>
              </a:r>
              <a:endParaRPr lang="en-US" altLang="zh-CN" sz="2000" kern="100" dirty="0">
                <a:latin typeface="微软雅黑" panose="020B0503020204020204" pitchFamily="34" charset="-122"/>
                <a:ea typeface="微软雅黑" panose="020B0503020204020204" pitchFamily="34" charset="-122"/>
              </a:endParaRPr>
            </a:p>
            <a:p>
              <a:pPr>
                <a:lnSpc>
                  <a:spcPct val="150000"/>
                </a:lnSpc>
              </a:pPr>
              <a:r>
                <a:rPr lang="zh-CN" altLang="en-US" sz="2000" kern="100" dirty="0">
                  <a:latin typeface="微软雅黑" panose="020B0503020204020204" pitchFamily="34" charset="-122"/>
                  <a:ea typeface="微软雅黑" panose="020B0503020204020204" pitchFamily="34" charset="-122"/>
                </a:rPr>
                <a:t>       </a:t>
              </a:r>
              <a:r>
                <a:rPr lang="zh-CN" altLang="en-US" sz="2000" b="1" kern="100" dirty="0">
                  <a:latin typeface="微软雅黑" panose="020B0503020204020204" pitchFamily="34" charset="-122"/>
                  <a:ea typeface="微软雅黑" panose="020B0503020204020204" pitchFamily="34" charset="-122"/>
                </a:rPr>
                <a:t>海投公司</a:t>
              </a:r>
              <a:r>
                <a:rPr lang="zh-CN" altLang="en-US" sz="2000" kern="100" dirty="0">
                  <a:latin typeface="微软雅黑" panose="020B0503020204020204" pitchFamily="34" charset="-122"/>
                  <a:ea typeface="微软雅黑" panose="020B0503020204020204" pitchFamily="34" charset="-122"/>
                </a:rPr>
                <a:t>作为境外投资业务主要平台，以控股形式投资海外水电、水务等基础设施类项目，以参股形式引领水泥、民爆、高端装备、环保等非建筑企业“走出去”。</a:t>
              </a:r>
              <a:r>
                <a:rPr lang="zh-CN" altLang="en-US" sz="2000" b="1" kern="100" dirty="0">
                  <a:latin typeface="微软雅黑" panose="020B0503020204020204" pitchFamily="34" charset="-122"/>
                  <a:ea typeface="微软雅黑" panose="020B0503020204020204" pitchFamily="34" charset="-122"/>
                </a:rPr>
                <a:t>投资公司</a:t>
              </a:r>
              <a:r>
                <a:rPr lang="zh-CN" altLang="en-US" sz="2000" kern="100" dirty="0">
                  <a:latin typeface="微软雅黑" panose="020B0503020204020204" pitchFamily="34" charset="-122"/>
                  <a:ea typeface="微软雅黑" panose="020B0503020204020204" pitchFamily="34" charset="-122"/>
                </a:rPr>
                <a:t>要打造成集新兴业务投、建、营一体化，具备良好信誉、资本运作能力和抗风险能力的境内专业投资平台。</a:t>
              </a:r>
              <a:r>
                <a:rPr lang="zh-CN" altLang="en-US" sz="2000" b="1" kern="100" dirty="0">
                  <a:latin typeface="微软雅黑" panose="020B0503020204020204" pitchFamily="34" charset="-122"/>
                  <a:ea typeface="微软雅黑" panose="020B0503020204020204" pitchFamily="34" charset="-122"/>
                </a:rPr>
                <a:t>其他专业子公司</a:t>
              </a:r>
              <a:r>
                <a:rPr lang="zh-CN" altLang="en-US" sz="2000" kern="100" dirty="0">
                  <a:latin typeface="微软雅黑" panose="020B0503020204020204" pitchFamily="34" charset="-122"/>
                  <a:ea typeface="微软雅黑" panose="020B0503020204020204" pitchFamily="34" charset="-122"/>
                </a:rPr>
                <a:t>也明确了业务范围和发展目标。</a:t>
              </a:r>
              <a:endParaRPr lang="en-US" altLang="zh-CN" sz="2000" kern="100" dirty="0">
                <a:latin typeface="微软雅黑" panose="020B0503020204020204" pitchFamily="34" charset="-122"/>
                <a:ea typeface="微软雅黑" panose="020B0503020204020204" pitchFamily="34" charset="-122"/>
              </a:endParaRPr>
            </a:p>
          </p:txBody>
        </p:sp>
      </p:grpSp>
      <p:sp>
        <p:nvSpPr>
          <p:cNvPr id="3" name="矩形 2"/>
          <p:cNvSpPr/>
          <p:nvPr/>
        </p:nvSpPr>
        <p:spPr>
          <a:xfrm>
            <a:off x="4775970" y="1478479"/>
            <a:ext cx="2236510" cy="400110"/>
          </a:xfrm>
          <a:prstGeom prst="rect">
            <a:avLst/>
          </a:prstGeom>
        </p:spPr>
        <p:txBody>
          <a:bodyPr wrap="none">
            <a:spAutoFit/>
          </a:bodyPr>
          <a:lstStyle/>
          <a:p>
            <a:r>
              <a:rPr lang="zh-CN" altLang="en-US" sz="2000" b="1" kern="100" dirty="0">
                <a:solidFill>
                  <a:schemeClr val="bg1"/>
                </a:solidFill>
                <a:latin typeface="微软雅黑" panose="020B0503020204020204" pitchFamily="34" charset="-122"/>
                <a:ea typeface="微软雅黑" panose="020B0503020204020204" pitchFamily="34" charset="-122"/>
              </a:rPr>
              <a:t>打造专业投资平台</a:t>
            </a:r>
            <a:endParaRPr lang="zh-CN" altLang="en-US" sz="2000" b="1" dirty="0">
              <a:solidFill>
                <a:schemeClr val="bg1"/>
              </a:solidFill>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中国能建投资总体思路</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126490" y="4159250"/>
            <a:ext cx="10227310" cy="953135"/>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cs typeface="黑体" panose="02010609060101010101" pitchFamily="49" charset="-122"/>
              </a:rPr>
              <a:t>“</a:t>
            </a:r>
            <a:r>
              <a:rPr lang="zh-CN" altLang="en-US" sz="2000">
                <a:solidFill>
                  <a:srgbClr val="FF0000"/>
                </a:solidFill>
                <a:latin typeface="黑体" panose="02010609060101010101" pitchFamily="49" charset="-122"/>
                <a:ea typeface="黑体" panose="02010609060101010101" pitchFamily="49" charset="-122"/>
                <a:cs typeface="黑体" panose="02010609060101010101" pitchFamily="49" charset="-122"/>
              </a:rPr>
              <a:t>我们不管怎么转型，不管怎么发展，葛洲坝的‘根’和‘魂’仍然在建筑领域</a:t>
            </a:r>
            <a:r>
              <a:rPr lang="zh-CN" altLang="en-US" sz="2000">
                <a:latin typeface="黑体" panose="02010609060101010101" pitchFamily="49" charset="-122"/>
                <a:ea typeface="黑体" panose="02010609060101010101" pitchFamily="49" charset="-122"/>
                <a:cs typeface="黑体" panose="02010609060101010101" pitchFamily="49" charset="-122"/>
              </a:rPr>
              <a:t>”</a:t>
            </a:r>
            <a:endParaRPr lang="zh-CN" altLang="en-US" sz="2000">
              <a:latin typeface="黑体" panose="02010609060101010101" pitchFamily="49" charset="-122"/>
              <a:ea typeface="黑体" panose="02010609060101010101" pitchFamily="49" charset="-122"/>
              <a:cs typeface="黑体" panose="02010609060101010101" pitchFamily="49" charset="-122"/>
            </a:endParaRPr>
          </a:p>
          <a:p>
            <a:endParaRPr lang="zh-CN" altLang="en-US">
              <a:latin typeface="仿宋_GB2312" panose="02010609030101010101" charset="-122"/>
              <a:ea typeface="仿宋_GB2312" panose="02010609030101010101" charset="-122"/>
              <a:cs typeface="仿宋_GB2312" panose="02010609030101010101" charset="-122"/>
            </a:endParaRPr>
          </a:p>
          <a:p>
            <a:pPr algn="r"/>
            <a:r>
              <a:rPr lang="zh-CN" altLang="en-US">
                <a:latin typeface="仿宋_GB2312" panose="02010609030101010101" charset="-122"/>
                <a:ea typeface="仿宋_GB2312" panose="02010609030101010101" charset="-122"/>
                <a:cs typeface="仿宋_GB2312" panose="02010609030101010101" charset="-122"/>
              </a:rPr>
              <a:t>--中国能建汪建平董事长2018年8月15日在葛洲坝集团干部大会上的讲话</a:t>
            </a:r>
            <a:endParaRPr lang="zh-CN" altLang="en-US">
              <a:latin typeface="仿宋_GB2312" panose="02010609030101010101" charset="-122"/>
              <a:ea typeface="仿宋_GB2312" panose="02010609030101010101" charset="-122"/>
              <a:cs typeface="仿宋_GB2312" panose="02010609030101010101" charset="-122"/>
            </a:endParaRPr>
          </a:p>
        </p:txBody>
      </p:sp>
      <p:sp>
        <p:nvSpPr>
          <p:cNvPr id="4" name="文本框 3"/>
          <p:cNvSpPr txBox="1"/>
          <p:nvPr/>
        </p:nvSpPr>
        <p:spPr>
          <a:xfrm>
            <a:off x="923290" y="1503045"/>
            <a:ext cx="9999345" cy="1506855"/>
          </a:xfrm>
          <a:prstGeom prst="rect">
            <a:avLst/>
          </a:prstGeom>
          <a:noFill/>
        </p:spPr>
        <p:txBody>
          <a:bodyPr wrap="square" rtlCol="0">
            <a:spAutoFit/>
          </a:bodyPr>
          <a:p>
            <a:r>
              <a:rPr lang="zh-CN" altLang="en-US" b="1">
                <a:solidFill>
                  <a:srgbClr val="0070C0"/>
                </a:solidFill>
                <a:latin typeface="黑体" panose="02010609060101010101" pitchFamily="49" charset="-122"/>
                <a:ea typeface="黑体" panose="02010609060101010101" pitchFamily="49" charset="-122"/>
                <a:cs typeface="黑体" panose="02010609060101010101" pitchFamily="49" charset="-122"/>
              </a:rPr>
              <a:t>中国能建投资总体思路：</a:t>
            </a:r>
            <a:endParaRPr lang="zh-CN" altLang="en-US">
              <a:latin typeface="黑体" panose="02010609060101010101" pitchFamily="49" charset="-122"/>
              <a:ea typeface="黑体" panose="02010609060101010101" pitchFamily="49" charset="-122"/>
              <a:cs typeface="黑体" panose="02010609060101010101" pitchFamily="49" charset="-122"/>
            </a:endParaRPr>
          </a:p>
          <a:p>
            <a:endParaRPr lang="zh-CN" altLang="en-US">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000">
                <a:solidFill>
                  <a:srgbClr val="FF0000"/>
                </a:solidFill>
                <a:latin typeface="黑体" panose="02010609060101010101" pitchFamily="49" charset="-122"/>
                <a:ea typeface="黑体" panose="02010609060101010101" pitchFamily="49" charset="-122"/>
                <a:cs typeface="黑体" panose="02010609060101010101" pitchFamily="49" charset="-122"/>
              </a:rPr>
              <a:t>“投资主体要始终围绕带动工程主业、带动所属企业发展这一功能定位来开展投资”</a:t>
            </a:r>
            <a:endParaRPr lang="zh-CN" altLang="en-US">
              <a:latin typeface="黑体" panose="02010609060101010101" pitchFamily="49" charset="-122"/>
              <a:ea typeface="黑体" panose="02010609060101010101" pitchFamily="49" charset="-122"/>
              <a:cs typeface="黑体" panose="02010609060101010101" pitchFamily="49" charset="-122"/>
            </a:endParaRPr>
          </a:p>
          <a:p>
            <a:endParaRPr lang="zh-CN" altLang="en-US">
              <a:latin typeface="黑体" panose="02010609060101010101" pitchFamily="49" charset="-122"/>
              <a:ea typeface="黑体" panose="02010609060101010101" pitchFamily="49" charset="-122"/>
              <a:cs typeface="黑体" panose="02010609060101010101" pitchFamily="49" charset="-122"/>
            </a:endParaRPr>
          </a:p>
          <a:p>
            <a:pPr algn="r"/>
            <a:r>
              <a:rPr lang="zh-CN" altLang="en-US">
                <a:latin typeface="黑体" panose="02010609060101010101" pitchFamily="49" charset="-122"/>
                <a:ea typeface="黑体" panose="02010609060101010101" pitchFamily="49" charset="-122"/>
                <a:cs typeface="黑体" panose="02010609060101010101" pitchFamily="49" charset="-122"/>
              </a:rPr>
              <a:t>--《中国能建投资业务规划（2018-2020）》</a:t>
            </a:r>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
        <p:nvSpPr>
          <p:cNvPr id="5" name="灯片编号占位符 4"/>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3"/>
          <p:cNvSpPr>
            <a:spLocks noChangeArrowheads="1"/>
          </p:cNvSpPr>
          <p:nvPr/>
        </p:nvSpPr>
        <p:spPr bwMode="auto">
          <a:xfrm>
            <a:off x="5836920" y="1363345"/>
            <a:ext cx="5045075" cy="2923540"/>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30" name="Group 6"/>
          <p:cNvGrpSpPr/>
          <p:nvPr/>
        </p:nvGrpSpPr>
        <p:grpSpPr bwMode="auto">
          <a:xfrm>
            <a:off x="6083508" y="1524938"/>
            <a:ext cx="306696" cy="255366"/>
            <a:chOff x="0" y="0"/>
            <a:chExt cx="212" cy="174"/>
          </a:xfrm>
          <a:solidFill>
            <a:srgbClr val="A2897B"/>
          </a:solidFill>
        </p:grpSpPr>
        <p:sp>
          <p:nvSpPr>
            <p:cNvPr id="35"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6"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7" name="Rectangle 12"/>
          <p:cNvSpPr>
            <a:spLocks noChangeArrowheads="1"/>
          </p:cNvSpPr>
          <p:nvPr/>
        </p:nvSpPr>
        <p:spPr bwMode="auto">
          <a:xfrm>
            <a:off x="6546513" y="1429059"/>
            <a:ext cx="1482462"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环保业务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8" name="Rectangle 13"/>
          <p:cNvSpPr>
            <a:spLocks noChangeArrowheads="1"/>
          </p:cNvSpPr>
          <p:nvPr/>
        </p:nvSpPr>
        <p:spPr bwMode="auto">
          <a:xfrm>
            <a:off x="6025053" y="2133104"/>
            <a:ext cx="4552356"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3765" fontAlgn="auto">
              <a:lnSpc>
                <a:spcPts val="26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环保业务作为公司转型升级的新兴板块，我们要坚定不移地做强</a:t>
            </a:r>
            <a:r>
              <a:rPr lang="zh-CN" altLang="en-US" sz="2000" dirty="0">
                <a:latin typeface="微软雅黑" panose="020B0503020204020204" pitchFamily="34" charset="-122"/>
                <a:ea typeface="微软雅黑" panose="020B0503020204020204" pitchFamily="34" charset="-122"/>
                <a:sym typeface="+mn-ea"/>
              </a:rPr>
              <a:t>做优，</a:t>
            </a:r>
            <a:r>
              <a:rPr lang="zh-CN" altLang="en-US" sz="2000" dirty="0">
                <a:latin typeface="微软雅黑" panose="020B0503020204020204" pitchFamily="34" charset="-122"/>
                <a:ea typeface="微软雅黑" panose="020B0503020204020204" pitchFamily="34" charset="-122"/>
              </a:rPr>
              <a:t>推广应用环保产业园模式。</a:t>
            </a:r>
            <a:endParaRPr lang="en-US" altLang="zh-CN" sz="2000" dirty="0">
              <a:latin typeface="微软雅黑" panose="020B0503020204020204" pitchFamily="34" charset="-122"/>
              <a:ea typeface="微软雅黑" panose="020B0503020204020204" pitchFamily="34" charset="-122"/>
            </a:endParaRPr>
          </a:p>
          <a:p>
            <a:pPr indent="457200" algn="just" defTabSz="913765" fontAlgn="auto">
              <a:lnSpc>
                <a:spcPts val="26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绿园公司要聚焦再生资源利用，适度控制规模，强化合规管理，创新商业模式，提升盈利能力，提高发展质量。</a:t>
            </a:r>
            <a:endParaRPr lang="zh-CN" altLang="en-US" sz="2000" dirty="0">
              <a:latin typeface="微软雅黑" panose="020B0503020204020204" pitchFamily="34" charset="-122"/>
              <a:ea typeface="微软雅黑" panose="020B0503020204020204" pitchFamily="34" charset="-122"/>
            </a:endParaRPr>
          </a:p>
        </p:txBody>
      </p:sp>
      <p:sp>
        <p:nvSpPr>
          <p:cNvPr id="39" name="Line 14"/>
          <p:cNvSpPr>
            <a:spLocks noChangeShapeType="1"/>
          </p:cNvSpPr>
          <p:nvPr/>
        </p:nvSpPr>
        <p:spPr bwMode="auto">
          <a:xfrm>
            <a:off x="6544524" y="1560194"/>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41" name="Freeform 20"/>
          <p:cNvSpPr/>
          <p:nvPr/>
        </p:nvSpPr>
        <p:spPr bwMode="auto">
          <a:xfrm rot="10800000">
            <a:off x="5485868" y="2584829"/>
            <a:ext cx="163571" cy="331976"/>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ln>
          <a:extLst>
            <a:ext uri="{909E8E84-426E-40DD-AFC4-6F175D3DCCD1}">
              <a14:hiddenFill xmlns:a14="http://schemas.microsoft.com/office/drawing/2010/main">
                <a:solidFill>
                  <a:srgbClr val="FFFFFF"/>
                </a:solidFill>
              </a14:hiddenFill>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57" name="TextBox 35"/>
          <p:cNvSpPr txBox="1"/>
          <p:nvPr/>
        </p:nvSpPr>
        <p:spPr>
          <a:xfrm>
            <a:off x="963038" y="3997837"/>
            <a:ext cx="3160889" cy="432364"/>
          </a:xfrm>
          <a:prstGeom prst="rect">
            <a:avLst/>
          </a:prstGeom>
          <a:noFill/>
          <a:ln w="9525">
            <a:noFill/>
          </a:ln>
        </p:spPr>
        <p:txBody>
          <a:bodyPr wrap="none" lIns="256000" tIns="0" rIns="0" bIns="0" anchor="b"/>
          <a:lstStyle/>
          <a:p>
            <a:pPr marL="342900" indent="-342900">
              <a:buFont typeface="Wingdings" panose="05000000000000000000" charset="0"/>
              <a:buChar char=""/>
            </a:pPr>
            <a:r>
              <a:rPr lang="zh-CN" altLang="en-US" sz="1705" b="1"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环保业务发展方向</a:t>
            </a:r>
            <a:endParaRPr lang="en-US" altLang="zh-CN" sz="1705" b="1"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 name="组合 6"/>
          <p:cNvGrpSpPr/>
          <p:nvPr/>
        </p:nvGrpSpPr>
        <p:grpSpPr>
          <a:xfrm>
            <a:off x="1811655" y="5361940"/>
            <a:ext cx="2197735" cy="373380"/>
            <a:chOff x="2853" y="8444"/>
            <a:chExt cx="3461" cy="588"/>
          </a:xfrm>
        </p:grpSpPr>
        <p:grpSp>
          <p:nvGrpSpPr>
            <p:cNvPr id="60" name="组合 64"/>
            <p:cNvGrpSpPr/>
            <p:nvPr/>
          </p:nvGrpSpPr>
          <p:grpSpPr>
            <a:xfrm rot="0">
              <a:off x="2853" y="8444"/>
              <a:ext cx="672" cy="571"/>
              <a:chOff x="5703298" y="2591254"/>
              <a:chExt cx="779145" cy="773430"/>
            </a:xfrm>
            <a:effectLst>
              <a:outerShdw blurRad="76200" dir="18900000" sy="23000" kx="-1200000" algn="bl" rotWithShape="0">
                <a:prstClr val="black">
                  <a:alpha val="20000"/>
                </a:prstClr>
              </a:outerShdw>
            </a:effectLst>
          </p:grpSpPr>
          <p:sp>
            <p:nvSpPr>
              <p:cNvPr id="61" name="MH_Other_5"/>
              <p:cNvSpPr/>
              <p:nvPr/>
            </p:nvSpPr>
            <p:spPr>
              <a:xfrm>
                <a:off x="5703298" y="2591254"/>
                <a:ext cx="779145" cy="773430"/>
              </a:xfrm>
              <a:custGeom>
                <a:avLst/>
                <a:gdLst/>
                <a:ahLst/>
                <a:cxnLst>
                  <a:cxn ang="0">
                    <a:pos x="413081" y="962"/>
                  </a:cxn>
                  <a:cxn ang="0">
                    <a:pos x="720618" y="193137"/>
                  </a:cxn>
                  <a:cxn ang="0">
                    <a:pos x="579280" y="720619"/>
                  </a:cxn>
                  <a:cxn ang="0">
                    <a:pos x="51797" y="579281"/>
                  </a:cxn>
                  <a:cxn ang="0">
                    <a:pos x="193136" y="51798"/>
                  </a:cxn>
                  <a:cxn ang="0">
                    <a:pos x="413081" y="962"/>
                  </a:cxn>
                </a:cxnLst>
                <a:rect l="0" t="0" r="0" b="0"/>
                <a:pathLst>
                  <a:path w="772416" h="772417">
                    <a:moveTo>
                      <a:pt x="413081" y="962"/>
                    </a:moveTo>
                    <a:cubicBezTo>
                      <a:pt x="536732" y="9701"/>
                      <a:pt x="653974" y="77706"/>
                      <a:pt x="720618" y="193137"/>
                    </a:cubicBezTo>
                    <a:cubicBezTo>
                      <a:pt x="827249" y="377826"/>
                      <a:pt x="763969" y="613989"/>
                      <a:pt x="579280" y="720619"/>
                    </a:cubicBezTo>
                    <a:cubicBezTo>
                      <a:pt x="394590" y="827250"/>
                      <a:pt x="158428" y="763970"/>
                      <a:pt x="51797" y="579281"/>
                    </a:cubicBezTo>
                    <a:cubicBezTo>
                      <a:pt x="-54833" y="394591"/>
                      <a:pt x="8446" y="158429"/>
                      <a:pt x="193136" y="51798"/>
                    </a:cubicBezTo>
                    <a:cubicBezTo>
                      <a:pt x="262394" y="11812"/>
                      <a:pt x="338891" y="-4281"/>
                      <a:pt x="413081" y="962"/>
                    </a:cubicBezTo>
                    <a:close/>
                  </a:path>
                </a:pathLst>
              </a:custGeom>
              <a:solidFill>
                <a:srgbClr val="1A879E"/>
              </a:solidFill>
              <a:ln w="9525">
                <a:noFill/>
              </a:ln>
            </p:spPr>
            <p:txBody>
              <a:bodyPr/>
              <a:lstStyle/>
              <a:p>
                <a:pPr fontAlgn="base"/>
                <a:endParaRPr lang="zh-CN" altLang="en-US" sz="100" strike="noStrike" noProof="1"/>
              </a:p>
            </p:txBody>
          </p:sp>
          <p:sp>
            <p:nvSpPr>
              <p:cNvPr id="62" name="MH_Other_14"/>
              <p:cNvSpPr/>
              <p:nvPr/>
            </p:nvSpPr>
            <p:spPr>
              <a:xfrm>
                <a:off x="5916023" y="2772229"/>
                <a:ext cx="406400" cy="365125"/>
              </a:xfrm>
              <a:custGeom>
                <a:avLst/>
                <a:gdLst/>
                <a:ahLst/>
                <a:cxnLst>
                  <a:cxn ang="0">
                    <a:pos x="726341" y="2170112"/>
                  </a:cxn>
                  <a:cxn ang="0">
                    <a:pos x="1441768" y="728510"/>
                  </a:cxn>
                  <a:cxn ang="0">
                    <a:pos x="1885633" y="1143658"/>
                  </a:cxn>
                  <a:cxn ang="0">
                    <a:pos x="1870393" y="1187775"/>
                  </a:cxn>
                  <a:cxn ang="0">
                    <a:pos x="1824038" y="1209358"/>
                  </a:cxn>
                  <a:cxn ang="0">
                    <a:pos x="1774825" y="1196345"/>
                  </a:cxn>
                  <a:cxn ang="0">
                    <a:pos x="87630" y="1207136"/>
                  </a:cxn>
                  <a:cxn ang="0">
                    <a:pos x="36195" y="1203010"/>
                  </a:cxn>
                  <a:cxn ang="0">
                    <a:pos x="2540" y="1166510"/>
                  </a:cxn>
                  <a:cxn ang="0">
                    <a:pos x="7937" y="1121123"/>
                  </a:cxn>
                  <a:cxn ang="0">
                    <a:pos x="1968140" y="219388"/>
                  </a:cxn>
                  <a:cxn ang="0">
                    <a:pos x="2114413" y="243789"/>
                  </a:cxn>
                  <a:cxn ang="0">
                    <a:pos x="2240697" y="284667"/>
                  </a:cxn>
                  <a:cxn ang="0">
                    <a:pos x="2388557" y="355016"/>
                  </a:cxn>
                  <a:cxn ang="0">
                    <a:pos x="2336521" y="373079"/>
                  </a:cxn>
                  <a:cxn ang="0">
                    <a:pos x="2250533" y="415225"/>
                  </a:cxn>
                  <a:cxn ang="0">
                    <a:pos x="2138845" y="508390"/>
                  </a:cxn>
                  <a:cxn ang="0">
                    <a:pos x="2044926" y="621519"/>
                  </a:cxn>
                  <a:cxn ang="0">
                    <a:pos x="1960525" y="747006"/>
                  </a:cxn>
                  <a:cxn ang="0">
                    <a:pos x="1902777" y="803412"/>
                  </a:cxn>
                  <a:cxn ang="0">
                    <a:pos x="1832020" y="843974"/>
                  </a:cxn>
                  <a:cxn ang="0">
                    <a:pos x="1753013" y="868374"/>
                  </a:cxn>
                  <a:cxn ang="0">
                    <a:pos x="1568664" y="707079"/>
                  </a:cxn>
                  <a:cxn ang="0">
                    <a:pos x="1657507" y="590147"/>
                  </a:cxn>
                  <a:cxn ang="0">
                    <a:pos x="1736514" y="513143"/>
                  </a:cxn>
                  <a:cxn ang="0">
                    <a:pos x="1825674" y="448498"/>
                  </a:cxn>
                  <a:cxn ang="0">
                    <a:pos x="1925622" y="399381"/>
                  </a:cxn>
                  <a:cxn ang="0">
                    <a:pos x="2033820" y="369910"/>
                  </a:cxn>
                  <a:cxn ang="0">
                    <a:pos x="2147095" y="361671"/>
                  </a:cxn>
                  <a:cxn ang="0">
                    <a:pos x="2032234" y="356601"/>
                  </a:cxn>
                  <a:cxn ang="0">
                    <a:pos x="1917373" y="373713"/>
                  </a:cxn>
                  <a:cxn ang="0">
                    <a:pos x="1806953" y="412690"/>
                  </a:cxn>
                  <a:cxn ang="0">
                    <a:pos x="1703832" y="469730"/>
                  </a:cxn>
                  <a:cxn ang="0">
                    <a:pos x="1610230" y="542297"/>
                  </a:cxn>
                  <a:cxn ang="0">
                    <a:pos x="1526146" y="625638"/>
                  </a:cxn>
                  <a:cxn ang="0">
                    <a:pos x="1409381" y="589196"/>
                  </a:cxn>
                  <a:cxn ang="0">
                    <a:pos x="1430322" y="523601"/>
                  </a:cxn>
                  <a:cxn ang="0">
                    <a:pos x="1476648" y="444696"/>
                  </a:cxn>
                  <a:cxn ang="0">
                    <a:pos x="1541376" y="367375"/>
                  </a:cxn>
                  <a:cxn ang="0">
                    <a:pos x="1611816" y="308117"/>
                  </a:cxn>
                  <a:cxn ang="0">
                    <a:pos x="1686381" y="265337"/>
                  </a:cxn>
                  <a:cxn ang="0">
                    <a:pos x="1763166" y="237134"/>
                  </a:cxn>
                  <a:cxn ang="0">
                    <a:pos x="1910075" y="217487"/>
                  </a:cxn>
                  <a:cxn ang="0">
                    <a:pos x="1198124" y="20298"/>
                  </a:cxn>
                  <a:cxn ang="0">
                    <a:pos x="1336237" y="78653"/>
                  </a:cxn>
                  <a:cxn ang="0">
                    <a:pos x="1406886" y="127177"/>
                  </a:cxn>
                  <a:cxn ang="0">
                    <a:pos x="1468305" y="191241"/>
                  </a:cxn>
                  <a:cxn ang="0">
                    <a:pos x="1512540" y="273066"/>
                  </a:cxn>
                  <a:cxn ang="0">
                    <a:pos x="1474351" y="374554"/>
                  </a:cxn>
                  <a:cxn ang="0">
                    <a:pos x="1420252" y="385654"/>
                  </a:cxn>
                  <a:cxn ang="0">
                    <a:pos x="1384927" y="273700"/>
                  </a:cxn>
                  <a:cxn ang="0">
                    <a:pos x="1348012" y="208050"/>
                  </a:cxn>
                  <a:cxn ang="0">
                    <a:pos x="1299640" y="150963"/>
                  </a:cxn>
                  <a:cxn ang="0">
                    <a:pos x="1242040" y="104659"/>
                  </a:cxn>
                  <a:cxn ang="0">
                    <a:pos x="1280546" y="143986"/>
                  </a:cxn>
                  <a:cxn ang="0">
                    <a:pos x="1323508" y="202024"/>
                  </a:cxn>
                  <a:cxn ang="0">
                    <a:pos x="1356923" y="274969"/>
                  </a:cxn>
                  <a:cxn ang="0">
                    <a:pos x="1381108" y="413880"/>
                  </a:cxn>
                  <a:cxn ang="0">
                    <a:pos x="1369652" y="554378"/>
                  </a:cxn>
                  <a:cxn ang="0">
                    <a:pos x="1166937" y="363136"/>
                  </a:cxn>
                  <a:cxn ang="0">
                    <a:pos x="1178711" y="227079"/>
                  </a:cxn>
                  <a:cxn ang="0">
                    <a:pos x="1172028" y="132568"/>
                  </a:cxn>
                  <a:cxn ang="0">
                    <a:pos x="1144342" y="45670"/>
                  </a:cxn>
                </a:cxnLst>
                <a:rect l="0" t="0" r="0" b="0"/>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w="9525">
                <a:noFill/>
              </a:ln>
            </p:spPr>
            <p:txBody>
              <a:bodyPr/>
              <a:lstStyle/>
              <a:p>
                <a:pPr fontAlgn="base"/>
                <a:endParaRPr lang="zh-CN" altLang="en-US" sz="100" strike="noStrike" noProof="1"/>
              </a:p>
            </p:txBody>
          </p:sp>
        </p:grpSp>
        <p:sp>
          <p:nvSpPr>
            <p:cNvPr id="65" name="矩形 72"/>
            <p:cNvSpPr/>
            <p:nvPr/>
          </p:nvSpPr>
          <p:spPr>
            <a:xfrm>
              <a:off x="3450" y="8474"/>
              <a:ext cx="2865" cy="558"/>
            </a:xfrm>
            <a:prstGeom prst="rect">
              <a:avLst/>
            </a:prstGeom>
            <a:noFill/>
            <a:ln w="9525">
              <a:noFill/>
            </a:ln>
          </p:spPr>
          <p:txBody>
            <a:bodyPr wrap="square" anchor="t">
              <a:spAutoFit/>
            </a:bodyPr>
            <a:lstStyle/>
            <a:p>
              <a:pPr algn="ctr"/>
              <a:r>
                <a:rPr lang="zh-CN" altLang="en-US"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rPr>
                <a:t>生态环境工程</a:t>
              </a:r>
              <a:endParaRPr lang="zh-CN" altLang="en-US"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4" name="组合 3"/>
          <p:cNvGrpSpPr/>
          <p:nvPr/>
        </p:nvGrpSpPr>
        <p:grpSpPr>
          <a:xfrm>
            <a:off x="1823720" y="4721225"/>
            <a:ext cx="2082165" cy="361950"/>
            <a:chOff x="5146" y="9034"/>
            <a:chExt cx="3279" cy="570"/>
          </a:xfrm>
        </p:grpSpPr>
        <p:sp>
          <p:nvSpPr>
            <p:cNvPr id="64" name="MH_SubTitle_4"/>
            <p:cNvSpPr/>
            <p:nvPr/>
          </p:nvSpPr>
          <p:spPr>
            <a:xfrm>
              <a:off x="6015" y="9099"/>
              <a:ext cx="2411" cy="478"/>
            </a:xfrm>
            <a:prstGeom prst="rect">
              <a:avLst/>
            </a:prstGeom>
            <a:noFill/>
            <a:ln w="9525">
              <a:noFill/>
            </a:ln>
          </p:spPr>
          <p:txBody>
            <a:bodyPr wrap="square" anchor="ctr"/>
            <a:lstStyle/>
            <a:p>
              <a:r>
                <a:rPr lang="zh-CN" altLang="zh-CN"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rPr>
                <a:t>再生资源利用</a:t>
              </a:r>
              <a:endParaRPr lang="zh-CN" altLang="zh-CN"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3" name="组合 60"/>
            <p:cNvGrpSpPr/>
            <p:nvPr/>
          </p:nvGrpSpPr>
          <p:grpSpPr>
            <a:xfrm>
              <a:off x="5146" y="9034"/>
              <a:ext cx="672" cy="571"/>
              <a:chOff x="5674269" y="6084570"/>
              <a:chExt cx="779145" cy="773430"/>
            </a:xfrm>
            <a:effectLst>
              <a:outerShdw blurRad="76200" dir="18900000" sy="23000" kx="-1200000" algn="bl" rotWithShape="0">
                <a:prstClr val="black">
                  <a:alpha val="20000"/>
                </a:prstClr>
              </a:outerShdw>
            </a:effectLst>
          </p:grpSpPr>
          <p:sp>
            <p:nvSpPr>
              <p:cNvPr id="74" name="MH_Other_6"/>
              <p:cNvSpPr/>
              <p:nvPr/>
            </p:nvSpPr>
            <p:spPr>
              <a:xfrm>
                <a:off x="5674269" y="6084570"/>
                <a:ext cx="779145" cy="773430"/>
              </a:xfrm>
              <a:custGeom>
                <a:avLst/>
                <a:gdLst/>
                <a:ahLst/>
                <a:cxnLst>
                  <a:cxn ang="0">
                    <a:pos x="413081" y="961"/>
                  </a:cxn>
                  <a:cxn ang="0">
                    <a:pos x="720618" y="193136"/>
                  </a:cxn>
                  <a:cxn ang="0">
                    <a:pos x="579280" y="720618"/>
                  </a:cxn>
                  <a:cxn ang="0">
                    <a:pos x="51797" y="579280"/>
                  </a:cxn>
                  <a:cxn ang="0">
                    <a:pos x="193136" y="51797"/>
                  </a:cxn>
                  <a:cxn ang="0">
                    <a:pos x="413081" y="961"/>
                  </a:cxn>
                </a:cxnLst>
                <a:rect l="0" t="0" r="0" b="0"/>
                <a:pathLst>
                  <a:path w="772416" h="772416">
                    <a:moveTo>
                      <a:pt x="413081" y="961"/>
                    </a:moveTo>
                    <a:cubicBezTo>
                      <a:pt x="536732" y="9700"/>
                      <a:pt x="653974" y="77705"/>
                      <a:pt x="720618" y="193136"/>
                    </a:cubicBezTo>
                    <a:cubicBezTo>
                      <a:pt x="827249" y="377825"/>
                      <a:pt x="763969" y="613988"/>
                      <a:pt x="579280" y="720618"/>
                    </a:cubicBezTo>
                    <a:cubicBezTo>
                      <a:pt x="394590" y="827249"/>
                      <a:pt x="158428" y="763969"/>
                      <a:pt x="51797" y="579280"/>
                    </a:cubicBezTo>
                    <a:cubicBezTo>
                      <a:pt x="-54833" y="394590"/>
                      <a:pt x="8446" y="158428"/>
                      <a:pt x="193136" y="51797"/>
                    </a:cubicBezTo>
                    <a:cubicBezTo>
                      <a:pt x="262394" y="11811"/>
                      <a:pt x="338891" y="-4282"/>
                      <a:pt x="413081" y="961"/>
                    </a:cubicBezTo>
                    <a:close/>
                  </a:path>
                </a:pathLst>
              </a:custGeom>
              <a:solidFill>
                <a:srgbClr val="1A879E"/>
              </a:solidFill>
              <a:ln w="9525">
                <a:noFill/>
              </a:ln>
            </p:spPr>
            <p:txBody>
              <a:bodyPr/>
              <a:lstStyle/>
              <a:p>
                <a:pPr fontAlgn="base"/>
                <a:endParaRPr lang="zh-CN" altLang="en-US" sz="100" strike="noStrike" noProof="1"/>
              </a:p>
            </p:txBody>
          </p:sp>
          <p:grpSp>
            <p:nvGrpSpPr>
              <p:cNvPr id="75" name="组合 9"/>
              <p:cNvGrpSpPr/>
              <p:nvPr/>
            </p:nvGrpSpPr>
            <p:grpSpPr>
              <a:xfrm>
                <a:off x="5791744" y="6305550"/>
                <a:ext cx="546100" cy="355600"/>
                <a:chOff x="11950" y="6928"/>
                <a:chExt cx="860" cy="559"/>
              </a:xfrm>
            </p:grpSpPr>
            <p:sp>
              <p:nvSpPr>
                <p:cNvPr id="76" name="右弧形箭头 75"/>
                <p:cNvSpPr/>
                <p:nvPr/>
              </p:nvSpPr>
              <p:spPr>
                <a:xfrm>
                  <a:off x="12410" y="6967"/>
                  <a:ext cx="400" cy="520"/>
                </a:xfrm>
                <a:prstGeom prst="curvedLeftArrow">
                  <a:avLst/>
                </a:prstGeom>
                <a:solidFill>
                  <a:srgbClr val="FFFFFF"/>
                </a:solidFill>
                <a:ln w="12700" cap="flat" cmpd="sng" algn="ctr">
                  <a:noFill/>
                  <a:prstDash val="solid"/>
                  <a:miter lim="800000"/>
                </a:ln>
                <a:effectLst/>
              </p:spPr>
              <p:txBody>
                <a:bodyPr rtlCol="0" anchor="ctr"/>
                <a:lstStyle/>
                <a:p>
                  <a:pPr algn="ctr" fontAlgn="base"/>
                  <a:endParaRPr lang="zh-CN" altLang="en-US" sz="100" strike="noStrike" noProof="1">
                    <a:solidFill>
                      <a:srgbClr val="000000"/>
                    </a:solidFill>
                  </a:endParaRPr>
                </a:p>
              </p:txBody>
            </p:sp>
            <p:sp>
              <p:nvSpPr>
                <p:cNvPr id="77" name="右弧形箭头 76"/>
                <p:cNvSpPr/>
                <p:nvPr/>
              </p:nvSpPr>
              <p:spPr>
                <a:xfrm rot="10800000">
                  <a:off x="11950" y="6928"/>
                  <a:ext cx="400" cy="520"/>
                </a:xfrm>
                <a:prstGeom prst="curvedLeftArrow">
                  <a:avLst/>
                </a:prstGeom>
                <a:solidFill>
                  <a:srgbClr val="FFFFFF"/>
                </a:solidFill>
                <a:ln w="12700" cap="flat" cmpd="sng" algn="ctr">
                  <a:noFill/>
                  <a:prstDash val="solid"/>
                  <a:miter lim="800000"/>
                </a:ln>
                <a:effectLst/>
              </p:spPr>
              <p:txBody>
                <a:bodyPr rtlCol="0" anchor="ctr"/>
                <a:lstStyle/>
                <a:p>
                  <a:pPr algn="ctr" fontAlgn="base"/>
                  <a:endParaRPr lang="zh-CN" altLang="en-US" sz="100" strike="noStrike" noProof="1">
                    <a:solidFill>
                      <a:srgbClr val="000000"/>
                    </a:solidFill>
                  </a:endParaRPr>
                </a:p>
              </p:txBody>
            </p:sp>
          </p:grpSp>
        </p:grpSp>
      </p:grpSp>
      <p:sp>
        <p:nvSpPr>
          <p:cNvPr id="45" name="TextBox 8"/>
          <p:cNvSpPr txBox="1"/>
          <p:nvPr/>
        </p:nvSpPr>
        <p:spPr>
          <a:xfrm>
            <a:off x="963468" y="4700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2" name="图片 1"/>
          <p:cNvPicPr>
            <a:picLocks noChangeAspect="1"/>
          </p:cNvPicPr>
          <p:nvPr/>
        </p:nvPicPr>
        <p:blipFill>
          <a:blip r:embed="rId2"/>
          <a:stretch>
            <a:fillRect/>
          </a:stretch>
        </p:blipFill>
        <p:spPr>
          <a:xfrm>
            <a:off x="963295" y="1254760"/>
            <a:ext cx="4387215" cy="2773045"/>
          </a:xfrm>
          <a:prstGeom prst="rect">
            <a:avLst/>
          </a:prstGeom>
        </p:spPr>
      </p:pic>
      <p:grpSp>
        <p:nvGrpSpPr>
          <p:cNvPr id="9" name="组合 63"/>
          <p:cNvGrpSpPr/>
          <p:nvPr/>
        </p:nvGrpSpPr>
        <p:grpSpPr>
          <a:xfrm>
            <a:off x="1810727" y="5993840"/>
            <a:ext cx="427355" cy="362585"/>
            <a:chOff x="5702753" y="3462110"/>
            <a:chExt cx="781050" cy="773430"/>
          </a:xfrm>
          <a:effectLst>
            <a:outerShdw blurRad="76200" dir="18900000" sy="23000" kx="-1200000" algn="bl" rotWithShape="0">
              <a:prstClr val="black">
                <a:alpha val="20000"/>
              </a:prstClr>
            </a:outerShdw>
          </a:effectLst>
        </p:grpSpPr>
        <p:sp>
          <p:nvSpPr>
            <p:cNvPr id="10" name="MH_Other_3"/>
            <p:cNvSpPr/>
            <p:nvPr/>
          </p:nvSpPr>
          <p:spPr>
            <a:xfrm>
              <a:off x="5702753" y="3462110"/>
              <a:ext cx="781050" cy="773430"/>
            </a:xfrm>
            <a:custGeom>
              <a:avLst/>
              <a:gdLst/>
              <a:ahLst/>
              <a:cxnLst>
                <a:cxn ang="0">
                  <a:pos x="413083" y="962"/>
                </a:cxn>
                <a:cxn ang="0">
                  <a:pos x="720620" y="193137"/>
                </a:cxn>
                <a:cxn ang="0">
                  <a:pos x="579281" y="720619"/>
                </a:cxn>
                <a:cxn ang="0">
                  <a:pos x="51799" y="579281"/>
                </a:cxn>
                <a:cxn ang="0">
                  <a:pos x="193137" y="51798"/>
                </a:cxn>
                <a:cxn ang="0">
                  <a:pos x="413083" y="962"/>
                </a:cxn>
              </a:cxnLst>
              <a:rect l="0" t="0" r="0" b="0"/>
              <a:pathLst>
                <a:path w="772417" h="772417">
                  <a:moveTo>
                    <a:pt x="413083" y="962"/>
                  </a:moveTo>
                  <a:cubicBezTo>
                    <a:pt x="536733" y="9701"/>
                    <a:pt x="653976" y="77706"/>
                    <a:pt x="720620" y="193137"/>
                  </a:cubicBezTo>
                  <a:cubicBezTo>
                    <a:pt x="827250" y="377826"/>
                    <a:pt x="763971" y="613989"/>
                    <a:pt x="579281" y="720619"/>
                  </a:cubicBezTo>
                  <a:cubicBezTo>
                    <a:pt x="394592" y="827250"/>
                    <a:pt x="158429" y="763970"/>
                    <a:pt x="51799" y="579281"/>
                  </a:cubicBezTo>
                  <a:cubicBezTo>
                    <a:pt x="-54832" y="394591"/>
                    <a:pt x="8448" y="158429"/>
                    <a:pt x="193137" y="51798"/>
                  </a:cubicBezTo>
                  <a:cubicBezTo>
                    <a:pt x="262396" y="11812"/>
                    <a:pt x="338893" y="-4281"/>
                    <a:pt x="413083" y="962"/>
                  </a:cubicBezTo>
                  <a:close/>
                </a:path>
              </a:pathLst>
            </a:custGeom>
            <a:solidFill>
              <a:srgbClr val="1A879E"/>
            </a:solidFill>
            <a:ln w="9525">
              <a:noFill/>
            </a:ln>
          </p:spPr>
          <p:txBody>
            <a:bodyPr/>
            <a:p>
              <a:pPr fontAlgn="base"/>
              <a:endParaRPr lang="zh-CN" altLang="en-US" sz="100" strike="noStrike" noProof="1"/>
            </a:p>
          </p:txBody>
        </p:sp>
        <p:grpSp>
          <p:nvGrpSpPr>
            <p:cNvPr id="11" name="组合 6"/>
            <p:cNvGrpSpPr/>
            <p:nvPr/>
          </p:nvGrpSpPr>
          <p:grpSpPr>
            <a:xfrm>
              <a:off x="5876108" y="3681185"/>
              <a:ext cx="429895" cy="301625"/>
              <a:chOff x="6728" y="3995"/>
              <a:chExt cx="677" cy="476"/>
            </a:xfrm>
          </p:grpSpPr>
          <p:sp>
            <p:nvSpPr>
              <p:cNvPr id="12" name="任意多边形 24"/>
              <p:cNvSpPr/>
              <p:nvPr/>
            </p:nvSpPr>
            <p:spPr>
              <a:xfrm>
                <a:off x="6728" y="3995"/>
                <a:ext cx="670" cy="85"/>
              </a:xfrm>
              <a:custGeom>
                <a:avLst/>
                <a:gdLst>
                  <a:gd name="connisteX0" fmla="*/ 0 w 425450"/>
                  <a:gd name="connsiteY0" fmla="*/ 51035 h 54161"/>
                  <a:gd name="connisteX1" fmla="*/ 69850 w 425450"/>
                  <a:gd name="connsiteY1" fmla="*/ 12935 h 54161"/>
                  <a:gd name="connisteX2" fmla="*/ 139700 w 425450"/>
                  <a:gd name="connsiteY2" fmla="*/ 235 h 54161"/>
                  <a:gd name="connisteX3" fmla="*/ 209550 w 425450"/>
                  <a:gd name="connsiteY3" fmla="*/ 19285 h 54161"/>
                  <a:gd name="connisteX4" fmla="*/ 279400 w 425450"/>
                  <a:gd name="connsiteY4" fmla="*/ 51035 h 54161"/>
                  <a:gd name="connisteX5" fmla="*/ 355600 w 425450"/>
                  <a:gd name="connsiteY5" fmla="*/ 51035 h 54161"/>
                  <a:gd name="connisteX6" fmla="*/ 425450 w 425450"/>
                  <a:gd name="connsiteY6" fmla="*/ 44685 h 5416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425450" h="54162">
                    <a:moveTo>
                      <a:pt x="0" y="51036"/>
                    </a:moveTo>
                    <a:cubicBezTo>
                      <a:pt x="12700" y="43416"/>
                      <a:pt x="41910" y="23096"/>
                      <a:pt x="69850" y="12936"/>
                    </a:cubicBezTo>
                    <a:cubicBezTo>
                      <a:pt x="97790" y="2776"/>
                      <a:pt x="111760" y="-1034"/>
                      <a:pt x="139700" y="236"/>
                    </a:cubicBezTo>
                    <a:cubicBezTo>
                      <a:pt x="167640" y="1506"/>
                      <a:pt x="181610" y="9126"/>
                      <a:pt x="209550" y="19286"/>
                    </a:cubicBezTo>
                    <a:cubicBezTo>
                      <a:pt x="237490" y="29446"/>
                      <a:pt x="250190" y="44686"/>
                      <a:pt x="279400" y="51036"/>
                    </a:cubicBezTo>
                    <a:cubicBezTo>
                      <a:pt x="308610" y="57386"/>
                      <a:pt x="326390" y="52306"/>
                      <a:pt x="355600" y="51036"/>
                    </a:cubicBezTo>
                    <a:cubicBezTo>
                      <a:pt x="384810" y="49766"/>
                      <a:pt x="412750" y="45956"/>
                      <a:pt x="425450" y="44686"/>
                    </a:cubicBezTo>
                  </a:path>
                </a:pathLst>
              </a:custGeom>
              <a:noFill/>
              <a:ln w="34925" cap="flat" cmpd="sng" algn="ctr">
                <a:solidFill>
                  <a:srgbClr val="FFFFFF"/>
                </a:solidFill>
                <a:prstDash val="solid"/>
                <a:miter lim="800000"/>
              </a:ln>
              <a:effectLst/>
            </p:spPr>
            <p:txBody>
              <a:bodyPr rtlCol="0" anchor="ctr"/>
              <a:p>
                <a:pPr algn="ctr" fontAlgn="base"/>
                <a:endParaRPr lang="zh-CN" altLang="en-US" sz="100" strike="noStrike" noProof="1"/>
              </a:p>
            </p:txBody>
          </p:sp>
          <p:sp>
            <p:nvSpPr>
              <p:cNvPr id="13" name="任意多边形 12"/>
              <p:cNvSpPr/>
              <p:nvPr/>
            </p:nvSpPr>
            <p:spPr>
              <a:xfrm>
                <a:off x="6735" y="4194"/>
                <a:ext cx="670" cy="85"/>
              </a:xfrm>
              <a:custGeom>
                <a:avLst/>
                <a:gdLst>
                  <a:gd name="connisteX0" fmla="*/ 0 w 425450"/>
                  <a:gd name="connsiteY0" fmla="*/ 51035 h 54161"/>
                  <a:gd name="connisteX1" fmla="*/ 69850 w 425450"/>
                  <a:gd name="connsiteY1" fmla="*/ 12935 h 54161"/>
                  <a:gd name="connisteX2" fmla="*/ 139700 w 425450"/>
                  <a:gd name="connsiteY2" fmla="*/ 235 h 54161"/>
                  <a:gd name="connisteX3" fmla="*/ 209550 w 425450"/>
                  <a:gd name="connsiteY3" fmla="*/ 19285 h 54161"/>
                  <a:gd name="connisteX4" fmla="*/ 279400 w 425450"/>
                  <a:gd name="connsiteY4" fmla="*/ 51035 h 54161"/>
                  <a:gd name="connisteX5" fmla="*/ 355600 w 425450"/>
                  <a:gd name="connsiteY5" fmla="*/ 51035 h 54161"/>
                  <a:gd name="connisteX6" fmla="*/ 425450 w 425450"/>
                  <a:gd name="connsiteY6" fmla="*/ 44685 h 5416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425450" h="54162">
                    <a:moveTo>
                      <a:pt x="0" y="51036"/>
                    </a:moveTo>
                    <a:cubicBezTo>
                      <a:pt x="12700" y="43416"/>
                      <a:pt x="41910" y="23096"/>
                      <a:pt x="69850" y="12936"/>
                    </a:cubicBezTo>
                    <a:cubicBezTo>
                      <a:pt x="97790" y="2776"/>
                      <a:pt x="111760" y="-1034"/>
                      <a:pt x="139700" y="236"/>
                    </a:cubicBezTo>
                    <a:cubicBezTo>
                      <a:pt x="167640" y="1506"/>
                      <a:pt x="181610" y="9126"/>
                      <a:pt x="209550" y="19286"/>
                    </a:cubicBezTo>
                    <a:cubicBezTo>
                      <a:pt x="237490" y="29446"/>
                      <a:pt x="250190" y="44686"/>
                      <a:pt x="279400" y="51036"/>
                    </a:cubicBezTo>
                    <a:cubicBezTo>
                      <a:pt x="308610" y="57386"/>
                      <a:pt x="326390" y="52306"/>
                      <a:pt x="355600" y="51036"/>
                    </a:cubicBezTo>
                    <a:cubicBezTo>
                      <a:pt x="384810" y="49766"/>
                      <a:pt x="412750" y="45956"/>
                      <a:pt x="425450" y="44686"/>
                    </a:cubicBezTo>
                  </a:path>
                </a:pathLst>
              </a:custGeom>
              <a:noFill/>
              <a:ln w="34925" cap="flat" cmpd="sng" algn="ctr">
                <a:solidFill>
                  <a:srgbClr val="FFFFFF"/>
                </a:solidFill>
                <a:prstDash val="solid"/>
                <a:miter lim="800000"/>
              </a:ln>
              <a:effectLst/>
            </p:spPr>
            <p:txBody>
              <a:bodyPr rtlCol="0" anchor="ctr"/>
              <a:p>
                <a:pPr algn="ctr" fontAlgn="base"/>
                <a:endParaRPr lang="zh-CN" altLang="en-US" sz="100" strike="noStrike" noProof="1"/>
              </a:p>
            </p:txBody>
          </p:sp>
          <p:sp>
            <p:nvSpPr>
              <p:cNvPr id="14" name="任意多边形 13"/>
              <p:cNvSpPr/>
              <p:nvPr/>
            </p:nvSpPr>
            <p:spPr>
              <a:xfrm>
                <a:off x="6735" y="4387"/>
                <a:ext cx="670" cy="85"/>
              </a:xfrm>
              <a:custGeom>
                <a:avLst/>
                <a:gdLst>
                  <a:gd name="connisteX0" fmla="*/ 0 w 425450"/>
                  <a:gd name="connsiteY0" fmla="*/ 51035 h 54161"/>
                  <a:gd name="connisteX1" fmla="*/ 69850 w 425450"/>
                  <a:gd name="connsiteY1" fmla="*/ 12935 h 54161"/>
                  <a:gd name="connisteX2" fmla="*/ 139700 w 425450"/>
                  <a:gd name="connsiteY2" fmla="*/ 235 h 54161"/>
                  <a:gd name="connisteX3" fmla="*/ 209550 w 425450"/>
                  <a:gd name="connsiteY3" fmla="*/ 19285 h 54161"/>
                  <a:gd name="connisteX4" fmla="*/ 279400 w 425450"/>
                  <a:gd name="connsiteY4" fmla="*/ 51035 h 54161"/>
                  <a:gd name="connisteX5" fmla="*/ 355600 w 425450"/>
                  <a:gd name="connsiteY5" fmla="*/ 51035 h 54161"/>
                  <a:gd name="connisteX6" fmla="*/ 425450 w 425450"/>
                  <a:gd name="connsiteY6" fmla="*/ 44685 h 5416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425450" h="54162">
                    <a:moveTo>
                      <a:pt x="0" y="51036"/>
                    </a:moveTo>
                    <a:cubicBezTo>
                      <a:pt x="12700" y="43416"/>
                      <a:pt x="41910" y="23096"/>
                      <a:pt x="69850" y="12936"/>
                    </a:cubicBezTo>
                    <a:cubicBezTo>
                      <a:pt x="97790" y="2776"/>
                      <a:pt x="111760" y="-1034"/>
                      <a:pt x="139700" y="236"/>
                    </a:cubicBezTo>
                    <a:cubicBezTo>
                      <a:pt x="167640" y="1506"/>
                      <a:pt x="181610" y="9126"/>
                      <a:pt x="209550" y="19286"/>
                    </a:cubicBezTo>
                    <a:cubicBezTo>
                      <a:pt x="237490" y="29446"/>
                      <a:pt x="250190" y="44686"/>
                      <a:pt x="279400" y="51036"/>
                    </a:cubicBezTo>
                    <a:cubicBezTo>
                      <a:pt x="308610" y="57386"/>
                      <a:pt x="326390" y="52306"/>
                      <a:pt x="355600" y="51036"/>
                    </a:cubicBezTo>
                    <a:cubicBezTo>
                      <a:pt x="384810" y="49766"/>
                      <a:pt x="412750" y="45956"/>
                      <a:pt x="425450" y="44686"/>
                    </a:cubicBezTo>
                  </a:path>
                </a:pathLst>
              </a:custGeom>
              <a:noFill/>
              <a:ln w="34925" cap="flat" cmpd="sng" algn="ctr">
                <a:solidFill>
                  <a:srgbClr val="FFFFFF"/>
                </a:solidFill>
                <a:prstDash val="solid"/>
                <a:miter lim="800000"/>
              </a:ln>
              <a:effectLst/>
            </p:spPr>
            <p:txBody>
              <a:bodyPr rtlCol="0" anchor="ctr"/>
              <a:p>
                <a:pPr algn="ctr" fontAlgn="base"/>
                <a:endParaRPr lang="zh-CN" altLang="en-US" sz="100" strike="noStrike" noProof="1"/>
              </a:p>
            </p:txBody>
          </p:sp>
        </p:grpSp>
      </p:grpSp>
      <p:sp>
        <p:nvSpPr>
          <p:cNvPr id="15" name="矩形 72"/>
          <p:cNvSpPr/>
          <p:nvPr/>
        </p:nvSpPr>
        <p:spPr>
          <a:xfrm>
            <a:off x="2375535" y="6002020"/>
            <a:ext cx="1819275" cy="354330"/>
          </a:xfrm>
          <a:prstGeom prst="rect">
            <a:avLst/>
          </a:prstGeom>
          <a:noFill/>
          <a:ln w="9525">
            <a:noFill/>
          </a:ln>
        </p:spPr>
        <p:txBody>
          <a:bodyPr wrap="square" anchor="t">
            <a:spAutoFit/>
          </a:bodyPr>
          <a:p>
            <a:pPr algn="l"/>
            <a:r>
              <a:rPr lang="zh-CN" altLang="en-US"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rPr>
              <a:t>环保产业园</a:t>
            </a:r>
            <a:endParaRPr lang="zh-CN" altLang="en-US" sz="1705" b="1" dirty="0">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文本框 4"/>
          <p:cNvSpPr txBox="1"/>
          <p:nvPr/>
        </p:nvSpPr>
        <p:spPr>
          <a:xfrm>
            <a:off x="4279265" y="4736465"/>
            <a:ext cx="6590665" cy="1476375"/>
          </a:xfrm>
          <a:prstGeom prst="rect">
            <a:avLst/>
          </a:prstGeom>
          <a:noFill/>
          <a:ln w="25400">
            <a:solidFill>
              <a:schemeClr val="accent5">
                <a:lumMod val="75000"/>
              </a:schemeClr>
            </a:solidFill>
          </a:ln>
        </p:spPr>
        <p:txBody>
          <a:bodyPr wrap="square" rtlCol="0">
            <a:spAutoFit/>
          </a:bodyPr>
          <a:p>
            <a:r>
              <a:rPr lang="en-US" altLang="zh-CN">
                <a:latin typeface="黑体" panose="02010609060101010101" pitchFamily="49" charset="-122"/>
                <a:ea typeface="黑体" panose="02010609060101010101" pitchFamily="49" charset="-122"/>
                <a:cs typeface="黑体" panose="02010609060101010101" pitchFamily="49" charset="-122"/>
              </a:rPr>
              <a:t>2019</a:t>
            </a:r>
            <a:r>
              <a:rPr lang="zh-CN" altLang="en-US">
                <a:latin typeface="黑体" panose="02010609060101010101" pitchFamily="49" charset="-122"/>
                <a:ea typeface="黑体" panose="02010609060101010101" pitchFamily="49" charset="-122"/>
                <a:cs typeface="黑体" panose="02010609060101010101" pitchFamily="49" charset="-122"/>
              </a:rPr>
              <a:t>年6月28日，中国葛洲坝生态环境工程有限公司在武汉揭牌成立。成立生态环境工程公司既是公司基于中央精神和国家政策导向所作出的战略布局，又是实现</a:t>
            </a:r>
            <a:r>
              <a:rPr lang="zh-CN" altLang="en-US">
                <a:solidFill>
                  <a:srgbClr val="FF0000"/>
                </a:solidFill>
                <a:latin typeface="黑体" panose="02010609060101010101" pitchFamily="49" charset="-122"/>
                <a:ea typeface="黑体" panose="02010609060101010101" pitchFamily="49" charset="-122"/>
                <a:cs typeface="黑体" panose="02010609060101010101" pitchFamily="49" charset="-122"/>
              </a:rPr>
              <a:t>生态环境工程业务</a:t>
            </a:r>
            <a:r>
              <a:rPr lang="zh-CN" altLang="en-US">
                <a:latin typeface="黑体" panose="02010609060101010101" pitchFamily="49" charset="-122"/>
                <a:ea typeface="黑体" panose="02010609060101010101" pitchFamily="49" charset="-122"/>
                <a:cs typeface="黑体" panose="02010609060101010101" pitchFamily="49" charset="-122"/>
              </a:rPr>
              <a:t>资源集中、打造“葛洲坝生态环境”品牌，促进建筑业务高质量发展的必然选择。</a:t>
            </a:r>
            <a:endParaRPr lang="zh-CN" altLang="en-US">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2" descr="d9d3f1017fde4241d550dbe55b7_p1_mk1"/>
          <p:cNvPicPr>
            <a:picLocks noChangeAspect="1" noChangeArrowheads="1"/>
          </p:cNvPicPr>
          <p:nvPr/>
        </p:nvPicPr>
        <p:blipFill rotWithShape="1">
          <a:blip r:embed="rId1" cstate="print"/>
          <a:srcRect t="4371" b="20878"/>
          <a:stretch>
            <a:fillRect/>
          </a:stretch>
        </p:blipFill>
        <p:spPr bwMode="auto">
          <a:xfrm>
            <a:off x="936593" y="1903015"/>
            <a:ext cx="4777428" cy="25446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a:spLocks noChangeArrowheads="1"/>
          </p:cNvSpPr>
          <p:nvPr/>
        </p:nvSpPr>
        <p:spPr bwMode="auto">
          <a:xfrm>
            <a:off x="5824855" y="1322070"/>
            <a:ext cx="5369560" cy="4201795"/>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25" name="Group 6"/>
          <p:cNvGrpSpPr/>
          <p:nvPr/>
        </p:nvGrpSpPr>
        <p:grpSpPr bwMode="auto">
          <a:xfrm>
            <a:off x="6131733" y="1647649"/>
            <a:ext cx="306696" cy="255366"/>
            <a:chOff x="0" y="0"/>
            <a:chExt cx="212" cy="174"/>
          </a:xfrm>
          <a:solidFill>
            <a:srgbClr val="A2897B"/>
          </a:solidFill>
        </p:grpSpPr>
        <p:sp>
          <p:nvSpPr>
            <p:cNvPr id="27"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1"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2" name="Rectangle 12"/>
          <p:cNvSpPr>
            <a:spLocks noChangeArrowheads="1"/>
          </p:cNvSpPr>
          <p:nvPr/>
        </p:nvSpPr>
        <p:spPr bwMode="auto">
          <a:xfrm>
            <a:off x="6594738" y="1530180"/>
            <a:ext cx="2059204"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房地产业务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3" name="Rectangle 13"/>
          <p:cNvSpPr>
            <a:spLocks noChangeArrowheads="1"/>
          </p:cNvSpPr>
          <p:nvPr/>
        </p:nvSpPr>
        <p:spPr bwMode="auto">
          <a:xfrm>
            <a:off x="6025053" y="2152797"/>
            <a:ext cx="5000128" cy="307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3765" fontAlgn="auto">
              <a:lnSpc>
                <a:spcPts val="24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房地产业务作为公司主业，我们要坚定不移地支持高质量发展。</a:t>
            </a:r>
            <a:endParaRPr lang="zh-CN" altLang="en-US" sz="2000" dirty="0">
              <a:latin typeface="微软雅黑" panose="020B0503020204020204" pitchFamily="34" charset="-122"/>
              <a:ea typeface="微软雅黑" panose="020B0503020204020204" pitchFamily="34" charset="-122"/>
            </a:endParaRPr>
          </a:p>
          <a:p>
            <a:pPr indent="457200" algn="just" defTabSz="913765" fontAlgn="auto">
              <a:lnSpc>
                <a:spcPts val="24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要坚持走高品质路线，坚持量力而行。创新拿地模式，积极采用产城融合、旧城改造、棚改、一二级联动、地铁上盖、</a:t>
            </a:r>
            <a:r>
              <a:rPr lang="en-US" altLang="zh-CN" sz="2000" dirty="0">
                <a:latin typeface="微软雅黑" panose="020B0503020204020204" pitchFamily="34" charset="-122"/>
                <a:ea typeface="微软雅黑" panose="020B0503020204020204" pitchFamily="34" charset="-122"/>
              </a:rPr>
              <a:t>PPP</a:t>
            </a:r>
            <a:r>
              <a:rPr lang="zh-CN" altLang="en-US" sz="2000" dirty="0">
                <a:latin typeface="微软雅黑" panose="020B0503020204020204" pitchFamily="34" charset="-122"/>
                <a:ea typeface="微软雅黑" panose="020B0503020204020204" pitchFamily="34" charset="-122"/>
              </a:rPr>
              <a:t>联动等模式，获取优势土地资源。</a:t>
            </a:r>
            <a:endParaRPr lang="zh-CN" altLang="en-US" sz="2000" dirty="0">
              <a:latin typeface="微软雅黑" panose="020B0503020204020204" pitchFamily="34" charset="-122"/>
              <a:ea typeface="微软雅黑" panose="020B0503020204020204" pitchFamily="34" charset="-122"/>
            </a:endParaRPr>
          </a:p>
          <a:p>
            <a:pPr indent="457200" algn="just" defTabSz="913765" fontAlgn="auto">
              <a:lnSpc>
                <a:spcPts val="24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做到快速建设、快速开盘、快速销售、快速回款，真正实现快周转、快去化、快收益。在资质和业绩满足要求的前提下，必须实现</a:t>
            </a:r>
            <a:r>
              <a:rPr lang="en-US" altLang="zh-CN" sz="2000" dirty="0">
                <a:latin typeface="微软雅黑" panose="020B0503020204020204" pitchFamily="34" charset="-122"/>
                <a:ea typeface="微软雅黑" panose="020B0503020204020204" pitchFamily="34" charset="-122"/>
              </a:rPr>
              <a:t>100%</a:t>
            </a:r>
            <a:r>
              <a:rPr lang="zh-CN" altLang="en-US" sz="2000" dirty="0">
                <a:latin typeface="微软雅黑" panose="020B0503020204020204" pitchFamily="34" charset="-122"/>
                <a:ea typeface="微软雅黑" panose="020B0503020204020204" pitchFamily="34" charset="-122"/>
              </a:rPr>
              <a:t>内部协同。</a:t>
            </a:r>
            <a:endParaRPr lang="zh-CN" altLang="en-US" sz="2000" dirty="0">
              <a:latin typeface="微软雅黑" panose="020B0503020204020204" pitchFamily="34" charset="-122"/>
              <a:ea typeface="微软雅黑" panose="020B0503020204020204" pitchFamily="34" charset="-122"/>
            </a:endParaRPr>
          </a:p>
        </p:txBody>
      </p:sp>
      <p:sp>
        <p:nvSpPr>
          <p:cNvPr id="34" name="Line 14"/>
          <p:cNvSpPr>
            <a:spLocks noChangeShapeType="1"/>
          </p:cNvSpPr>
          <p:nvPr/>
        </p:nvSpPr>
        <p:spPr bwMode="auto">
          <a:xfrm>
            <a:off x="6592749" y="1672110"/>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48" name="Freeform 20"/>
          <p:cNvSpPr/>
          <p:nvPr/>
        </p:nvSpPr>
        <p:spPr bwMode="auto">
          <a:xfrm rot="10800000">
            <a:off x="5485868" y="2335439"/>
            <a:ext cx="163571" cy="331976"/>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ln>
          <a:extLst>
            <a:ext uri="{909E8E84-426E-40DD-AFC4-6F175D3DCCD1}">
              <a14:hiddenFill xmlns:a14="http://schemas.microsoft.com/office/drawing/2010/main">
                <a:solidFill>
                  <a:srgbClr val="FFFFFF"/>
                </a:solidFill>
              </a14:hiddenFill>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23" name="矩形 22"/>
          <p:cNvSpPr/>
          <p:nvPr/>
        </p:nvSpPr>
        <p:spPr>
          <a:xfrm>
            <a:off x="923290" y="5042047"/>
            <a:ext cx="4521894" cy="1246495"/>
          </a:xfrm>
          <a:prstGeom prst="rect">
            <a:avLst/>
          </a:prstGeom>
        </p:spPr>
        <p:txBody>
          <a:bodyPr wrap="square">
            <a:spAutoFit/>
          </a:bodyPr>
          <a:lstStyle/>
          <a:p>
            <a:pPr>
              <a:lnSpc>
                <a:spcPct val="150000"/>
              </a:lnSpc>
            </a:pPr>
            <a:r>
              <a:rPr lang="zh-CN" altLang="en-US" sz="1600" dirty="0">
                <a:solidFill>
                  <a:srgbClr val="937B39"/>
                </a:solidFill>
                <a:latin typeface="微软雅黑" panose="020B0503020204020204" pitchFamily="34" charset="-122"/>
                <a:ea typeface="微软雅黑" panose="020B0503020204020204" pitchFamily="34" charset="-122"/>
              </a:rPr>
              <a:t>绿色健康 </a:t>
            </a:r>
            <a:r>
              <a:rPr lang="en-US" altLang="zh-CN" sz="1600" b="1" dirty="0">
                <a:solidFill>
                  <a:srgbClr val="C00000"/>
                </a:solidFill>
                <a:latin typeface="微软雅黑" panose="020B0503020204020204" pitchFamily="34" charset="-122"/>
                <a:ea typeface="微软雅黑" panose="020B0503020204020204" pitchFamily="34" charset="-122"/>
              </a:rPr>
              <a:t>G</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REEN              </a:t>
            </a:r>
            <a:r>
              <a:rPr lang="zh-CN" altLang="en-US" sz="1600" dirty="0">
                <a:solidFill>
                  <a:srgbClr val="937B39"/>
                </a:solidFill>
                <a:latin typeface="微软雅黑" panose="020B0503020204020204" pitchFamily="34" charset="-122"/>
                <a:ea typeface="微软雅黑" panose="020B0503020204020204" pitchFamily="34" charset="-122"/>
              </a:rPr>
              <a:t>国匠</a:t>
            </a:r>
            <a:r>
              <a:rPr lang="zh-CN" altLang="pt-BR" sz="1600" dirty="0">
                <a:solidFill>
                  <a:srgbClr val="937B39"/>
                </a:solidFill>
                <a:latin typeface="微软雅黑" panose="020B0503020204020204" pitchFamily="34" charset="-122"/>
                <a:ea typeface="微软雅黑" panose="020B0503020204020204" pitchFamily="34" charset="-122"/>
              </a:rPr>
              <a:t>精工</a:t>
            </a:r>
            <a:r>
              <a:rPr lang="pt-BR"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pt-BR" altLang="zh-CN" sz="1600" b="1" dirty="0">
                <a:solidFill>
                  <a:srgbClr val="C00000"/>
                </a:solidFill>
                <a:latin typeface="微软雅黑" panose="020B0503020204020204" pitchFamily="34" charset="-122"/>
                <a:ea typeface="微软雅黑" panose="020B0503020204020204" pitchFamily="34" charset="-122"/>
              </a:rPr>
              <a:t>G</a:t>
            </a:r>
            <a:r>
              <a:rPr lang="pt-BR" altLang="zh-CN" sz="1600" dirty="0">
                <a:solidFill>
                  <a:schemeClr val="tx1">
                    <a:lumMod val="75000"/>
                    <a:lumOff val="25000"/>
                  </a:schemeClr>
                </a:solidFill>
                <a:latin typeface="微软雅黑" panose="020B0503020204020204" pitchFamily="34" charset="-122"/>
                <a:ea typeface="微软雅黑" panose="020B0503020204020204" pitchFamily="34" charset="-122"/>
              </a:rPr>
              <a:t> LOBAL</a:t>
            </a:r>
            <a:endParaRPr lang="pt-BR"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937B39"/>
                </a:solidFill>
                <a:latin typeface="微软雅黑" panose="020B0503020204020204" pitchFamily="34" charset="-122"/>
                <a:ea typeface="微软雅黑" panose="020B0503020204020204" pitchFamily="34" charset="-122"/>
              </a:rPr>
              <a:t>工业集成</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600" b="1" dirty="0">
                <a:solidFill>
                  <a:srgbClr val="C00000"/>
                </a:solidFill>
                <a:latin typeface="微软雅黑" panose="020B0503020204020204" pitchFamily="34" charset="-122"/>
                <a:ea typeface="微软雅黑" panose="020B0503020204020204" pitchFamily="34" charset="-122"/>
              </a:rPr>
              <a:t>G</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ATHER            </a:t>
            </a:r>
            <a:r>
              <a:rPr lang="zh-CN" altLang="en-US" sz="1600" dirty="0">
                <a:solidFill>
                  <a:srgbClr val="937B39"/>
                </a:solidFill>
                <a:latin typeface="微软雅黑" panose="020B0503020204020204" pitchFamily="34" charset="-122"/>
                <a:ea typeface="微软雅黑" panose="020B0503020204020204" pitchFamily="34" charset="-122"/>
              </a:rPr>
              <a:t>智慧互联</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600" b="1" dirty="0">
                <a:solidFill>
                  <a:srgbClr val="C00000"/>
                </a:solidFill>
                <a:latin typeface="微软雅黑" panose="020B0503020204020204" pitchFamily="34" charset="-122"/>
                <a:ea typeface="微软雅黑" panose="020B0503020204020204" pitchFamily="34" charset="-122"/>
              </a:rPr>
              <a:t>G</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RASP</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rgbClr val="937B39"/>
                </a:solidFill>
                <a:latin typeface="微软雅黑" panose="020B0503020204020204" pitchFamily="34" charset="-122"/>
                <a:ea typeface="微软雅黑" panose="020B0503020204020204" pitchFamily="34" charset="-122"/>
              </a:rPr>
              <a:t>                      服务增值</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1600" b="1" dirty="0">
                <a:solidFill>
                  <a:srgbClr val="C00000"/>
                </a:solidFill>
                <a:latin typeface="微软雅黑" panose="020B0503020204020204" pitchFamily="34" charset="-122"/>
                <a:ea typeface="微软雅黑" panose="020B0503020204020204" pitchFamily="34" charset="-122"/>
              </a:rPr>
              <a:t>G</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 AIN</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2365515" y="4810965"/>
            <a:ext cx="1415772" cy="338554"/>
          </a:xfrm>
          <a:prstGeom prst="rect">
            <a:avLst/>
          </a:prstGeom>
          <a:solidFill>
            <a:schemeClr val="bg1">
              <a:lumMod val="85000"/>
            </a:schemeClr>
          </a:solidFill>
        </p:spPr>
        <p:txBody>
          <a:bodyPr wrap="non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５Ｇ</a:t>
            </a:r>
            <a:r>
              <a:rPr lang="zh-CN" altLang="en-US" sz="1600" b="1" dirty="0">
                <a:solidFill>
                  <a:srgbClr val="937B39"/>
                </a:solidFill>
                <a:latin typeface="微软雅黑" panose="020B0503020204020204" pitchFamily="34" charset="-122"/>
                <a:ea typeface="微软雅黑" panose="020B0503020204020204" pitchFamily="34" charset="-122"/>
              </a:rPr>
              <a:t>科技体系</a:t>
            </a:r>
            <a:endParaRPr lang="zh-CN" altLang="en-US" sz="1600" dirty="0"/>
          </a:p>
        </p:txBody>
      </p:sp>
      <p:sp>
        <p:nvSpPr>
          <p:cNvPr id="17" name="TextBox 8"/>
          <p:cNvSpPr txBox="1"/>
          <p:nvPr/>
        </p:nvSpPr>
        <p:spPr>
          <a:xfrm>
            <a:off x="923463" y="5335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42638606079&amp;di=6c00cbf67eb3a8b0622cc1a0dbb08c38&amp;imgtype=0&amp;src=http%3A%2F%2Fnew.jmdbq.gov.cn%2FUploadFiles%2Fold%2F20097275655786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0268" y="1577299"/>
            <a:ext cx="4719035" cy="38161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a:spLocks noChangeArrowheads="1"/>
          </p:cNvSpPr>
          <p:nvPr/>
        </p:nvSpPr>
        <p:spPr bwMode="auto">
          <a:xfrm>
            <a:off x="6131733" y="1505042"/>
            <a:ext cx="4961523" cy="3543664"/>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25" name="Group 6"/>
          <p:cNvGrpSpPr/>
          <p:nvPr/>
        </p:nvGrpSpPr>
        <p:grpSpPr bwMode="auto">
          <a:xfrm>
            <a:off x="6204536" y="1803791"/>
            <a:ext cx="306696" cy="255366"/>
            <a:chOff x="0" y="0"/>
            <a:chExt cx="212" cy="174"/>
          </a:xfrm>
          <a:solidFill>
            <a:srgbClr val="A2897B"/>
          </a:solidFill>
        </p:grpSpPr>
        <p:sp>
          <p:nvSpPr>
            <p:cNvPr id="27"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1"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2" name="Rectangle 12"/>
          <p:cNvSpPr>
            <a:spLocks noChangeArrowheads="1"/>
          </p:cNvSpPr>
          <p:nvPr/>
        </p:nvSpPr>
        <p:spPr bwMode="auto">
          <a:xfrm>
            <a:off x="6594738" y="1710355"/>
            <a:ext cx="1482462"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水泥业务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3" name="Rectangle 13"/>
          <p:cNvSpPr>
            <a:spLocks noChangeArrowheads="1"/>
          </p:cNvSpPr>
          <p:nvPr/>
        </p:nvSpPr>
        <p:spPr bwMode="auto">
          <a:xfrm>
            <a:off x="6276669" y="2297533"/>
            <a:ext cx="469791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3765" fontAlgn="auto">
              <a:lnSpc>
                <a:spcPts val="26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水泥业务要进一步巩固区域优势，加快精细化管理，推进装备升级，继续提高生产效率和利润水平。</a:t>
            </a:r>
            <a:endParaRPr lang="zh-CN" altLang="en-US" sz="2000" dirty="0">
              <a:latin typeface="微软雅黑" panose="020B0503020204020204" pitchFamily="34" charset="-122"/>
              <a:ea typeface="微软雅黑" panose="020B0503020204020204" pitchFamily="34" charset="-122"/>
            </a:endParaRPr>
          </a:p>
          <a:p>
            <a:pPr indent="457200" algn="just" defTabSz="913765" fontAlgn="auto">
              <a:lnSpc>
                <a:spcPts val="26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加快“走出去”步伐，在“一带一路”沿线国家抓好布局。</a:t>
            </a:r>
            <a:endParaRPr lang="zh-CN" altLang="en-US" sz="2000" dirty="0">
              <a:latin typeface="微软雅黑" panose="020B0503020204020204" pitchFamily="34" charset="-122"/>
              <a:ea typeface="微软雅黑" panose="020B0503020204020204" pitchFamily="34" charset="-122"/>
            </a:endParaRPr>
          </a:p>
          <a:p>
            <a:pPr indent="457200" algn="just" defTabSz="913765" fontAlgn="auto">
              <a:lnSpc>
                <a:spcPts val="26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大力发展水泥窑协同处置生活垃圾、城市污泥、污染土壤等项目，提升绿色发展能力。</a:t>
            </a:r>
            <a:endParaRPr lang="zh-CN" altLang="en-US" sz="2000" dirty="0">
              <a:latin typeface="微软雅黑" panose="020B0503020204020204" pitchFamily="34" charset="-122"/>
              <a:ea typeface="微软雅黑" panose="020B0503020204020204" pitchFamily="34" charset="-122"/>
            </a:endParaRPr>
          </a:p>
        </p:txBody>
      </p:sp>
      <p:sp>
        <p:nvSpPr>
          <p:cNvPr id="34" name="Line 14"/>
          <p:cNvSpPr>
            <a:spLocks noChangeShapeType="1"/>
          </p:cNvSpPr>
          <p:nvPr/>
        </p:nvSpPr>
        <p:spPr bwMode="auto">
          <a:xfrm>
            <a:off x="6592749" y="1867525"/>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48" name="Freeform 20"/>
          <p:cNvSpPr/>
          <p:nvPr/>
        </p:nvSpPr>
        <p:spPr bwMode="auto">
          <a:xfrm rot="10800000">
            <a:off x="5814798" y="2574034"/>
            <a:ext cx="163571" cy="331976"/>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ln>
          <a:extLst>
            <a:ext uri="{909E8E84-426E-40DD-AFC4-6F175D3DCCD1}">
              <a14:hiddenFill xmlns:a14="http://schemas.microsoft.com/office/drawing/2010/main">
                <a:solidFill>
                  <a:srgbClr val="FFFFFF"/>
                </a:solidFill>
              </a14:hiddenFill>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15" name="TextBox 8"/>
          <p:cNvSpPr txBox="1"/>
          <p:nvPr/>
        </p:nvSpPr>
        <p:spPr>
          <a:xfrm>
            <a:off x="923463" y="5716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a:spLocks noChangeArrowheads="1"/>
          </p:cNvSpPr>
          <p:nvPr/>
        </p:nvSpPr>
        <p:spPr bwMode="auto">
          <a:xfrm>
            <a:off x="5934675" y="1571489"/>
            <a:ext cx="4935255" cy="2855000"/>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25" name="Group 6"/>
          <p:cNvGrpSpPr/>
          <p:nvPr/>
        </p:nvGrpSpPr>
        <p:grpSpPr bwMode="auto">
          <a:xfrm>
            <a:off x="6131733" y="1897039"/>
            <a:ext cx="306696" cy="255366"/>
            <a:chOff x="0" y="0"/>
            <a:chExt cx="212" cy="174"/>
          </a:xfrm>
          <a:solidFill>
            <a:srgbClr val="A2897B"/>
          </a:solidFill>
        </p:grpSpPr>
        <p:sp>
          <p:nvSpPr>
            <p:cNvPr id="27"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1"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2" name="Rectangle 12"/>
          <p:cNvSpPr>
            <a:spLocks noChangeArrowheads="1"/>
          </p:cNvSpPr>
          <p:nvPr/>
        </p:nvSpPr>
        <p:spPr bwMode="auto">
          <a:xfrm>
            <a:off x="6594738" y="1801160"/>
            <a:ext cx="1482462"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民爆业务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3" name="Rectangle 13"/>
          <p:cNvSpPr>
            <a:spLocks noChangeArrowheads="1"/>
          </p:cNvSpPr>
          <p:nvPr/>
        </p:nvSpPr>
        <p:spPr bwMode="auto">
          <a:xfrm>
            <a:off x="6000130" y="2406128"/>
            <a:ext cx="4697918" cy="1795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3765" fontAlgn="auto">
              <a:lnSpc>
                <a:spcPts val="28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民爆业务要通过商业模式创新、科技进步、管理提升，争做民爆行业龙头。</a:t>
            </a:r>
            <a:endParaRPr lang="zh-CN" altLang="en-US" sz="2000" dirty="0">
              <a:latin typeface="微软雅黑" panose="020B0503020204020204" pitchFamily="34" charset="-122"/>
              <a:ea typeface="微软雅黑" panose="020B0503020204020204" pitchFamily="34" charset="-122"/>
            </a:endParaRPr>
          </a:p>
          <a:p>
            <a:pPr indent="457200" algn="just" defTabSz="913765" fontAlgn="auto">
              <a:lnSpc>
                <a:spcPts val="28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通过投资并购快速提升产能，拓展矿山开采、安防科技、军民融合等业务，加快“走出去”步伐。</a:t>
            </a:r>
            <a:endParaRPr lang="zh-CN" altLang="en-US" sz="2000" dirty="0">
              <a:latin typeface="微软雅黑" panose="020B0503020204020204" pitchFamily="34" charset="-122"/>
              <a:ea typeface="微软雅黑" panose="020B0503020204020204" pitchFamily="34" charset="-122"/>
            </a:endParaRPr>
          </a:p>
        </p:txBody>
      </p:sp>
      <p:sp>
        <p:nvSpPr>
          <p:cNvPr id="34" name="Line 14"/>
          <p:cNvSpPr>
            <a:spLocks noChangeShapeType="1"/>
          </p:cNvSpPr>
          <p:nvPr/>
        </p:nvSpPr>
        <p:spPr bwMode="auto">
          <a:xfrm>
            <a:off x="6592749" y="1921500"/>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48" name="Freeform 20"/>
          <p:cNvSpPr/>
          <p:nvPr/>
        </p:nvSpPr>
        <p:spPr bwMode="auto">
          <a:xfrm rot="10800000">
            <a:off x="5581118" y="2584829"/>
            <a:ext cx="163571" cy="331976"/>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ln>
          <a:extLst>
            <a:ext uri="{909E8E84-426E-40DD-AFC4-6F175D3DCCD1}">
              <a14:hiddenFill xmlns:a14="http://schemas.microsoft.com/office/drawing/2010/main">
                <a:solidFill>
                  <a:srgbClr val="FFFFFF"/>
                </a:solidFill>
              </a14:hiddenFill>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16" name="TextBox 8"/>
          <p:cNvSpPr txBox="1"/>
          <p:nvPr/>
        </p:nvSpPr>
        <p:spPr>
          <a:xfrm>
            <a:off x="923463" y="5081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4" name="图片 3" descr="04机械手图"/>
          <p:cNvPicPr>
            <a:picLocks noChangeAspect="1"/>
          </p:cNvPicPr>
          <p:nvPr/>
        </p:nvPicPr>
        <p:blipFill>
          <a:blip r:embed="rId2"/>
          <a:stretch>
            <a:fillRect/>
          </a:stretch>
        </p:blipFill>
        <p:spPr>
          <a:xfrm>
            <a:off x="743585" y="3634105"/>
            <a:ext cx="4647565" cy="3087370"/>
          </a:xfrm>
          <a:prstGeom prst="rect">
            <a:avLst/>
          </a:prstGeom>
        </p:spPr>
      </p:pic>
      <p:pic>
        <p:nvPicPr>
          <p:cNvPr id="2" name="图片 1" descr="02装药机图"/>
          <p:cNvPicPr>
            <a:picLocks noChangeAspect="1"/>
          </p:cNvPicPr>
          <p:nvPr/>
        </p:nvPicPr>
        <p:blipFill>
          <a:blip r:embed="rId3"/>
          <a:stretch>
            <a:fillRect/>
          </a:stretch>
        </p:blipFill>
        <p:spPr>
          <a:xfrm>
            <a:off x="743585" y="1208405"/>
            <a:ext cx="4646930" cy="3086100"/>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imgsa.baidu.com/timg?image&amp;quality=80&amp;size=b9999_10000&amp;sec=1542639277919&amp;di=dd73bf3f58fbbd108b7cb7468cf34b99&amp;imgtype=0&amp;src=http%3A%2F%2Fpic.baike.soso.com%2Fugc%2Fbaikepic2%2F13712%2F20150529151616-451339664.jpg%2F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44880" y="1571625"/>
            <a:ext cx="4662170" cy="33896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a:spLocks noChangeArrowheads="1"/>
          </p:cNvSpPr>
          <p:nvPr/>
        </p:nvSpPr>
        <p:spPr bwMode="auto">
          <a:xfrm>
            <a:off x="5934710" y="1571625"/>
            <a:ext cx="4935220" cy="3351530"/>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25" name="Group 6"/>
          <p:cNvGrpSpPr/>
          <p:nvPr/>
        </p:nvGrpSpPr>
        <p:grpSpPr bwMode="auto">
          <a:xfrm>
            <a:off x="6131733" y="1897039"/>
            <a:ext cx="306696" cy="255366"/>
            <a:chOff x="0" y="0"/>
            <a:chExt cx="212" cy="174"/>
          </a:xfrm>
          <a:solidFill>
            <a:srgbClr val="A2897B"/>
          </a:solidFill>
        </p:grpSpPr>
        <p:sp>
          <p:nvSpPr>
            <p:cNvPr id="27"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1"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2" name="Rectangle 12"/>
          <p:cNvSpPr>
            <a:spLocks noChangeArrowheads="1"/>
          </p:cNvSpPr>
          <p:nvPr/>
        </p:nvSpPr>
        <p:spPr bwMode="auto">
          <a:xfrm>
            <a:off x="6594738" y="1855135"/>
            <a:ext cx="1482462"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公路业务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3" name="Rectangle 13"/>
          <p:cNvSpPr>
            <a:spLocks noChangeArrowheads="1"/>
          </p:cNvSpPr>
          <p:nvPr/>
        </p:nvSpPr>
        <p:spPr bwMode="auto">
          <a:xfrm>
            <a:off x="6264910" y="2599055"/>
            <a:ext cx="4184650" cy="82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3765" fontAlgn="auto">
              <a:lnSpc>
                <a:spcPts val="3200"/>
              </a:lnSpc>
              <a:spcBef>
                <a:spcPts val="0"/>
              </a:spcBef>
              <a:spcAft>
                <a:spcPts val="0"/>
              </a:spcAft>
              <a:buFontTx/>
              <a:buNone/>
            </a:pPr>
            <a:r>
              <a:rPr lang="zh-CN" altLang="en-US" sz="2000" dirty="0">
                <a:latin typeface="微软雅黑" panose="020B0503020204020204" pitchFamily="34" charset="-122"/>
                <a:ea typeface="微软雅黑" panose="020B0503020204020204" pitchFamily="34" charset="-122"/>
              </a:rPr>
              <a:t>公路业务要提升运营管理水平，实施标准化管理，积极发展路衍经济。</a:t>
            </a:r>
            <a:endParaRPr lang="zh-CN" altLang="zh-CN" sz="2000" dirty="0">
              <a:latin typeface="微软雅黑" panose="020B0503020204020204" pitchFamily="34" charset="-122"/>
              <a:ea typeface="微软雅黑" panose="020B0503020204020204" pitchFamily="34" charset="-122"/>
            </a:endParaRPr>
          </a:p>
        </p:txBody>
      </p:sp>
      <p:sp>
        <p:nvSpPr>
          <p:cNvPr id="34" name="Line 14"/>
          <p:cNvSpPr>
            <a:spLocks noChangeShapeType="1"/>
          </p:cNvSpPr>
          <p:nvPr/>
        </p:nvSpPr>
        <p:spPr bwMode="auto">
          <a:xfrm>
            <a:off x="6592749" y="1921500"/>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12" name="TextBox 8"/>
          <p:cNvSpPr txBox="1"/>
          <p:nvPr/>
        </p:nvSpPr>
        <p:spPr>
          <a:xfrm>
            <a:off x="945053" y="5335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3"/>
          <p:cNvSpPr>
            <a:spLocks noChangeArrowheads="1"/>
          </p:cNvSpPr>
          <p:nvPr/>
        </p:nvSpPr>
        <p:spPr bwMode="auto">
          <a:xfrm>
            <a:off x="5934675" y="1571488"/>
            <a:ext cx="4935255" cy="3026355"/>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25" name="Group 6"/>
          <p:cNvGrpSpPr/>
          <p:nvPr/>
        </p:nvGrpSpPr>
        <p:grpSpPr bwMode="auto">
          <a:xfrm>
            <a:off x="6131733" y="1897039"/>
            <a:ext cx="306696" cy="255366"/>
            <a:chOff x="0" y="0"/>
            <a:chExt cx="212" cy="174"/>
          </a:xfrm>
          <a:solidFill>
            <a:srgbClr val="A2897B"/>
          </a:solidFill>
        </p:grpSpPr>
        <p:sp>
          <p:nvSpPr>
            <p:cNvPr id="27"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1"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2" name="Rectangle 12"/>
          <p:cNvSpPr>
            <a:spLocks noChangeArrowheads="1"/>
          </p:cNvSpPr>
          <p:nvPr/>
        </p:nvSpPr>
        <p:spPr bwMode="auto">
          <a:xfrm>
            <a:off x="6594738" y="1855135"/>
            <a:ext cx="1482462"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水务业务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3" name="Rectangle 13"/>
          <p:cNvSpPr>
            <a:spLocks noChangeArrowheads="1"/>
          </p:cNvSpPr>
          <p:nvPr/>
        </p:nvSpPr>
        <p:spPr bwMode="auto">
          <a:xfrm>
            <a:off x="6089223" y="2151703"/>
            <a:ext cx="4626056"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3765" fontAlgn="auto">
              <a:lnSpc>
                <a:spcPts val="2800"/>
              </a:lnSpc>
              <a:spcBef>
                <a:spcPts val="0"/>
              </a:spcBef>
              <a:spcAft>
                <a:spcPts val="0"/>
              </a:spcAft>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algn="just" defTabSz="913765" fontAlgn="auto">
              <a:lnSpc>
                <a:spcPts val="2800"/>
              </a:lnSpc>
              <a:spcBef>
                <a:spcPts val="0"/>
              </a:spcBef>
              <a:spcAft>
                <a:spcPts val="0"/>
              </a:spcAft>
            </a:pPr>
            <a:r>
              <a:rPr lang="zh-CN" altLang="en-US" sz="2000" dirty="0">
                <a:latin typeface="微软雅黑" panose="020B0503020204020204" pitchFamily="34" charset="-122"/>
                <a:ea typeface="微软雅黑" panose="020B0503020204020204" pitchFamily="34" charset="-122"/>
              </a:rPr>
              <a:t>       水务业务要抢抓水环境治理市场机遇，创新商业模式，积极盘活资产，完善产业链，提高投资收益率。</a:t>
            </a:r>
            <a:endParaRPr lang="zh-CN" altLang="zh-CN" sz="2000" dirty="0">
              <a:latin typeface="微软雅黑" panose="020B0503020204020204" pitchFamily="34" charset="-122"/>
              <a:ea typeface="微软雅黑" panose="020B0503020204020204" pitchFamily="34" charset="-122"/>
            </a:endParaRPr>
          </a:p>
        </p:txBody>
      </p:sp>
      <p:sp>
        <p:nvSpPr>
          <p:cNvPr id="34" name="Line 14"/>
          <p:cNvSpPr>
            <a:spLocks noChangeShapeType="1"/>
          </p:cNvSpPr>
          <p:nvPr/>
        </p:nvSpPr>
        <p:spPr bwMode="auto">
          <a:xfrm>
            <a:off x="6592749" y="1921500"/>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15" name="TextBox 8"/>
          <p:cNvSpPr txBox="1"/>
          <p:nvPr/>
        </p:nvSpPr>
        <p:spPr>
          <a:xfrm>
            <a:off x="923463" y="5335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4" name="图片 3"/>
          <p:cNvPicPr>
            <a:picLocks noChangeAspect="1"/>
          </p:cNvPicPr>
          <p:nvPr/>
        </p:nvPicPr>
        <p:blipFill>
          <a:blip r:embed="rId2"/>
          <a:stretch>
            <a:fillRect/>
          </a:stretch>
        </p:blipFill>
        <p:spPr>
          <a:xfrm>
            <a:off x="923290" y="3114675"/>
            <a:ext cx="4678680" cy="3465830"/>
          </a:xfrm>
          <a:prstGeom prst="rect">
            <a:avLst/>
          </a:prstGeom>
        </p:spPr>
      </p:pic>
      <p:pic>
        <p:nvPicPr>
          <p:cNvPr id="2" name="图片 1"/>
          <p:cNvPicPr>
            <a:picLocks noChangeAspect="1"/>
          </p:cNvPicPr>
          <p:nvPr/>
        </p:nvPicPr>
        <p:blipFill>
          <a:blip r:embed="rId3"/>
          <a:stretch>
            <a:fillRect/>
          </a:stretch>
        </p:blipFill>
        <p:spPr>
          <a:xfrm>
            <a:off x="923290" y="1368425"/>
            <a:ext cx="4679315" cy="2633345"/>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descr="C-201706042X-鸟瞰日景01"/>
          <p:cNvPicPr>
            <a:picLocks noChangeAspect="1"/>
          </p:cNvPicPr>
          <p:nvPr/>
        </p:nvPicPr>
        <p:blipFill>
          <a:blip r:embed="rId2"/>
          <a:srcRect l="6973" r="4996"/>
          <a:stretch>
            <a:fillRect/>
          </a:stretch>
        </p:blipFill>
        <p:spPr>
          <a:xfrm>
            <a:off x="1013600" y="1454603"/>
            <a:ext cx="4537576" cy="4301627"/>
          </a:xfrm>
          <a:prstGeom prst="rect">
            <a:avLst/>
          </a:prstGeom>
          <a:ln>
            <a:noFill/>
          </a:ln>
          <a:effectLst>
            <a:outerShdw blurRad="292100" dist="139700" dir="2700000" algn="tl" rotWithShape="0">
              <a:srgbClr val="333333">
                <a:alpha val="65000"/>
              </a:srgbClr>
            </a:outerShdw>
          </a:effectLst>
        </p:spPr>
      </p:pic>
      <p:sp>
        <p:nvSpPr>
          <p:cNvPr id="29" name="Rectangle 3"/>
          <p:cNvSpPr>
            <a:spLocks noChangeArrowheads="1"/>
          </p:cNvSpPr>
          <p:nvPr/>
        </p:nvSpPr>
        <p:spPr bwMode="auto">
          <a:xfrm>
            <a:off x="5968215" y="1533733"/>
            <a:ext cx="4935255" cy="2817835"/>
          </a:xfrm>
          <a:prstGeom prst="rect">
            <a:avLst/>
          </a:prstGeom>
          <a:noFill/>
          <a:ln w="28575">
            <a:solidFill>
              <a:srgbClr val="5FC0C9"/>
            </a:solidFill>
            <a:miter lim="800000"/>
          </a:ln>
        </p:spPr>
        <p:txBody>
          <a:bodyPr lIns="91442" tIns="45721" rIns="91442" bIns="45721"/>
          <a:lstStyle/>
          <a:p>
            <a:pPr defTabSz="913765" fontAlgn="auto">
              <a:spcBef>
                <a:spcPts val="0"/>
              </a:spcBef>
              <a:spcAft>
                <a:spcPts val="0"/>
              </a:spcAft>
              <a:buFontTx/>
              <a:buNone/>
            </a:pPr>
            <a:endParaRPr lang="zh-CN" altLang="en-US">
              <a:solidFill>
                <a:prstClr val="black"/>
              </a:solidFill>
              <a:latin typeface="Calibri" panose="020F0502020204030204"/>
            </a:endParaRPr>
          </a:p>
        </p:txBody>
      </p:sp>
      <p:grpSp>
        <p:nvGrpSpPr>
          <p:cNvPr id="30" name="Group 6"/>
          <p:cNvGrpSpPr/>
          <p:nvPr/>
        </p:nvGrpSpPr>
        <p:grpSpPr bwMode="auto">
          <a:xfrm>
            <a:off x="6108953" y="1656954"/>
            <a:ext cx="306696" cy="255366"/>
            <a:chOff x="0" y="0"/>
            <a:chExt cx="212" cy="174"/>
          </a:xfrm>
          <a:solidFill>
            <a:srgbClr val="A2897B"/>
          </a:solidFill>
        </p:grpSpPr>
        <p:sp>
          <p:nvSpPr>
            <p:cNvPr id="35"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6"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37" name="Rectangle 12"/>
          <p:cNvSpPr>
            <a:spLocks noChangeArrowheads="1"/>
          </p:cNvSpPr>
          <p:nvPr/>
        </p:nvSpPr>
        <p:spPr bwMode="auto">
          <a:xfrm>
            <a:off x="6571958" y="1615050"/>
            <a:ext cx="2188084"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3765"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高端装备业务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8" name="Rectangle 13"/>
          <p:cNvSpPr>
            <a:spLocks noChangeArrowheads="1"/>
          </p:cNvSpPr>
          <p:nvPr/>
        </p:nvSpPr>
        <p:spPr bwMode="auto">
          <a:xfrm>
            <a:off x="6122814" y="2198482"/>
            <a:ext cx="4626056"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defTabSz="913765" fontAlgn="auto">
              <a:lnSpc>
                <a:spcPct val="150000"/>
              </a:lnSpc>
              <a:spcBef>
                <a:spcPts val="0"/>
              </a:spcBef>
              <a:spcAft>
                <a:spcPts val="0"/>
              </a:spcAft>
            </a:pPr>
            <a:r>
              <a:rPr lang="zh-CN" altLang="en-US" sz="2000" dirty="0">
                <a:latin typeface="微软雅黑" panose="020B0503020204020204" pitchFamily="34" charset="-122"/>
                <a:ea typeface="微软雅黑" panose="020B0503020204020204" pitchFamily="34" charset="-122"/>
              </a:rPr>
              <a:t>       高端装备制造业务要聚焦能源、环保高端装备产业，围绕“五个当前业务”和“三个拓展业务”，加大市场拓展力度，实现高质量发展。</a:t>
            </a:r>
            <a:endParaRPr lang="zh-CN" altLang="zh-CN" sz="2000" dirty="0">
              <a:latin typeface="微软雅黑" panose="020B0503020204020204" pitchFamily="34" charset="-122"/>
              <a:ea typeface="微软雅黑" panose="020B0503020204020204" pitchFamily="34" charset="-122"/>
            </a:endParaRPr>
          </a:p>
        </p:txBody>
      </p:sp>
      <p:sp>
        <p:nvSpPr>
          <p:cNvPr id="39" name="Line 14"/>
          <p:cNvSpPr>
            <a:spLocks noChangeShapeType="1"/>
          </p:cNvSpPr>
          <p:nvPr/>
        </p:nvSpPr>
        <p:spPr bwMode="auto">
          <a:xfrm>
            <a:off x="6569969" y="1681415"/>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3765"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14" name="TextBox 8"/>
          <p:cNvSpPr txBox="1"/>
          <p:nvPr/>
        </p:nvSpPr>
        <p:spPr>
          <a:xfrm>
            <a:off x="923463" y="5335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3"/>
          <p:cNvSpPr>
            <a:spLocks noChangeArrowheads="1"/>
          </p:cNvSpPr>
          <p:nvPr/>
        </p:nvSpPr>
        <p:spPr bwMode="auto">
          <a:xfrm>
            <a:off x="5896610" y="1185545"/>
            <a:ext cx="4973320" cy="3308985"/>
          </a:xfrm>
          <a:prstGeom prst="rect">
            <a:avLst/>
          </a:prstGeom>
          <a:noFill/>
          <a:ln w="28575">
            <a:solidFill>
              <a:srgbClr val="5FC0C9"/>
            </a:solidFill>
            <a:miter lim="800000"/>
          </a:ln>
        </p:spPr>
        <p:txBody>
          <a:bodyPr lIns="91442" tIns="45721" rIns="91442" bIns="45721"/>
          <a:lstStyle/>
          <a:p>
            <a:pPr defTabSz="914400" fontAlgn="auto">
              <a:spcBef>
                <a:spcPts val="0"/>
              </a:spcBef>
              <a:spcAft>
                <a:spcPts val="0"/>
              </a:spcAft>
              <a:buFontTx/>
              <a:buNone/>
            </a:pPr>
            <a:endParaRPr lang="zh-CN" altLang="en-US">
              <a:solidFill>
                <a:prstClr val="black"/>
              </a:solidFill>
              <a:latin typeface="Calibri" panose="020F0502020204030204"/>
            </a:endParaRPr>
          </a:p>
        </p:txBody>
      </p:sp>
      <p:grpSp>
        <p:nvGrpSpPr>
          <p:cNvPr id="23" name="Group 6"/>
          <p:cNvGrpSpPr/>
          <p:nvPr/>
        </p:nvGrpSpPr>
        <p:grpSpPr bwMode="auto">
          <a:xfrm>
            <a:off x="6131733" y="1510959"/>
            <a:ext cx="306696" cy="255366"/>
            <a:chOff x="0" y="0"/>
            <a:chExt cx="212" cy="174"/>
          </a:xfrm>
          <a:solidFill>
            <a:srgbClr val="A2897B"/>
          </a:solidFill>
        </p:grpSpPr>
        <p:sp>
          <p:nvSpPr>
            <p:cNvPr id="26" name="Freeform 7"/>
            <p:cNvSpPr>
              <a:spLocks noEditPoints="1"/>
            </p:cNvSpPr>
            <p:nvPr/>
          </p:nvSpPr>
          <p:spPr bwMode="auto">
            <a:xfrm>
              <a:off x="0" y="0"/>
              <a:ext cx="212" cy="174"/>
            </a:xfrm>
            <a:custGeom>
              <a:avLst/>
              <a:gdLst>
                <a:gd name="T0" fmla="*/ 0 w 212"/>
                <a:gd name="T1" fmla="*/ 0 h 174"/>
                <a:gd name="T2" fmla="*/ 0 w 212"/>
                <a:gd name="T3" fmla="*/ 174 h 174"/>
                <a:gd name="T4" fmla="*/ 212 w 212"/>
                <a:gd name="T5" fmla="*/ 174 h 174"/>
                <a:gd name="T6" fmla="*/ 212 w 212"/>
                <a:gd name="T7" fmla="*/ 0 h 174"/>
                <a:gd name="T8" fmla="*/ 0 w 212"/>
                <a:gd name="T9" fmla="*/ 0 h 174"/>
                <a:gd name="T10" fmla="*/ 194 w 212"/>
                <a:gd name="T11" fmla="*/ 19 h 174"/>
                <a:gd name="T12" fmla="*/ 194 w 212"/>
                <a:gd name="T13" fmla="*/ 56 h 174"/>
                <a:gd name="T14" fmla="*/ 129 w 212"/>
                <a:gd name="T15" fmla="*/ 105 h 174"/>
                <a:gd name="T16" fmla="*/ 111 w 212"/>
                <a:gd name="T17" fmla="*/ 91 h 174"/>
                <a:gd name="T18" fmla="*/ 111 w 212"/>
                <a:gd name="T19" fmla="*/ 91 h 174"/>
                <a:gd name="T20" fmla="*/ 86 w 212"/>
                <a:gd name="T21" fmla="*/ 71 h 174"/>
                <a:gd name="T22" fmla="*/ 18 w 212"/>
                <a:gd name="T23" fmla="*/ 108 h 174"/>
                <a:gd name="T24" fmla="*/ 18 w 212"/>
                <a:gd name="T25" fmla="*/ 19 h 174"/>
                <a:gd name="T26" fmla="*/ 194 w 212"/>
                <a:gd name="T27" fmla="*/ 19 h 174"/>
                <a:gd name="T28" fmla="*/ 18 w 212"/>
                <a:gd name="T29" fmla="*/ 154 h 174"/>
                <a:gd name="T30" fmla="*/ 18 w 212"/>
                <a:gd name="T31" fmla="*/ 128 h 174"/>
                <a:gd name="T32" fmla="*/ 84 w 212"/>
                <a:gd name="T33" fmla="*/ 92 h 174"/>
                <a:gd name="T34" fmla="*/ 128 w 212"/>
                <a:gd name="T35" fmla="*/ 128 h 174"/>
                <a:gd name="T36" fmla="*/ 128 w 212"/>
                <a:gd name="T37" fmla="*/ 128 h 174"/>
                <a:gd name="T38" fmla="*/ 142 w 212"/>
                <a:gd name="T39" fmla="*/ 140 h 174"/>
                <a:gd name="T40" fmla="*/ 154 w 212"/>
                <a:gd name="T41" fmla="*/ 126 h 174"/>
                <a:gd name="T42" fmla="*/ 143 w 212"/>
                <a:gd name="T43" fmla="*/ 117 h 174"/>
                <a:gd name="T44" fmla="*/ 194 w 212"/>
                <a:gd name="T45" fmla="*/ 79 h 174"/>
                <a:gd name="T46" fmla="*/ 194 w 212"/>
                <a:gd name="T47" fmla="*/ 154 h 174"/>
                <a:gd name="T48" fmla="*/ 18 w 212"/>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74">
                  <a:moveTo>
                    <a:pt x="0" y="0"/>
                  </a:moveTo>
                  <a:lnTo>
                    <a:pt x="0" y="174"/>
                  </a:lnTo>
                  <a:lnTo>
                    <a:pt x="212" y="174"/>
                  </a:lnTo>
                  <a:lnTo>
                    <a:pt x="212" y="0"/>
                  </a:lnTo>
                  <a:lnTo>
                    <a:pt x="0" y="0"/>
                  </a:lnTo>
                  <a:close/>
                  <a:moveTo>
                    <a:pt x="194" y="19"/>
                  </a:moveTo>
                  <a:lnTo>
                    <a:pt x="194" y="56"/>
                  </a:lnTo>
                  <a:lnTo>
                    <a:pt x="129" y="105"/>
                  </a:lnTo>
                  <a:lnTo>
                    <a:pt x="111" y="91"/>
                  </a:lnTo>
                  <a:lnTo>
                    <a:pt x="111" y="91"/>
                  </a:lnTo>
                  <a:lnTo>
                    <a:pt x="86" y="71"/>
                  </a:lnTo>
                  <a:lnTo>
                    <a:pt x="18" y="108"/>
                  </a:lnTo>
                  <a:lnTo>
                    <a:pt x="18" y="19"/>
                  </a:lnTo>
                  <a:lnTo>
                    <a:pt x="194" y="19"/>
                  </a:lnTo>
                  <a:close/>
                  <a:moveTo>
                    <a:pt x="18" y="154"/>
                  </a:moveTo>
                  <a:lnTo>
                    <a:pt x="18" y="128"/>
                  </a:lnTo>
                  <a:lnTo>
                    <a:pt x="84" y="92"/>
                  </a:lnTo>
                  <a:lnTo>
                    <a:pt x="128" y="128"/>
                  </a:lnTo>
                  <a:lnTo>
                    <a:pt x="128" y="128"/>
                  </a:lnTo>
                  <a:lnTo>
                    <a:pt x="142" y="140"/>
                  </a:lnTo>
                  <a:lnTo>
                    <a:pt x="154" y="126"/>
                  </a:lnTo>
                  <a:lnTo>
                    <a:pt x="143" y="117"/>
                  </a:lnTo>
                  <a:lnTo>
                    <a:pt x="194" y="79"/>
                  </a:lnTo>
                  <a:lnTo>
                    <a:pt x="194" y="154"/>
                  </a:lnTo>
                  <a:lnTo>
                    <a:pt x="18"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28" name="Oval 8"/>
            <p:cNvSpPr>
              <a:spLocks noChangeArrowheads="1"/>
            </p:cNvSpPr>
            <p:nvPr/>
          </p:nvSpPr>
          <p:spPr bwMode="auto">
            <a:xfrm>
              <a:off x="123" y="36"/>
              <a:ext cx="34" cy="3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pPr>
              <a:endParaRPr lang="zh-CN" altLang="en-US">
                <a:solidFill>
                  <a:prstClr val="white">
                    <a:lumMod val="50000"/>
                  </a:prstClr>
                </a:solidFill>
                <a:latin typeface="Calibri" panose="020F0502020204030204"/>
              </a:endParaRPr>
            </a:p>
          </p:txBody>
        </p:sp>
      </p:grpSp>
      <p:sp>
        <p:nvSpPr>
          <p:cNvPr id="29" name="Rectangle 12"/>
          <p:cNvSpPr>
            <a:spLocks noChangeArrowheads="1"/>
          </p:cNvSpPr>
          <p:nvPr/>
        </p:nvSpPr>
        <p:spPr bwMode="auto">
          <a:xfrm>
            <a:off x="6635487" y="1370790"/>
            <a:ext cx="1842680" cy="461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2" tIns="45721" rIns="91442" bIns="45721">
            <a:spAutoFit/>
          </a:bodyPr>
          <a:lstStyle/>
          <a:p>
            <a:pPr defTabSz="914400" fontAlgn="auto">
              <a:spcBef>
                <a:spcPts val="0"/>
              </a:spcBef>
              <a:spcAft>
                <a:spcPts val="0"/>
              </a:spcAft>
              <a:buFontTx/>
              <a:buNone/>
            </a:pPr>
            <a:r>
              <a:rPr lang="zh-CN" altLang="en-US" sz="2400" b="1" dirty="0">
                <a:solidFill>
                  <a:srgbClr val="1A879E"/>
                </a:solidFill>
                <a:latin typeface="微软雅黑" panose="020B0503020204020204" pitchFamily="34" charset="-122"/>
                <a:ea typeface="微软雅黑" panose="020B0503020204020204" pitchFamily="34" charset="-122"/>
              </a:rPr>
              <a:t>新兴业务</a:t>
            </a:r>
            <a:endParaRPr lang="zh-CN" altLang="zh-CN" sz="2400" b="1" dirty="0">
              <a:solidFill>
                <a:srgbClr val="1A879E"/>
              </a:solidFill>
              <a:latin typeface="微软雅黑" panose="020B0503020204020204" pitchFamily="34" charset="-122"/>
              <a:ea typeface="微软雅黑" panose="020B0503020204020204" pitchFamily="34" charset="-122"/>
            </a:endParaRPr>
          </a:p>
        </p:txBody>
      </p:sp>
      <p:sp>
        <p:nvSpPr>
          <p:cNvPr id="30" name="Rectangle 13"/>
          <p:cNvSpPr>
            <a:spLocks noChangeArrowheads="1"/>
          </p:cNvSpPr>
          <p:nvPr/>
        </p:nvSpPr>
        <p:spPr bwMode="auto">
          <a:xfrm>
            <a:off x="6089274" y="1945284"/>
            <a:ext cx="4626056" cy="247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defTabSz="914400" fontAlgn="auto">
              <a:lnSpc>
                <a:spcPts val="2800"/>
              </a:lnSpc>
              <a:spcBef>
                <a:spcPts val="0"/>
              </a:spcBef>
              <a:spcAft>
                <a:spcPts val="0"/>
              </a:spcAft>
            </a:pPr>
            <a:r>
              <a:rPr lang="zh-CN" altLang="en-US" dirty="0">
                <a:latin typeface="微软雅黑" panose="020B0503020204020204" pitchFamily="34" charset="-122"/>
                <a:ea typeface="微软雅黑" panose="020B0503020204020204" pitchFamily="34" charset="-122"/>
              </a:rPr>
              <a:t>新兴业务以砂石骨料和停车场业务为主。</a:t>
            </a:r>
            <a:endParaRPr lang="en-US" altLang="zh-CN" dirty="0">
              <a:latin typeface="微软雅黑" panose="020B0503020204020204" pitchFamily="34" charset="-122"/>
              <a:ea typeface="微软雅黑" panose="020B0503020204020204" pitchFamily="34" charset="-122"/>
            </a:endParaRPr>
          </a:p>
          <a:p>
            <a:pPr indent="457200" algn="just" defTabSz="914400" fontAlgn="auto">
              <a:lnSpc>
                <a:spcPts val="2800"/>
              </a:lnSpc>
              <a:spcBef>
                <a:spcPts val="0"/>
              </a:spcBef>
              <a:spcAft>
                <a:spcPts val="0"/>
              </a:spcAft>
            </a:pPr>
            <a:r>
              <a:rPr lang="zh-CN" altLang="en-US" dirty="0">
                <a:latin typeface="微软雅黑" panose="020B0503020204020204" pitchFamily="34" charset="-122"/>
                <a:ea typeface="微软雅黑" panose="020B0503020204020204" pitchFamily="34" charset="-122"/>
              </a:rPr>
              <a:t>砂石骨料业务要以股权合作和招拍挂等方式获取矿权资源，加强内部协同，完善产业链，积极推行园区发展模式。</a:t>
            </a:r>
            <a:endParaRPr lang="en-US" altLang="zh-CN" dirty="0">
              <a:latin typeface="微软雅黑" panose="020B0503020204020204" pitchFamily="34" charset="-122"/>
              <a:ea typeface="微软雅黑" panose="020B0503020204020204" pitchFamily="34" charset="-122"/>
            </a:endParaRPr>
          </a:p>
          <a:p>
            <a:pPr indent="457200" algn="just" defTabSz="914400" fontAlgn="auto">
              <a:lnSpc>
                <a:spcPts val="2800"/>
              </a:lnSpc>
              <a:spcBef>
                <a:spcPts val="0"/>
              </a:spcBef>
              <a:spcAft>
                <a:spcPts val="0"/>
              </a:spcAft>
            </a:pPr>
            <a:r>
              <a:rPr lang="zh-CN" altLang="en-US" dirty="0">
                <a:latin typeface="微软雅黑" panose="020B0503020204020204" pitchFamily="34" charset="-122"/>
                <a:ea typeface="微软雅黑" panose="020B0503020204020204" pitchFamily="34" charset="-122"/>
              </a:rPr>
              <a:t>停车场业务要以发展城市级停车场项目为主要方向，带动工程承包，创新投资方式与发展模式，确保投资收益。</a:t>
            </a:r>
            <a:endParaRPr lang="zh-CN" altLang="zh-CN" dirty="0">
              <a:latin typeface="微软雅黑" panose="020B0503020204020204" pitchFamily="34" charset="-122"/>
              <a:ea typeface="微软雅黑" panose="020B0503020204020204" pitchFamily="34" charset="-122"/>
            </a:endParaRPr>
          </a:p>
        </p:txBody>
      </p:sp>
      <p:sp>
        <p:nvSpPr>
          <p:cNvPr id="35" name="Line 14"/>
          <p:cNvSpPr>
            <a:spLocks noChangeShapeType="1"/>
          </p:cNvSpPr>
          <p:nvPr/>
        </p:nvSpPr>
        <p:spPr bwMode="auto">
          <a:xfrm>
            <a:off x="6592749" y="1535420"/>
            <a:ext cx="1572" cy="199504"/>
          </a:xfrm>
          <a:prstGeom prst="line">
            <a:avLst/>
          </a:prstGeom>
          <a:noFill/>
          <a:ln w="6350" cmpd="sng">
            <a:solidFill>
              <a:srgbClr val="A2897B"/>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2" tIns="45721" rIns="91442" bIns="45721"/>
          <a:lstStyle/>
          <a:p>
            <a:pPr defTabSz="914400"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37" name="Freeform 20"/>
          <p:cNvSpPr/>
          <p:nvPr/>
        </p:nvSpPr>
        <p:spPr bwMode="auto">
          <a:xfrm rot="10800000">
            <a:off x="5497241" y="3602099"/>
            <a:ext cx="163571" cy="331976"/>
          </a:xfrm>
          <a:custGeom>
            <a:avLst/>
            <a:gdLst>
              <a:gd name="T0" fmla="*/ 0 w 52"/>
              <a:gd name="T1" fmla="*/ 0 h 104"/>
              <a:gd name="T2" fmla="*/ 52 w 52"/>
              <a:gd name="T3" fmla="*/ 52 h 104"/>
              <a:gd name="T4" fmla="*/ 0 w 52"/>
              <a:gd name="T5" fmla="*/ 104 h 104"/>
            </a:gdLst>
            <a:ahLst/>
            <a:cxnLst>
              <a:cxn ang="0">
                <a:pos x="T0" y="T1"/>
              </a:cxn>
              <a:cxn ang="0">
                <a:pos x="T2" y="T3"/>
              </a:cxn>
              <a:cxn ang="0">
                <a:pos x="T4" y="T5"/>
              </a:cxn>
            </a:cxnLst>
            <a:rect l="0" t="0" r="r" b="b"/>
            <a:pathLst>
              <a:path w="52" h="104">
                <a:moveTo>
                  <a:pt x="0" y="0"/>
                </a:moveTo>
                <a:lnTo>
                  <a:pt x="52" y="52"/>
                </a:lnTo>
                <a:lnTo>
                  <a:pt x="0" y="104"/>
                </a:lnTo>
              </a:path>
            </a:pathLst>
          </a:custGeom>
          <a:noFill/>
          <a:ln w="12700" cap="flat" cmpd="sng">
            <a:solidFill>
              <a:srgbClr val="A2897B"/>
            </a:solidFill>
            <a:round/>
          </a:ln>
          <a:extLst>
            <a:ext uri="{909E8E84-426E-40DD-AFC4-6F175D3DCCD1}">
              <a14:hiddenFill xmlns:a14="http://schemas.microsoft.com/office/drawing/2010/main">
                <a:solidFill>
                  <a:srgbClr val="FFFFFF"/>
                </a:solidFill>
              </a14:hiddenFill>
            </a:ext>
          </a:extLst>
        </p:spPr>
        <p:txBody>
          <a:bodyPr lIns="91442" tIns="45721" rIns="91442" bIns="45721"/>
          <a:lstStyle/>
          <a:p>
            <a:pPr defTabSz="914400" fontAlgn="auto">
              <a:spcBef>
                <a:spcPts val="0"/>
              </a:spcBef>
              <a:spcAft>
                <a:spcPts val="0"/>
              </a:spcAft>
              <a:buFontTx/>
              <a:buNone/>
            </a:pPr>
            <a:endParaRPr lang="zh-CN" altLang="en-US">
              <a:solidFill>
                <a:prstClr val="white">
                  <a:lumMod val="50000"/>
                </a:prstClr>
              </a:solidFill>
              <a:latin typeface="Calibri" panose="020F0502020204030204"/>
            </a:endParaRPr>
          </a:p>
        </p:txBody>
      </p:sp>
      <p:sp>
        <p:nvSpPr>
          <p:cNvPr id="43" name="矩形 42"/>
          <p:cNvSpPr/>
          <p:nvPr/>
        </p:nvSpPr>
        <p:spPr>
          <a:xfrm>
            <a:off x="5203190" y="1535430"/>
            <a:ext cx="504190" cy="1753235"/>
          </a:xfrm>
          <a:prstGeom prst="rect">
            <a:avLst/>
          </a:prstGeom>
        </p:spPr>
        <p:txBody>
          <a:bodyPr wrap="square">
            <a:spAutoFit/>
          </a:bodyPr>
          <a:lstStyle/>
          <a:p>
            <a:pPr defTabSz="914400" fontAlgn="auto">
              <a:spcBef>
                <a:spcPts val="0"/>
              </a:spcBef>
              <a:spcAft>
                <a:spcPts val="0"/>
              </a:spcAft>
              <a:buFontTx/>
              <a:buNone/>
            </a:pPr>
            <a:r>
              <a:rPr lang="zh-CN" altLang="en-US" b="1" dirty="0">
                <a:solidFill>
                  <a:srgbClr val="1A879E"/>
                </a:solidFill>
                <a:latin typeface="微软雅黑" panose="020B0503020204020204" pitchFamily="34" charset="-122"/>
                <a:ea typeface="微软雅黑" panose="020B0503020204020204" pitchFamily="34" charset="-122"/>
              </a:rPr>
              <a:t>砂石骨料业务</a:t>
            </a:r>
            <a:endParaRPr lang="zh-CN" altLang="zh-CN" b="1" dirty="0">
              <a:solidFill>
                <a:srgbClr val="1A879E"/>
              </a:solidFill>
              <a:latin typeface="微软雅黑" panose="020B0503020204020204" pitchFamily="34" charset="-122"/>
              <a:ea typeface="微软雅黑" panose="020B0503020204020204" pitchFamily="34" charset="-122"/>
            </a:endParaRPr>
          </a:p>
        </p:txBody>
      </p:sp>
      <p:sp>
        <p:nvSpPr>
          <p:cNvPr id="44" name="矩形 43"/>
          <p:cNvSpPr/>
          <p:nvPr/>
        </p:nvSpPr>
        <p:spPr>
          <a:xfrm>
            <a:off x="469175" y="4880911"/>
            <a:ext cx="1338828" cy="369332"/>
          </a:xfrm>
          <a:prstGeom prst="rect">
            <a:avLst/>
          </a:prstGeom>
        </p:spPr>
        <p:txBody>
          <a:bodyPr wrap="none">
            <a:spAutoFit/>
          </a:bodyPr>
          <a:lstStyle/>
          <a:p>
            <a:pPr defTabSz="914400" fontAlgn="auto">
              <a:spcBef>
                <a:spcPts val="0"/>
              </a:spcBef>
              <a:spcAft>
                <a:spcPts val="0"/>
              </a:spcAft>
              <a:buFontTx/>
              <a:buNone/>
            </a:pPr>
            <a:r>
              <a:rPr lang="zh-CN" altLang="en-US" b="1" dirty="0">
                <a:solidFill>
                  <a:srgbClr val="1A879E"/>
                </a:solidFill>
                <a:latin typeface="微软雅黑" panose="020B0503020204020204" pitchFamily="34" charset="-122"/>
                <a:ea typeface="微软雅黑" panose="020B0503020204020204" pitchFamily="34" charset="-122"/>
              </a:rPr>
              <a:t>停车场业务</a:t>
            </a:r>
            <a:endParaRPr lang="zh-CN" altLang="zh-CN" b="1" dirty="0">
              <a:solidFill>
                <a:srgbClr val="1A879E"/>
              </a:solidFill>
              <a:latin typeface="微软雅黑" panose="020B0503020204020204" pitchFamily="34" charset="-122"/>
              <a:ea typeface="微软雅黑" panose="020B0503020204020204" pitchFamily="34" charset="-122"/>
            </a:endParaRPr>
          </a:p>
        </p:txBody>
      </p:sp>
      <p:sp>
        <p:nvSpPr>
          <p:cNvPr id="19" name="TextBox 8"/>
          <p:cNvSpPr txBox="1"/>
          <p:nvPr/>
        </p:nvSpPr>
        <p:spPr>
          <a:xfrm>
            <a:off x="923463" y="533587"/>
            <a:ext cx="3315758" cy="307777"/>
          </a:xfrm>
          <a:prstGeom prst="rect">
            <a:avLst/>
          </a:prstGeom>
          <a:noFill/>
          <a:ln w="9525">
            <a:noFill/>
          </a:ln>
        </p:spPr>
        <p:txBody>
          <a:bodyPr wrap="square" lIns="0" tIns="0" rIns="0" bIns="0" anchor="ctr">
            <a:spAutoFit/>
          </a:bodyPr>
          <a:lstStyle/>
          <a:p>
            <a:pPr algn="l"/>
            <a:r>
              <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rPr>
              <a:t>业务发展思路</a:t>
            </a:r>
            <a:endParaRPr lang="zh-CN" altLang="en-US" sz="2000" b="1" dirty="0">
              <a:solidFill>
                <a:schemeClr val="accent1"/>
              </a:solidFill>
              <a:latin typeface="微软雅黑" panose="020B0503020204020204" pitchFamily="34" charset="-122"/>
              <a:ea typeface="微软雅黑" panose="020B0503020204020204" pitchFamily="34" charset="-122"/>
              <a:sym typeface="Times New Roman" panose="02020603050405020304" charset="0"/>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4" name="图片 3"/>
          <p:cNvPicPr>
            <a:picLocks noChangeAspect="1"/>
          </p:cNvPicPr>
          <p:nvPr/>
        </p:nvPicPr>
        <p:blipFill>
          <a:blip r:embed="rId2"/>
          <a:stretch>
            <a:fillRect/>
          </a:stretch>
        </p:blipFill>
        <p:spPr>
          <a:xfrm>
            <a:off x="1807845" y="3159760"/>
            <a:ext cx="3067685" cy="3561715"/>
          </a:xfrm>
          <a:prstGeom prst="rect">
            <a:avLst/>
          </a:prstGeom>
        </p:spPr>
      </p:pic>
      <p:pic>
        <p:nvPicPr>
          <p:cNvPr id="2" name="图片 1"/>
          <p:cNvPicPr>
            <a:picLocks noChangeAspect="1"/>
          </p:cNvPicPr>
          <p:nvPr/>
        </p:nvPicPr>
        <p:blipFill>
          <a:blip r:embed="rId3"/>
          <a:stretch>
            <a:fillRect/>
          </a:stretch>
        </p:blipFill>
        <p:spPr>
          <a:xfrm>
            <a:off x="469265" y="1274445"/>
            <a:ext cx="4600575" cy="253619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2809875" y="1287145"/>
            <a:ext cx="7983220" cy="3876675"/>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nSpc>
                <a:spcPts val="3000"/>
              </a:lnSpc>
            </a:pP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一、</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投资管理体系</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endPar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二、</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中国能建投资总体思路及基本原则</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三、投资业务发展思路</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00000"/>
              </a:lnSpc>
            </a:pP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四、投资工作要求及</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具体</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举措</a:t>
            </a:r>
            <a:endParaRPr lang="en-US" altLang="zh-CN" sz="32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目  录</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投资工作要求：十个坚持</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23"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25"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lstStyle/>
            <a:p>
              <a:pPr algn="ctr"/>
              <a:endParaRPr dirty="0"/>
            </a:p>
          </p:txBody>
        </p:sp>
        <p:sp>
          <p:nvSpPr>
            <p:cNvPr id="26"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lstStyle/>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96656" y="1491212"/>
            <a:ext cx="7582535" cy="2763854"/>
            <a:chOff x="4342" y="2850"/>
            <a:chExt cx="4643" cy="1496"/>
          </a:xfrm>
        </p:grpSpPr>
        <p:sp>
          <p:nvSpPr>
            <p:cNvPr id="19" name="文本框 18"/>
            <p:cNvSpPr txBox="1"/>
            <p:nvPr/>
          </p:nvSpPr>
          <p:spPr>
            <a:xfrm>
              <a:off x="4342" y="4097"/>
              <a:ext cx="4643" cy="249"/>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二是坚持突出主业</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397" y="2850"/>
              <a:ext cx="4554" cy="249"/>
            </a:xfrm>
            <a:prstGeom prst="rect">
              <a:avLst/>
            </a:prstGeom>
          </p:spPr>
          <p:txBody>
            <a:bodyPr wrap="square">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一是坚持战略引领</a:t>
              </a:r>
              <a:endParaRPr lang="en-US" altLang="zh-CN" sz="2400" b="1"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5" name="文本框 4"/>
          <p:cNvSpPr txBox="1"/>
          <p:nvPr/>
        </p:nvSpPr>
        <p:spPr>
          <a:xfrm>
            <a:off x="1186815" y="2116455"/>
            <a:ext cx="7402830" cy="101473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sym typeface="+mn-ea"/>
              </a:rPr>
              <a:t>投资拉动是战略，结构调整、转型升级是战略，各业务板块协同发展是战略，集团公司多元化发展是战略，围绕主业开展投资是战略，量力而行也是战略。</a:t>
            </a:r>
            <a:endParaRPr lang="zh-CN" altLang="en-US" sz="2000">
              <a:latin typeface="楷体_GB2312" panose="02010609030101010101" charset="-122"/>
              <a:ea typeface="楷体_GB2312" panose="02010609030101010101" charset="-122"/>
            </a:endParaRPr>
          </a:p>
        </p:txBody>
      </p:sp>
      <p:sp>
        <p:nvSpPr>
          <p:cNvPr id="6" name="文本框 5"/>
          <p:cNvSpPr txBox="1"/>
          <p:nvPr/>
        </p:nvSpPr>
        <p:spPr>
          <a:xfrm>
            <a:off x="1186815" y="4418330"/>
            <a:ext cx="9683115" cy="193802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国务院国资委发布</a:t>
            </a:r>
            <a:r>
              <a:rPr lang="en-US" altLang="zh-CN" sz="2000" dirty="0">
                <a:latin typeface="楷体_GB2312" panose="02010609030101010101" charset="-122"/>
                <a:ea typeface="楷体_GB2312" panose="02010609030101010101" charset="-122"/>
                <a:cs typeface="楷体_GB2312" panose="02010609030101010101" charset="-122"/>
                <a:sym typeface="+mn-ea"/>
              </a:rPr>
              <a:t>2017</a:t>
            </a:r>
            <a:r>
              <a:rPr lang="zh-CN" altLang="zh-CN" sz="2000" dirty="0">
                <a:latin typeface="楷体_GB2312" panose="02010609030101010101" charset="-122"/>
                <a:ea typeface="楷体_GB2312" panose="02010609030101010101" charset="-122"/>
                <a:cs typeface="楷体_GB2312" panose="02010609030101010101" charset="-122"/>
                <a:sym typeface="+mn-ea"/>
              </a:rPr>
              <a:t>年</a:t>
            </a:r>
            <a:r>
              <a:rPr lang="en-US" altLang="zh-CN" sz="2000" dirty="0">
                <a:latin typeface="楷体_GB2312" panose="02010609030101010101" charset="-122"/>
                <a:ea typeface="楷体_GB2312" panose="02010609030101010101" charset="-122"/>
                <a:cs typeface="楷体_GB2312" panose="02010609030101010101" charset="-122"/>
                <a:sym typeface="+mn-ea"/>
              </a:rPr>
              <a:t>34</a:t>
            </a:r>
            <a:r>
              <a:rPr lang="zh-CN" altLang="zh-CN" sz="2000" dirty="0">
                <a:latin typeface="楷体_GB2312" panose="02010609030101010101" charset="-122"/>
                <a:ea typeface="楷体_GB2312" panose="02010609030101010101" charset="-122"/>
                <a:cs typeface="楷体_GB2312" panose="02010609030101010101" charset="-122"/>
                <a:sym typeface="+mn-ea"/>
              </a:rPr>
              <a:t>号令、</a:t>
            </a:r>
            <a:r>
              <a:rPr lang="en-US" altLang="zh-CN" sz="2000" dirty="0">
                <a:latin typeface="楷体_GB2312" panose="02010609030101010101" charset="-122"/>
                <a:ea typeface="楷体_GB2312" panose="02010609030101010101" charset="-122"/>
                <a:cs typeface="楷体_GB2312" panose="02010609030101010101" charset="-122"/>
                <a:sym typeface="+mn-ea"/>
              </a:rPr>
              <a:t>35</a:t>
            </a:r>
            <a:r>
              <a:rPr lang="zh-CN" altLang="zh-CN" sz="2000" dirty="0">
                <a:latin typeface="楷体_GB2312" panose="02010609030101010101" charset="-122"/>
                <a:ea typeface="楷体_GB2312" panose="02010609030101010101" charset="-122"/>
                <a:cs typeface="楷体_GB2312" panose="02010609030101010101" charset="-122"/>
                <a:sym typeface="+mn-ea"/>
              </a:rPr>
              <a:t>号令明确提出，中央企业投资应当坚持聚焦主业。因此，我们必须要坚决围绕主业、突出主业、聚焦主业开展投资业务。</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目前，公司经国务院国资委批复的主业有：水电资产投资、房地产投资、环保投资、水务投资、工程建筑及相关的科研技术等。</a:t>
            </a:r>
            <a:r>
              <a:rPr lang="zh-CN" altLang="zh-CN" sz="2000" dirty="0">
                <a:latin typeface="楷体_GB2312" panose="02010609030101010101" charset="-122"/>
                <a:ea typeface="楷体_GB2312" panose="02010609030101010101" charset="-122"/>
                <a:cs typeface="楷体_GB2312" panose="02010609030101010101" charset="-122"/>
                <a:sym typeface="+mn-ea"/>
              </a:rPr>
              <a:t>水泥、民爆、公路、砂石骨料、停车场、装备等业务与公司的建筑主业紧密相关，是围绕主业进行上下游产业链的拓展，总体上看是符合上级相关管理要求的。</a:t>
            </a:r>
            <a:endParaRPr lang="zh-CN" altLang="en-US" sz="20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中国能建投资基本原则</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23290" y="1477645"/>
            <a:ext cx="10166985" cy="4661535"/>
          </a:xfrm>
          <a:prstGeom prst="rect">
            <a:avLst/>
          </a:prstGeom>
          <a:noFill/>
        </p:spPr>
        <p:txBody>
          <a:bodyPr wrap="square" rtlCol="0">
            <a:spAutoFit/>
          </a:bodyPr>
          <a:p>
            <a:pPr>
              <a:lnSpc>
                <a:spcPct val="150000"/>
              </a:lnSpc>
            </a:pP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（一）突出重点、统筹兼顾</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始终坚持把带动所属企业发展作为投资业务出发点和落脚点，大力发挥投资带动作用</a:t>
            </a:r>
            <a:r>
              <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，统筹短期与长期利益，兼顾带动工程收益与投资收益。</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（二）量力而行、风控为先</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贯彻落实国务院国资委降杠杆减负债有关要求，严格项目准入条件，</a:t>
            </a:r>
            <a:r>
              <a:rPr lang="zh-CN" altLang="en-US">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严控非主业、重资产、长周期投资项目</a:t>
            </a:r>
            <a:r>
              <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。统筹规划、量力而行，严格把握投资节奏。</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（三）中外并举、产业联动</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深耕国内，加快实施投资业务“走出去”，发挥全产业链一体化优势，集团作战、产业联动。</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（四）盘活存量、滚动发展</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通过投资-盘活-再投资的循环，提高投资能力与效率，扩大工程带动效果，形成滚动发展、良性循环的态势。</a:t>
            </a:r>
            <a:endParaRPr lang="zh-CN" altLang="en-US">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300480" y="1436370"/>
            <a:ext cx="3197225" cy="3272155"/>
            <a:chOff x="4495" y="5994"/>
            <a:chExt cx="5035" cy="5153"/>
          </a:xfrm>
        </p:grpSpPr>
        <p:sp>
          <p:nvSpPr>
            <p:cNvPr id="20" name="文本框 19"/>
            <p:cNvSpPr txBox="1"/>
            <p:nvPr/>
          </p:nvSpPr>
          <p:spPr>
            <a:xfrm>
              <a:off x="4495" y="5994"/>
              <a:ext cx="5035" cy="727"/>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三是坚持量力而行</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495" y="10420"/>
              <a:ext cx="4440" cy="727"/>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四是坚持均衡发展</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gr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grpSp>
        <p:nvGrpSpPr>
          <p:cNvPr id="5"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6"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7"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300480" y="2126615"/>
            <a:ext cx="7332345" cy="1630045"/>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sym typeface="+mn-ea"/>
              </a:rPr>
              <a:t>建立投资能力分析模型，从相关数据、主业关联度、对公司资产负债率的影响、对公司带息负债的影响等角度来分析公司的投资能力，对每一个变量进行敏感性分析，对整个投资能力进行动态更新等。要合理分配投资能力，包括国际国内、长期短期、各业务板块投资能力的科学合理分配。</a:t>
            </a:r>
            <a:endParaRPr lang="zh-CN" altLang="en-US" sz="2000">
              <a:latin typeface="楷体_GB2312" panose="02010609030101010101" charset="-122"/>
              <a:ea typeface="楷体_GB2312" panose="02010609030101010101" charset="-122"/>
            </a:endParaRPr>
          </a:p>
        </p:txBody>
      </p:sp>
      <p:sp>
        <p:nvSpPr>
          <p:cNvPr id="10" name="文本框 9"/>
          <p:cNvSpPr txBox="1"/>
          <p:nvPr/>
        </p:nvSpPr>
        <p:spPr>
          <a:xfrm>
            <a:off x="1300480" y="4926330"/>
            <a:ext cx="9565640" cy="101473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解决涉投企业和建筑业企业之间发展不平衡不充分的矛盾。建筑业企业是我们的“根”和“魂”，要赋予建筑业企业一定的投资能力和一定的权益资产，使其获得长期的稳定收益。但是，集团公司不支持也不鼓励建筑业企业开展控股投资。</a:t>
            </a:r>
            <a:endParaRPr lang="zh-CN" altLang="en-US" sz="20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5"/>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263650" y="1285875"/>
            <a:ext cx="2748915" cy="461645"/>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五是坚持依法合规</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grpSp>
        <p:nvGrpSpPr>
          <p:cNvPr id="5"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6"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7"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263650" y="1873250"/>
            <a:ext cx="7232015" cy="286131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sym typeface="+mn-ea"/>
              </a:rPr>
              <a:t>要对每一项投资决策严格把关。投资所涉及的各项决策程序和各个环节，如党委常委会前置研究、专委会、董事长办公会、第三方评估论证、法律尽调、资产评估等，都必须依法合规，不要留下任何硬伤。</a:t>
            </a:r>
            <a:endParaRPr lang="zh-CN" altLang="zh-CN" sz="2000" dirty="0">
              <a:latin typeface="楷体_GB2312" panose="02010609030101010101" charset="-122"/>
              <a:ea typeface="楷体_GB2312" panose="02010609030101010101" charset="-122"/>
              <a:sym typeface="+mn-ea"/>
            </a:endParaRPr>
          </a:p>
          <a:p>
            <a:r>
              <a:rPr lang="zh-CN" altLang="zh-CN" sz="2000" dirty="0">
                <a:latin typeface="楷体_GB2312" panose="02010609030101010101" charset="-122"/>
                <a:ea typeface="楷体_GB2312" panose="02010609030101010101" charset="-122"/>
                <a:sym typeface="+mn-ea"/>
              </a:rPr>
              <a:t>同时，在项目投资和重大项目投标前要严格遵守“三重一大”决策程序，一律不得事后补议。要破除“董事长高于董事长办公会、董事长意见取代董事长办公会决策”的观念，必须履行民主决策程序后才能够决定，否则宁愿不投。我们必须要下大力气将打决策“擦边球”甚至违规决策的倾向扭转过来。</a:t>
            </a:r>
            <a:endParaRPr lang="zh-CN" altLang="en-US" sz="2000">
              <a:latin typeface="楷体_GB2312" panose="02010609030101010101" charset="-122"/>
              <a:ea typeface="楷体_GB2312" panose="02010609030101010101" charset="-122"/>
            </a:endParaRPr>
          </a:p>
        </p:txBody>
      </p:sp>
      <p:sp>
        <p:nvSpPr>
          <p:cNvPr id="10" name="矩形 9"/>
          <p:cNvSpPr/>
          <p:nvPr/>
        </p:nvSpPr>
        <p:spPr>
          <a:xfrm>
            <a:off x="1263650" y="4810125"/>
            <a:ext cx="2891790" cy="461645"/>
          </a:xfrm>
          <a:prstGeom prst="rect">
            <a:avLst/>
          </a:prstGeom>
        </p:spPr>
        <p:txBody>
          <a:bodyPr wrap="square">
            <a:spAutoFit/>
          </a:bodyPr>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六是坚持协同经营</a:t>
            </a:r>
            <a:endParaRPr lang="en-US" altLang="zh-CN"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263650" y="5436235"/>
            <a:ext cx="9433560" cy="101473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sym typeface="+mn-ea"/>
              </a:rPr>
              <a:t>各投资平台的各级领导要站在讲政治的高度、站在顾全大局的高度，按照市场原则做好与中国能建旗下兄弟单位、与集团公司内部单位、全产业链、国际国内的全面协同，这也是对投资板块各企业主要领导的政治要求。</a:t>
            </a:r>
            <a:endParaRPr lang="zh-CN" altLang="en-US" sz="2000">
              <a:latin typeface="楷体_GB2312" panose="02010609030101010101" charset="-122"/>
              <a:ea typeface="楷体_GB2312" panose="02010609030101010101"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1155700" y="1429385"/>
            <a:ext cx="3766185" cy="461645"/>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七是坚持全生命周期管理</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5" name="文本框 4"/>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6"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7"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9"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234440" y="2126615"/>
            <a:ext cx="7748905" cy="4092575"/>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对投资项目各单位要建立从信息跟踪、收集、筛选，到立项、论证、分析、决策，再到建设、运营、管理、后评价各阶段的全生命周期管理。如果出现头重脚轻，不论是重投资轻建设，还是重建设轻管理，都是不对的，必须树立投、建、营“一盘棋”、全生命周期管理的理念。针对资产评估、决策后建设期评估两个环节存在宽松软的现象，必须要加强。</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endParaRPr lang="zh-CN" altLang="zh-CN" sz="2000" dirty="0">
              <a:latin typeface="楷体_GB2312" panose="02010609030101010101" charset="-122"/>
              <a:ea typeface="楷体_GB2312" panose="02010609030101010101" charset="-122"/>
              <a:cs typeface="楷体_GB2312" panose="02010609030101010101" charset="-122"/>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一是</a:t>
            </a:r>
            <a:r>
              <a:rPr lang="zh-CN" altLang="zh-CN" sz="2000" dirty="0">
                <a:latin typeface="楷体_GB2312" panose="02010609030101010101" charset="-122"/>
                <a:ea typeface="楷体_GB2312" panose="02010609030101010101" charset="-122"/>
                <a:cs typeface="楷体_GB2312" panose="02010609030101010101" charset="-122"/>
                <a:sym typeface="+mn-ea"/>
              </a:rPr>
              <a:t>必须加强对资产评估结果的复核，凡是由外部评估机构出具的评估报告，必须统一由集团公司财务产权部进行复核后才能报出。</a:t>
            </a:r>
            <a:endParaRPr lang="zh-CN" altLang="zh-CN" sz="2000" dirty="0">
              <a:latin typeface="楷体_GB2312" panose="02010609030101010101" charset="-122"/>
              <a:ea typeface="楷体_GB2312" panose="02010609030101010101" charset="-122"/>
              <a:cs typeface="楷体_GB2312" panose="02010609030101010101" charset="-122"/>
            </a:endParaRPr>
          </a:p>
          <a:p>
            <a:r>
              <a:rPr lang="en-US" altLang="zh-CN" sz="2000" b="1" dirty="0">
                <a:latin typeface="楷体_GB2312" panose="02010609030101010101" charset="-122"/>
                <a:ea typeface="楷体_GB2312" panose="02010609030101010101" charset="-122"/>
                <a:cs typeface="楷体_GB2312" panose="02010609030101010101" charset="-122"/>
                <a:sym typeface="+mn-ea"/>
              </a:rPr>
              <a:t>       </a:t>
            </a:r>
            <a:endParaRPr lang="en-US" altLang="zh-CN" sz="2000" b="1" dirty="0">
              <a:latin typeface="楷体_GB2312" panose="02010609030101010101" charset="-122"/>
              <a:ea typeface="楷体_GB2312" panose="02010609030101010101" charset="-122"/>
              <a:cs typeface="楷体_GB2312" panose="02010609030101010101" charset="-122"/>
              <a:sym typeface="+mn-ea"/>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二是</a:t>
            </a:r>
            <a:r>
              <a:rPr lang="zh-CN" altLang="zh-CN" sz="2000" dirty="0">
                <a:latin typeface="楷体_GB2312" panose="02010609030101010101" charset="-122"/>
                <a:ea typeface="楷体_GB2312" panose="02010609030101010101" charset="-122"/>
                <a:cs typeface="楷体_GB2312" panose="02010609030101010101" charset="-122"/>
                <a:sym typeface="+mn-ea"/>
              </a:rPr>
              <a:t>必须在建设期、甚至项目开工半年后就应当开展后评价工作，这对及时发现各种风险、有效应对情况变化、改进投资决策机制都非常有帮助。</a:t>
            </a:r>
            <a:endParaRPr lang="zh-CN" altLang="en-US" sz="20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p:cNvSpPr txBox="1"/>
          <p:nvPr/>
        </p:nvSpPr>
        <p:spPr>
          <a:xfrm>
            <a:off x="1139825" y="1167130"/>
            <a:ext cx="3197225" cy="461645"/>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八是坚持风险可控</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5" name="文本框 4"/>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6"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0149840" y="1093470"/>
            <a:ext cx="1751330" cy="1751330"/>
            <a:chOff x="2031743" y="2117997"/>
            <a:chExt cx="2543580" cy="2543580"/>
          </a:xfrm>
        </p:grpSpPr>
        <p:sp>
          <p:nvSpPr>
            <p:cNvPr id="7"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9"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4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139825" y="1697355"/>
            <a:ext cx="9272905" cy="193802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前面七个工作措施都是为了防控风险。要使风险可控，还必须注意以下三点。</a:t>
            </a:r>
            <a:endParaRPr lang="zh-CN" altLang="zh-CN" sz="2000" dirty="0">
              <a:latin typeface="楷体_GB2312" panose="02010609030101010101" charset="-122"/>
              <a:ea typeface="楷体_GB2312" panose="02010609030101010101" charset="-122"/>
              <a:cs typeface="楷体_GB2312" panose="02010609030101010101" charset="-122"/>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第一，从源头上把好项目选择关。</a:t>
            </a:r>
            <a:r>
              <a:rPr lang="zh-CN" altLang="zh-CN" sz="2000" dirty="0">
                <a:latin typeface="楷体_GB2312" panose="02010609030101010101" charset="-122"/>
                <a:ea typeface="楷体_GB2312" panose="02010609030101010101" charset="-122"/>
                <a:cs typeface="楷体_GB2312" panose="02010609030101010101" charset="-122"/>
                <a:sym typeface="+mn-ea"/>
              </a:rPr>
              <a:t>不能有什么项目就立什么项目，必须健全立项原则，对于条件明显不好的项目、不符合投资“五个维度”的项目坚决不允许立项。因此，各单位一定要有高质量的信息来源，有极强的项目筛选分析能力，对项目做深度研究、科学分析、严格筛选，确保符合项目立项条件。对于质量不高、难以推进的项目该放弃就一定要放弃。</a:t>
            </a:r>
            <a:endParaRPr lang="zh-CN" altLang="en-US" sz="2000">
              <a:latin typeface="楷体_GB2312" panose="02010609030101010101" charset="-122"/>
              <a:ea typeface="楷体_GB2312" panose="02010609030101010101" charset="-122"/>
              <a:cs typeface="楷体_GB2312" panose="02010609030101010101" charset="-122"/>
            </a:endParaRPr>
          </a:p>
        </p:txBody>
      </p:sp>
      <p:sp>
        <p:nvSpPr>
          <p:cNvPr id="13" name="文本框 12"/>
          <p:cNvSpPr txBox="1"/>
          <p:nvPr/>
        </p:nvSpPr>
        <p:spPr>
          <a:xfrm>
            <a:off x="1139825" y="3555365"/>
            <a:ext cx="10213340" cy="2861310"/>
          </a:xfrm>
          <a:prstGeom prst="rect">
            <a:avLst/>
          </a:prstGeom>
          <a:noFill/>
        </p:spPr>
        <p:txBody>
          <a:bodyPr wrap="square" rtlCol="0">
            <a:spAutoFit/>
          </a:bodyPr>
          <a:p>
            <a:r>
              <a:rPr lang="zh-CN" altLang="zh-CN" sz="2000" b="1" dirty="0">
                <a:latin typeface="楷体_GB2312" panose="02010609030101010101" charset="-122"/>
                <a:ea typeface="楷体_GB2312" panose="02010609030101010101" charset="-122"/>
                <a:cs typeface="楷体_GB2312" panose="02010609030101010101" charset="-122"/>
                <a:sym typeface="+mn-ea"/>
              </a:rPr>
              <a:t>第二，从程序上严控项目立项关。</a:t>
            </a:r>
            <a:r>
              <a:rPr lang="zh-CN" altLang="zh-CN" sz="2000" dirty="0">
                <a:latin typeface="楷体_GB2312" panose="02010609030101010101" charset="-122"/>
                <a:ea typeface="楷体_GB2312" panose="02010609030101010101" charset="-122"/>
                <a:cs typeface="楷体_GB2312" panose="02010609030101010101" charset="-122"/>
                <a:sym typeface="+mn-ea"/>
              </a:rPr>
              <a:t>现在存在一种不良倾向：有些单位为了满足上会决策的要求，在公司还没有同意立项的情况下，就先找中介机构将各种尽职调查和资产评估工作都做了，最后项目没通过，却已经花费了大量资金。因此，对于还没有经过集团公司投委会立项的项目，各单位绝对不能开展地质勘查、尽职调查、资产评估、技术论证等需要大额投入的前期工作。集团公司将对这方面的投资加强监督检查。</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第三，严把第三方中介评估成果应用关。</a:t>
            </a:r>
            <a:r>
              <a:rPr lang="zh-CN" altLang="zh-CN" sz="2000" dirty="0">
                <a:latin typeface="楷体_GB2312" panose="02010609030101010101" charset="-122"/>
                <a:ea typeface="楷体_GB2312" panose="02010609030101010101" charset="-122"/>
                <a:cs typeface="楷体_GB2312" panose="02010609030101010101" charset="-122"/>
                <a:sym typeface="+mn-ea"/>
              </a:rPr>
              <a:t>各单位必须有自己的分析和判断能力，绝对不能够盲从盲信第三方资产评估和第三方财务模型。九家投资平台公司对于第三方财务模型、第三方尽职调查评估机构一定要有专业的把关能力，在第一道防线就将财务模型、法律尽职调查、资产评估等关键环节的风险关口把住。</a:t>
            </a:r>
            <a:endParaRPr lang="zh-CN" altLang="en-US" sz="200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944880" y="1379220"/>
            <a:ext cx="2819400" cy="461645"/>
          </a:xfrm>
          <a:prstGeom prst="rect">
            <a:avLst/>
          </a:prstGeom>
          <a:noFill/>
        </p:spPr>
        <p:txBody>
          <a:bodyPr wrap="square" rtlCol="0">
            <a:spAutoFit/>
          </a:bodyPr>
          <a:lstStyle/>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九是坚持创新发展</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5" name="文本框 4"/>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6"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7"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9"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944880" y="2126615"/>
            <a:ext cx="7703185" cy="378460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集团公司由施工企业转型而来，无法像国投、中投和资本运营公司那样具备强大的投资能力；公司投资的每一分钱都是通过一砖一瓦、一方混凝土、一方土石方辛苦挣来的“血汗钱”，是非常不容易的。因此，集团的发展要坚持围绕主业，要坚持在风险可控的前提下合理用好杠杆，加强资本运作，优化资产结构。</a:t>
            </a:r>
            <a:endParaRPr lang="zh-CN" altLang="zh-CN" sz="2000" dirty="0">
              <a:latin typeface="楷体_GB2312" panose="02010609030101010101" charset="-122"/>
              <a:ea typeface="楷体_GB2312" panose="02010609030101010101" charset="-122"/>
              <a:cs typeface="楷体_GB2312" panose="02010609030101010101" charset="-122"/>
            </a:endParaRPr>
          </a:p>
          <a:p>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r>
              <a:rPr lang="zh-CN" altLang="zh-CN" sz="2000" dirty="0">
                <a:latin typeface="楷体_GB2312" panose="02010609030101010101" charset="-122"/>
                <a:ea typeface="楷体_GB2312" panose="02010609030101010101" charset="-122"/>
                <a:cs typeface="楷体_GB2312" panose="02010609030101010101" charset="-122"/>
                <a:sym typeface="+mn-ea"/>
              </a:rPr>
              <a:t>在当前去杠杆的情况下，各单位要多研究创新一些既能满足国家去杠杆要求、又能满足国家防范化解重大风险要求、还能满足企业自身发展需要的金融工具。因此，我们必须要深刻学习理解国家政策，创新运用资本市场、证券市场、债券市场上各种各样的金融工具，为公司投资业务发展提供坚强保障。</a:t>
            </a:r>
            <a:endParaRPr lang="zh-CN" altLang="zh-CN" sz="2000" dirty="0">
              <a:latin typeface="楷体_GB2312" panose="02010609030101010101" charset="-122"/>
              <a:ea typeface="楷体_GB2312" panose="02010609030101010101" charset="-122"/>
              <a:cs typeface="楷体_GB2312" panose="02010609030101010101" charset="-122"/>
            </a:endParaRPr>
          </a:p>
          <a:p>
            <a:endParaRPr lang="zh-CN" altLang="en-US" sz="20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5" name="文本框 4"/>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p>
            <a:pPr>
              <a:defRPr/>
            </a:pPr>
            <a:r>
              <a:rPr lang="zh-CN" altLang="en-US" sz="2000" b="1" dirty="0">
                <a:solidFill>
                  <a:srgbClr val="5B9BD5"/>
                </a:solidFill>
                <a:latin typeface="微软雅黑" panose="020B0503020204020204" pitchFamily="34" charset="-122"/>
                <a:ea typeface="微软雅黑" panose="020B0503020204020204" pitchFamily="34" charset="-122"/>
              </a:rPr>
              <a:t>投资工作要求</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146810" y="1285875"/>
            <a:ext cx="3449320" cy="461645"/>
          </a:xfrm>
          <a:prstGeom prst="rect">
            <a:avLst/>
          </a:prstGeom>
          <a:noFill/>
        </p:spPr>
        <p:txBody>
          <a:bodyPr wrap="square" rtlCol="0">
            <a:spAutoFit/>
          </a:bodyPr>
          <a:p>
            <a:r>
              <a:rPr lang="zh-CN" altLang="en-US" sz="2400" b="1" dirty="0">
                <a:solidFill>
                  <a:schemeClr val="accent1">
                    <a:lumMod val="75000"/>
                  </a:schemeClr>
                </a:solidFill>
                <a:latin typeface="微软雅黑" panose="020B0503020204020204" pitchFamily="34" charset="-122"/>
                <a:ea typeface="微软雅黑" panose="020B0503020204020204" pitchFamily="34" charset="-122"/>
              </a:rPr>
              <a:t>十是坚持高质量发展</a:t>
            </a:r>
            <a:endParaRPr lang="en-US" sz="2400" b="1"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7" name="1a0afefe-8d8e-4304-8fde-5df01c78f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8983345" y="1285875"/>
            <a:ext cx="2370455" cy="2370455"/>
            <a:chOff x="2031743" y="2117997"/>
            <a:chExt cx="2543580" cy="2543580"/>
          </a:xfrm>
        </p:grpSpPr>
        <p:sp>
          <p:nvSpPr>
            <p:cNvPr id="9" name="ïsḻiḍê"/>
            <p:cNvSpPr/>
            <p:nvPr/>
          </p:nvSpPr>
          <p:spPr bwMode="auto">
            <a:xfrm>
              <a:off x="2031743" y="2117997"/>
              <a:ext cx="2543580" cy="2543580"/>
            </a:xfrm>
            <a:prstGeom prst="ellipse">
              <a:avLst/>
            </a:prstGeom>
            <a:noFill/>
            <a:ln w="57150">
              <a:solidFill>
                <a:schemeClr val="tx2">
                  <a:lumMod val="20000"/>
                  <a:lumOff val="80000"/>
                </a:schemeClr>
              </a:solidFill>
              <a:round/>
            </a:ln>
          </p:spPr>
          <p:txBody>
            <a:bodyPr anchor="ctr"/>
            <a:p>
              <a:pPr algn="ctr"/>
              <a:endParaRPr dirty="0"/>
            </a:p>
          </p:txBody>
        </p:sp>
        <p:sp>
          <p:nvSpPr>
            <p:cNvPr id="10" name="iŝḻíḍè"/>
            <p:cNvSpPr txBox="1"/>
            <p:nvPr/>
          </p:nvSpPr>
          <p:spPr>
            <a:xfrm>
              <a:off x="2205044" y="3020455"/>
              <a:ext cx="2196977" cy="738664"/>
            </a:xfrm>
            <a:prstGeom prst="rect">
              <a:avLst/>
            </a:prstGeom>
            <a:solidFill>
              <a:schemeClr val="bg1"/>
            </a:solidFill>
          </p:spPr>
          <p:txBody>
            <a:bodyPr wrap="square" lIns="90000" tIns="46800" rIns="90000" bIns="46800" anchor="ctr" anchorCtr="1">
              <a:normAutofit fontScale="67500" lnSpcReduction="20000"/>
            </a:bodyPr>
            <a:p>
              <a:pPr algn="ctr"/>
              <a:r>
                <a:rPr lang="zh-CN" altLang="en-US" sz="4800" b="1" dirty="0">
                  <a:solidFill>
                    <a:srgbClr val="FF0000"/>
                  </a:solidFill>
                  <a:latin typeface="微软雅黑" panose="020B0503020204020204" pitchFamily="34" charset="-122"/>
                  <a:ea typeface="微软雅黑" panose="020B0503020204020204" pitchFamily="34" charset="-122"/>
                </a:rPr>
                <a:t>十个坚持</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146810" y="1912620"/>
            <a:ext cx="7464425" cy="4677410"/>
          </a:xfrm>
          <a:prstGeom prst="rect">
            <a:avLst/>
          </a:prstGeom>
          <a:noFill/>
        </p:spPr>
        <p:txBody>
          <a:bodyPr wrap="square" rtlCol="0">
            <a:spAutoFit/>
          </a:bodyPr>
          <a:p>
            <a:r>
              <a:rPr lang="zh-CN" altLang="zh-CN" sz="2000" dirty="0">
                <a:latin typeface="楷体_GB2312" panose="02010609030101010101" charset="-122"/>
                <a:ea typeface="楷体_GB2312" panose="02010609030101010101" charset="-122"/>
                <a:cs typeface="楷体_GB2312" panose="02010609030101010101" charset="-122"/>
                <a:sym typeface="+mn-ea"/>
              </a:rPr>
              <a:t>国家经济已经由高速增长向高质量发展阶段转变，党的十九大将高质量发展确定为国家经济发展的目标，这同样也是各单位应该遵循的。集团公司的高质量发展主要体现在三个维度：</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endParaRPr lang="zh-CN" altLang="zh-CN" sz="2000" dirty="0">
              <a:latin typeface="楷体_GB2312" panose="02010609030101010101" charset="-122"/>
              <a:ea typeface="楷体_GB2312" panose="02010609030101010101" charset="-122"/>
              <a:cs typeface="楷体_GB2312" panose="02010609030101010101" charset="-122"/>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第一</a:t>
            </a:r>
            <a:r>
              <a:rPr lang="zh-CN" altLang="zh-CN" sz="2000" dirty="0">
                <a:latin typeface="楷体_GB2312" panose="02010609030101010101" charset="-122"/>
                <a:ea typeface="楷体_GB2312" panose="02010609030101010101" charset="-122"/>
                <a:cs typeface="楷体_GB2312" panose="02010609030101010101" charset="-122"/>
                <a:sym typeface="+mn-ea"/>
              </a:rPr>
              <a:t>，建筑业企业实现实实在在的利润，真正实现经营性现金流为正，这就是建筑业企业的高质量发展。</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endParaRPr lang="zh-CN" altLang="zh-CN" sz="2000" dirty="0">
              <a:latin typeface="楷体_GB2312" panose="02010609030101010101" charset="-122"/>
              <a:ea typeface="楷体_GB2312" panose="02010609030101010101" charset="-122"/>
              <a:cs typeface="楷体_GB2312" panose="02010609030101010101" charset="-122"/>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第二</a:t>
            </a:r>
            <a:r>
              <a:rPr lang="zh-CN" altLang="zh-CN" sz="2000" dirty="0">
                <a:latin typeface="楷体_GB2312" panose="02010609030101010101" charset="-122"/>
                <a:ea typeface="楷体_GB2312" panose="02010609030101010101" charset="-122"/>
                <a:cs typeface="楷体_GB2312" panose="02010609030101010101" charset="-122"/>
                <a:sym typeface="+mn-ea"/>
              </a:rPr>
              <a:t>，九家涉投企业要使投下去的每一个项目都是种下摇钱树而不是埋下的地雷；投下去的每一个项目都能经得起历史检验、经得起决策后的风险评估，都能够真正实现投资回报，这就是投资企业的高质量发展。</a:t>
            </a:r>
            <a:endParaRPr lang="zh-CN" altLang="zh-CN" sz="2000" dirty="0">
              <a:latin typeface="楷体_GB2312" panose="02010609030101010101" charset="-122"/>
              <a:ea typeface="楷体_GB2312" panose="02010609030101010101" charset="-122"/>
              <a:cs typeface="楷体_GB2312" panose="02010609030101010101" charset="-122"/>
              <a:sym typeface="+mn-ea"/>
            </a:endParaRPr>
          </a:p>
          <a:p>
            <a:endParaRPr lang="zh-CN" altLang="zh-CN" sz="2000" dirty="0">
              <a:latin typeface="楷体_GB2312" panose="02010609030101010101" charset="-122"/>
              <a:ea typeface="楷体_GB2312" panose="02010609030101010101" charset="-122"/>
              <a:cs typeface="楷体_GB2312" panose="02010609030101010101" charset="-122"/>
            </a:endParaRPr>
          </a:p>
          <a:p>
            <a:r>
              <a:rPr lang="zh-CN" altLang="zh-CN" sz="2000" b="1" dirty="0">
                <a:latin typeface="楷体_GB2312" panose="02010609030101010101" charset="-122"/>
                <a:ea typeface="楷体_GB2312" panose="02010609030101010101" charset="-122"/>
                <a:cs typeface="楷体_GB2312" panose="02010609030101010101" charset="-122"/>
                <a:sym typeface="+mn-ea"/>
              </a:rPr>
              <a:t>第三</a:t>
            </a:r>
            <a:r>
              <a:rPr lang="zh-CN" altLang="zh-CN" sz="2000" dirty="0">
                <a:latin typeface="楷体_GB2312" panose="02010609030101010101" charset="-122"/>
                <a:ea typeface="楷体_GB2312" panose="02010609030101010101" charset="-122"/>
                <a:cs typeface="楷体_GB2312" panose="02010609030101010101" charset="-122"/>
                <a:sym typeface="+mn-ea"/>
              </a:rPr>
              <a:t>，集团公司要有高质量的管理。集团公司的管理应是促进生产力发展，既有规模、又有效益，还能控制风险。</a:t>
            </a:r>
            <a:endParaRPr lang="zh-CN" altLang="zh-CN" dirty="0"/>
          </a:p>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zh-CN" sz="2000" b="1" dirty="0">
                <a:solidFill>
                  <a:srgbClr val="5B9BD5"/>
                </a:solidFill>
                <a:latin typeface="微软雅黑" panose="020B0503020204020204" pitchFamily="34" charset="-122"/>
                <a:ea typeface="微软雅黑" panose="020B0503020204020204" pitchFamily="34" charset="-122"/>
              </a:rPr>
              <a:t>具体举措</a:t>
            </a:r>
            <a:endParaRPr lang="zh-CN" altLang="zh-CN" sz="2000" b="1" dirty="0">
              <a:solidFill>
                <a:srgbClr val="5B9BD5"/>
              </a:solidFill>
              <a:latin typeface="微软雅黑" panose="020B0503020204020204" pitchFamily="34" charset="-122"/>
              <a:ea typeface="微软雅黑" panose="020B0503020204020204" pitchFamily="34" charset="-122"/>
            </a:endParaRPr>
          </a:p>
        </p:txBody>
      </p:sp>
      <p:grpSp>
        <p:nvGrpSpPr>
          <p:cNvPr id="11" name="a4457cd7-beff-4020-a70b-0fbcf7ed7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957927" y="1904509"/>
            <a:ext cx="8780411" cy="4446514"/>
            <a:chOff x="2325268" y="1474850"/>
            <a:chExt cx="8780411" cy="4446514"/>
          </a:xfrm>
        </p:grpSpPr>
        <p:sp>
          <p:nvSpPr>
            <p:cNvPr id="12" name="íṥ1iḋe"/>
            <p:cNvSpPr/>
            <p:nvPr/>
          </p:nvSpPr>
          <p:spPr bwMode="auto">
            <a:xfrm flipH="1">
              <a:off x="2325268" y="1603364"/>
              <a:ext cx="2304375" cy="4318000"/>
            </a:xfrm>
            <a:custGeom>
              <a:avLst/>
              <a:gdLst>
                <a:gd name="T0" fmla="*/ 463 w 493"/>
                <a:gd name="T1" fmla="*/ 928 h 928"/>
                <a:gd name="T2" fmla="*/ 0 w 493"/>
                <a:gd name="T3" fmla="*/ 464 h 928"/>
                <a:gd name="T4" fmla="*/ 463 w 493"/>
                <a:gd name="T5" fmla="*/ 0 h 928"/>
                <a:gd name="T6" fmla="*/ 493 w 493"/>
                <a:gd name="T7" fmla="*/ 30 h 928"/>
                <a:gd name="T8" fmla="*/ 463 w 493"/>
                <a:gd name="T9" fmla="*/ 60 h 928"/>
                <a:gd name="T10" fmla="*/ 60 w 493"/>
                <a:gd name="T11" fmla="*/ 464 h 928"/>
                <a:gd name="T12" fmla="*/ 463 w 493"/>
                <a:gd name="T13" fmla="*/ 868 h 928"/>
                <a:gd name="T14" fmla="*/ 493 w 493"/>
                <a:gd name="T15" fmla="*/ 898 h 928"/>
                <a:gd name="T16" fmla="*/ 463 w 493"/>
                <a:gd name="T17"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928">
                  <a:moveTo>
                    <a:pt x="463" y="928"/>
                  </a:moveTo>
                  <a:cubicBezTo>
                    <a:pt x="208" y="928"/>
                    <a:pt x="0" y="720"/>
                    <a:pt x="0" y="464"/>
                  </a:cubicBezTo>
                  <a:cubicBezTo>
                    <a:pt x="0" y="208"/>
                    <a:pt x="208" y="0"/>
                    <a:pt x="463" y="0"/>
                  </a:cubicBezTo>
                  <a:cubicBezTo>
                    <a:pt x="480" y="0"/>
                    <a:pt x="493" y="14"/>
                    <a:pt x="493" y="30"/>
                  </a:cubicBezTo>
                  <a:cubicBezTo>
                    <a:pt x="493" y="47"/>
                    <a:pt x="480" y="60"/>
                    <a:pt x="463" y="60"/>
                  </a:cubicBezTo>
                  <a:cubicBezTo>
                    <a:pt x="241" y="60"/>
                    <a:pt x="60" y="241"/>
                    <a:pt x="60" y="464"/>
                  </a:cubicBezTo>
                  <a:cubicBezTo>
                    <a:pt x="60" y="687"/>
                    <a:pt x="241" y="868"/>
                    <a:pt x="463" y="868"/>
                  </a:cubicBezTo>
                  <a:cubicBezTo>
                    <a:pt x="480" y="868"/>
                    <a:pt x="493" y="881"/>
                    <a:pt x="493" y="898"/>
                  </a:cubicBezTo>
                  <a:cubicBezTo>
                    <a:pt x="493" y="914"/>
                    <a:pt x="480" y="928"/>
                    <a:pt x="463" y="928"/>
                  </a:cubicBezTo>
                  <a:close/>
                </a:path>
              </a:pathLst>
            </a:custGeom>
            <a:solidFill>
              <a:schemeClr val="bg1">
                <a:lumMod val="95000"/>
              </a:schemeClr>
            </a:solidFill>
            <a:ln>
              <a:solidFill>
                <a:schemeClr val="accent1">
                  <a:lumMod val="60000"/>
                  <a:lumOff val="40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endParaRPr>
            </a:p>
          </p:txBody>
        </p:sp>
        <p:cxnSp>
          <p:nvCxnSpPr>
            <p:cNvPr id="13" name="直接连接符 12"/>
            <p:cNvCxnSpPr>
              <a:stCxn id="22" idx="0"/>
            </p:cNvCxnSpPr>
            <p:nvPr/>
          </p:nvCxnSpPr>
          <p:spPr>
            <a:xfrm>
              <a:off x="3066448" y="1474850"/>
              <a:ext cx="8039231" cy="21594"/>
            </a:xfrm>
            <a:prstGeom prst="line">
              <a:avLst/>
            </a:prstGeom>
            <a:noFill/>
            <a:ln w="6350" cap="flat" cmpd="sng" algn="ctr">
              <a:solidFill>
                <a:schemeClr val="accent1">
                  <a:lumMod val="60000"/>
                  <a:lumOff val="40000"/>
                </a:schemeClr>
              </a:solidFill>
              <a:prstDash val="solid"/>
              <a:miter lim="800000"/>
            </a:ln>
            <a:effectLst/>
          </p:spPr>
        </p:cxnSp>
        <p:cxnSp>
          <p:nvCxnSpPr>
            <p:cNvPr id="15" name="直接连接符 14"/>
            <p:cNvCxnSpPr>
              <a:stCxn id="24" idx="0"/>
            </p:cNvCxnSpPr>
            <p:nvPr/>
          </p:nvCxnSpPr>
          <p:spPr>
            <a:xfrm>
              <a:off x="3844003" y="4867456"/>
              <a:ext cx="6920769" cy="0"/>
            </a:xfrm>
            <a:prstGeom prst="line">
              <a:avLst/>
            </a:prstGeom>
            <a:noFill/>
            <a:ln w="6350" cap="flat" cmpd="sng" algn="ctr">
              <a:solidFill>
                <a:schemeClr val="accent1">
                  <a:lumMod val="60000"/>
                  <a:lumOff val="40000"/>
                </a:schemeClr>
              </a:solidFill>
              <a:prstDash val="solid"/>
              <a:miter lim="800000"/>
            </a:ln>
            <a:effectLst/>
          </p:spPr>
        </p:cxnSp>
        <p:sp>
          <p:nvSpPr>
            <p:cNvPr id="22" name="îṣḻïdè"/>
            <p:cNvSpPr/>
            <p:nvPr/>
          </p:nvSpPr>
          <p:spPr>
            <a:xfrm>
              <a:off x="2778448" y="1474850"/>
              <a:ext cx="576000" cy="576000"/>
            </a:xfrm>
            <a:prstGeom prst="ellipse">
              <a:avLst/>
            </a:prstGeom>
            <a:solidFill>
              <a:schemeClr val="bg1"/>
            </a:solidFill>
            <a:ln w="6350" cap="flat" cmpd="sng" algn="ctr">
              <a:solidFill>
                <a:schemeClr val="accent1">
                  <a:lumMod val="60000"/>
                  <a:lumOff val="40000"/>
                </a:schemeClr>
              </a:solidFill>
              <a:prstDash val="solid"/>
              <a:miter lim="800000"/>
            </a:ln>
            <a:effectLst/>
          </p:spPr>
          <p:txBody>
            <a:bodyPr wrap="none" lIns="91440" tIns="45720" rIns="91440" bIns="45720" rtlCol="0" anchor="ctr">
              <a:normAutofit/>
            </a:bodyPr>
            <a:lstStyle/>
            <a:p>
              <a:pPr algn="ctr" defTabSz="914400"/>
              <a:r>
                <a:rPr lang="en-US" sz="1600" b="1" kern="0" dirty="0"/>
                <a:t>01</a:t>
              </a:r>
              <a:endParaRPr lang="en-US" sz="1600" b="1" kern="0" dirty="0"/>
            </a:p>
          </p:txBody>
        </p:sp>
        <p:sp>
          <p:nvSpPr>
            <p:cNvPr id="24" name="ïṩļîḍé"/>
            <p:cNvSpPr/>
            <p:nvPr/>
          </p:nvSpPr>
          <p:spPr>
            <a:xfrm>
              <a:off x="3556003" y="4867456"/>
              <a:ext cx="576000" cy="576000"/>
            </a:xfrm>
            <a:prstGeom prst="ellipse">
              <a:avLst/>
            </a:prstGeom>
            <a:solidFill>
              <a:schemeClr val="bg1"/>
            </a:solidFill>
            <a:ln w="6350" cap="flat" cmpd="sng" algn="ctr">
              <a:solidFill>
                <a:schemeClr val="accent1">
                  <a:lumMod val="60000"/>
                  <a:lumOff val="40000"/>
                </a:schemeClr>
              </a:solidFill>
              <a:prstDash val="solid"/>
              <a:miter lim="800000"/>
            </a:ln>
            <a:effectLst/>
          </p:spPr>
          <p:txBody>
            <a:bodyPr wrap="none" lIns="91440" tIns="45720" rIns="91440" bIns="45720" rtlCol="0" anchor="ctr">
              <a:normAutofit/>
            </a:bodyPr>
            <a:lstStyle/>
            <a:p>
              <a:pPr algn="ctr" defTabSz="914400"/>
              <a:r>
                <a:rPr lang="en-US" sz="1600" b="1" kern="0" dirty="0"/>
                <a:t>03</a:t>
              </a:r>
              <a:endParaRPr lang="en-US" sz="1600" b="1" kern="0" dirty="0"/>
            </a:p>
          </p:txBody>
        </p:sp>
      </p:grpSp>
      <p:sp>
        <p:nvSpPr>
          <p:cNvPr id="44" name="îṣḻïdè"/>
          <p:cNvSpPr/>
          <p:nvPr/>
        </p:nvSpPr>
        <p:spPr>
          <a:xfrm>
            <a:off x="3847360" y="3671380"/>
            <a:ext cx="576000" cy="576000"/>
          </a:xfrm>
          <a:prstGeom prst="ellipse">
            <a:avLst/>
          </a:prstGeom>
          <a:solidFill>
            <a:schemeClr val="bg1"/>
          </a:solidFill>
          <a:ln w="6350" cap="flat" cmpd="sng" algn="ctr">
            <a:solidFill>
              <a:schemeClr val="tx1">
                <a:lumMod val="50000"/>
                <a:lumOff val="50000"/>
              </a:schemeClr>
            </a:solidFill>
            <a:prstDash val="solid"/>
            <a:miter lim="800000"/>
          </a:ln>
          <a:effectLst/>
        </p:spPr>
        <p:txBody>
          <a:bodyPr wrap="none" lIns="91440" tIns="45720" rIns="91440" bIns="45720" rtlCol="0" anchor="ctr">
            <a:normAutofit/>
          </a:bodyPr>
          <a:lstStyle/>
          <a:p>
            <a:pPr algn="ctr" defTabSz="914400"/>
            <a:r>
              <a:rPr lang="en-US" sz="1600" b="1" kern="0" dirty="0"/>
              <a:t>02</a:t>
            </a:r>
            <a:endParaRPr lang="en-US" sz="1600" b="1" kern="0" dirty="0"/>
          </a:p>
        </p:txBody>
      </p:sp>
      <p:cxnSp>
        <p:nvCxnSpPr>
          <p:cNvPr id="45" name="直接连接符 44"/>
          <p:cNvCxnSpPr/>
          <p:nvPr/>
        </p:nvCxnSpPr>
        <p:spPr>
          <a:xfrm flipV="1">
            <a:off x="4262302" y="3694429"/>
            <a:ext cx="6970057" cy="23151"/>
          </a:xfrm>
          <a:prstGeom prst="line">
            <a:avLst/>
          </a:prstGeom>
          <a:noFill/>
          <a:ln w="6350" cap="flat" cmpd="sng" algn="ctr">
            <a:solidFill>
              <a:schemeClr val="accent1">
                <a:lumMod val="60000"/>
                <a:lumOff val="40000"/>
              </a:schemeClr>
            </a:solidFill>
            <a:prstDash val="solid"/>
            <a:miter lim="800000"/>
          </a:ln>
          <a:effectLst/>
        </p:spPr>
      </p:cxnSp>
      <p:sp>
        <p:nvSpPr>
          <p:cNvPr id="5" name="矩形 4"/>
          <p:cNvSpPr/>
          <p:nvPr/>
        </p:nvSpPr>
        <p:spPr>
          <a:xfrm>
            <a:off x="3698194" y="1941564"/>
            <a:ext cx="7040144" cy="538096"/>
          </a:xfrm>
          <a:prstGeom prst="rect">
            <a:avLst/>
          </a:prstGeom>
        </p:spPr>
        <p:txBody>
          <a:bodyPr wrap="squar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优化资产配置比重，促进提档升级。</a:t>
            </a:r>
            <a:endParaRPr lang="en-US" altLang="zh-CN" sz="2000" dirty="0">
              <a:latin typeface="微软雅黑" panose="020B0503020204020204" pitchFamily="34" charset="-122"/>
              <a:ea typeface="微软雅黑" panose="020B0503020204020204" pitchFamily="34" charset="-122"/>
            </a:endParaRPr>
          </a:p>
        </p:txBody>
      </p:sp>
      <p:sp>
        <p:nvSpPr>
          <p:cNvPr id="46" name="矩形 45"/>
          <p:cNvSpPr/>
          <p:nvPr/>
        </p:nvSpPr>
        <p:spPr>
          <a:xfrm>
            <a:off x="4481038" y="3659409"/>
            <a:ext cx="5780656" cy="538096"/>
          </a:xfrm>
          <a:prstGeom prst="rect">
            <a:avLst/>
          </a:prstGeom>
        </p:spPr>
        <p:txBody>
          <a:bodyPr wrap="squar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重视投资能力分析，强化成果运用。</a:t>
            </a:r>
            <a:endParaRPr lang="en-US" altLang="zh-CN" sz="2000" dirty="0">
              <a:latin typeface="微软雅黑" panose="020B0503020204020204" pitchFamily="34" charset="-122"/>
              <a:ea typeface="微软雅黑" panose="020B0503020204020204" pitchFamily="34" charset="-122"/>
            </a:endParaRPr>
          </a:p>
        </p:txBody>
      </p:sp>
      <p:sp>
        <p:nvSpPr>
          <p:cNvPr id="47" name="矩形 46"/>
          <p:cNvSpPr/>
          <p:nvPr/>
        </p:nvSpPr>
        <p:spPr>
          <a:xfrm>
            <a:off x="4135360" y="5338173"/>
            <a:ext cx="4288353" cy="538096"/>
          </a:xfrm>
          <a:prstGeom prst="rect">
            <a:avLst/>
          </a:prstGeom>
        </p:spPr>
        <p:txBody>
          <a:bodyPr wrap="non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深化分级分类管理，落实主体责任。</a:t>
            </a:r>
            <a:endParaRPr lang="en-US" altLang="zh-CN" sz="2000"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45053" y="506977"/>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a:defRPr/>
            </a:pPr>
            <a:r>
              <a:rPr lang="zh-CN" altLang="en-US" sz="2000" b="1" dirty="0">
                <a:solidFill>
                  <a:srgbClr val="5B9BD5"/>
                </a:solidFill>
                <a:latin typeface="微软雅黑" panose="020B0503020204020204" pitchFamily="34" charset="-122"/>
                <a:ea typeface="微软雅黑" panose="020B0503020204020204" pitchFamily="34" charset="-122"/>
              </a:rPr>
              <a:t>具体举措</a:t>
            </a:r>
            <a:endParaRPr lang="zh-CN" altLang="en-US" sz="2000" b="1" dirty="0">
              <a:solidFill>
                <a:srgbClr val="5B9BD5"/>
              </a:solidFill>
              <a:latin typeface="微软雅黑" panose="020B0503020204020204" pitchFamily="34" charset="-122"/>
              <a:ea typeface="微软雅黑" panose="020B0503020204020204" pitchFamily="34" charset="-122"/>
            </a:endParaRPr>
          </a:p>
        </p:txBody>
      </p:sp>
      <p:grpSp>
        <p:nvGrpSpPr>
          <p:cNvPr id="11" name="a4457cd7-beff-4020-a70b-0fbcf7ed79f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1957927" y="1904509"/>
            <a:ext cx="8780411" cy="4446514"/>
            <a:chOff x="2325268" y="1474850"/>
            <a:chExt cx="8780411" cy="4446514"/>
          </a:xfrm>
        </p:grpSpPr>
        <p:sp>
          <p:nvSpPr>
            <p:cNvPr id="12" name="íṥ1iḋe"/>
            <p:cNvSpPr/>
            <p:nvPr/>
          </p:nvSpPr>
          <p:spPr bwMode="auto">
            <a:xfrm flipH="1">
              <a:off x="2325268" y="1603364"/>
              <a:ext cx="2304375" cy="4318000"/>
            </a:xfrm>
            <a:custGeom>
              <a:avLst/>
              <a:gdLst>
                <a:gd name="T0" fmla="*/ 463 w 493"/>
                <a:gd name="T1" fmla="*/ 928 h 928"/>
                <a:gd name="T2" fmla="*/ 0 w 493"/>
                <a:gd name="T3" fmla="*/ 464 h 928"/>
                <a:gd name="T4" fmla="*/ 463 w 493"/>
                <a:gd name="T5" fmla="*/ 0 h 928"/>
                <a:gd name="T6" fmla="*/ 493 w 493"/>
                <a:gd name="T7" fmla="*/ 30 h 928"/>
                <a:gd name="T8" fmla="*/ 463 w 493"/>
                <a:gd name="T9" fmla="*/ 60 h 928"/>
                <a:gd name="T10" fmla="*/ 60 w 493"/>
                <a:gd name="T11" fmla="*/ 464 h 928"/>
                <a:gd name="T12" fmla="*/ 463 w 493"/>
                <a:gd name="T13" fmla="*/ 868 h 928"/>
                <a:gd name="T14" fmla="*/ 493 w 493"/>
                <a:gd name="T15" fmla="*/ 898 h 928"/>
                <a:gd name="T16" fmla="*/ 463 w 493"/>
                <a:gd name="T17" fmla="*/ 928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928">
                  <a:moveTo>
                    <a:pt x="463" y="928"/>
                  </a:moveTo>
                  <a:cubicBezTo>
                    <a:pt x="208" y="928"/>
                    <a:pt x="0" y="720"/>
                    <a:pt x="0" y="464"/>
                  </a:cubicBezTo>
                  <a:cubicBezTo>
                    <a:pt x="0" y="208"/>
                    <a:pt x="208" y="0"/>
                    <a:pt x="463" y="0"/>
                  </a:cubicBezTo>
                  <a:cubicBezTo>
                    <a:pt x="480" y="0"/>
                    <a:pt x="493" y="14"/>
                    <a:pt x="493" y="30"/>
                  </a:cubicBezTo>
                  <a:cubicBezTo>
                    <a:pt x="493" y="47"/>
                    <a:pt x="480" y="60"/>
                    <a:pt x="463" y="60"/>
                  </a:cubicBezTo>
                  <a:cubicBezTo>
                    <a:pt x="241" y="60"/>
                    <a:pt x="60" y="241"/>
                    <a:pt x="60" y="464"/>
                  </a:cubicBezTo>
                  <a:cubicBezTo>
                    <a:pt x="60" y="687"/>
                    <a:pt x="241" y="868"/>
                    <a:pt x="463" y="868"/>
                  </a:cubicBezTo>
                  <a:cubicBezTo>
                    <a:pt x="480" y="868"/>
                    <a:pt x="493" y="881"/>
                    <a:pt x="493" y="898"/>
                  </a:cubicBezTo>
                  <a:cubicBezTo>
                    <a:pt x="493" y="914"/>
                    <a:pt x="480" y="928"/>
                    <a:pt x="463" y="928"/>
                  </a:cubicBezTo>
                  <a:close/>
                </a:path>
              </a:pathLst>
            </a:custGeom>
            <a:solidFill>
              <a:schemeClr val="bg1">
                <a:lumMod val="95000"/>
              </a:schemeClr>
            </a:solidFill>
            <a:ln>
              <a:solidFill>
                <a:schemeClr val="accent1">
                  <a:lumMod val="60000"/>
                  <a:lumOff val="40000"/>
                </a:schemeClr>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endParaRPr>
            </a:p>
          </p:txBody>
        </p:sp>
        <p:cxnSp>
          <p:nvCxnSpPr>
            <p:cNvPr id="13" name="直接连接符 12"/>
            <p:cNvCxnSpPr>
              <a:stCxn id="22" idx="0"/>
            </p:cNvCxnSpPr>
            <p:nvPr/>
          </p:nvCxnSpPr>
          <p:spPr>
            <a:xfrm>
              <a:off x="3066448" y="1474850"/>
              <a:ext cx="8039231" cy="21594"/>
            </a:xfrm>
            <a:prstGeom prst="line">
              <a:avLst/>
            </a:prstGeom>
            <a:noFill/>
            <a:ln w="6350" cap="flat" cmpd="sng" algn="ctr">
              <a:solidFill>
                <a:schemeClr val="accent1">
                  <a:lumMod val="60000"/>
                  <a:lumOff val="40000"/>
                </a:schemeClr>
              </a:solidFill>
              <a:prstDash val="solid"/>
              <a:miter lim="800000"/>
            </a:ln>
            <a:effectLst/>
          </p:spPr>
        </p:cxnSp>
        <p:cxnSp>
          <p:nvCxnSpPr>
            <p:cNvPr id="15" name="直接连接符 14"/>
            <p:cNvCxnSpPr/>
            <p:nvPr/>
          </p:nvCxnSpPr>
          <p:spPr>
            <a:xfrm>
              <a:off x="3668727" y="5009960"/>
              <a:ext cx="7436952" cy="0"/>
            </a:xfrm>
            <a:prstGeom prst="line">
              <a:avLst/>
            </a:prstGeom>
            <a:noFill/>
            <a:ln w="6350" cap="flat" cmpd="sng" algn="ctr">
              <a:solidFill>
                <a:schemeClr val="accent1">
                  <a:lumMod val="60000"/>
                  <a:lumOff val="40000"/>
                </a:schemeClr>
              </a:solidFill>
              <a:prstDash val="solid"/>
              <a:miter lim="800000"/>
            </a:ln>
            <a:effectLst/>
          </p:spPr>
        </p:cxnSp>
        <p:sp>
          <p:nvSpPr>
            <p:cNvPr id="22" name="îṣḻïdè"/>
            <p:cNvSpPr/>
            <p:nvPr/>
          </p:nvSpPr>
          <p:spPr>
            <a:xfrm>
              <a:off x="2778448" y="1474850"/>
              <a:ext cx="576000" cy="576000"/>
            </a:xfrm>
            <a:prstGeom prst="ellipse">
              <a:avLst/>
            </a:prstGeom>
            <a:solidFill>
              <a:schemeClr val="bg1"/>
            </a:solidFill>
            <a:ln w="6350" cap="flat" cmpd="sng" algn="ctr">
              <a:solidFill>
                <a:schemeClr val="accent1">
                  <a:lumMod val="60000"/>
                  <a:lumOff val="40000"/>
                </a:schemeClr>
              </a:solidFill>
              <a:prstDash val="solid"/>
              <a:miter lim="800000"/>
            </a:ln>
            <a:effectLst/>
          </p:spPr>
          <p:txBody>
            <a:bodyPr wrap="none" lIns="91440" tIns="45720" rIns="91440" bIns="45720" rtlCol="0" anchor="ctr">
              <a:normAutofit/>
            </a:bodyPr>
            <a:lstStyle/>
            <a:p>
              <a:pPr algn="ctr" defTabSz="914400"/>
              <a:r>
                <a:rPr lang="en-US" sz="1600" b="1" kern="0" dirty="0"/>
                <a:t>04</a:t>
              </a:r>
              <a:endParaRPr lang="en-US" sz="1600" b="1" kern="0" dirty="0"/>
            </a:p>
          </p:txBody>
        </p:sp>
        <p:sp>
          <p:nvSpPr>
            <p:cNvPr id="24" name="ïṩļîḍé"/>
            <p:cNvSpPr/>
            <p:nvPr/>
          </p:nvSpPr>
          <p:spPr>
            <a:xfrm>
              <a:off x="3354448" y="5009960"/>
              <a:ext cx="576000" cy="576000"/>
            </a:xfrm>
            <a:prstGeom prst="ellipse">
              <a:avLst/>
            </a:prstGeom>
            <a:solidFill>
              <a:schemeClr val="bg1"/>
            </a:solidFill>
            <a:ln w="6350" cap="flat" cmpd="sng" algn="ctr">
              <a:solidFill>
                <a:schemeClr val="accent1">
                  <a:lumMod val="60000"/>
                  <a:lumOff val="40000"/>
                </a:schemeClr>
              </a:solidFill>
              <a:prstDash val="solid"/>
              <a:miter lim="800000"/>
            </a:ln>
            <a:effectLst/>
          </p:spPr>
          <p:txBody>
            <a:bodyPr wrap="none" lIns="91440" tIns="45720" rIns="91440" bIns="45720" rtlCol="0" anchor="ctr">
              <a:normAutofit/>
            </a:bodyPr>
            <a:lstStyle/>
            <a:p>
              <a:pPr algn="ctr" defTabSz="914400"/>
              <a:r>
                <a:rPr lang="en-US" sz="1600" b="1" kern="0" dirty="0"/>
                <a:t>07</a:t>
              </a:r>
              <a:endParaRPr lang="en-US" sz="1600" b="1" kern="0" dirty="0"/>
            </a:p>
          </p:txBody>
        </p:sp>
      </p:grpSp>
      <p:sp>
        <p:nvSpPr>
          <p:cNvPr id="44" name="îṣḻïdè"/>
          <p:cNvSpPr/>
          <p:nvPr/>
        </p:nvSpPr>
        <p:spPr>
          <a:xfrm>
            <a:off x="3698194" y="2992436"/>
            <a:ext cx="576000" cy="576000"/>
          </a:xfrm>
          <a:prstGeom prst="ellipse">
            <a:avLst/>
          </a:prstGeom>
          <a:solidFill>
            <a:schemeClr val="bg1"/>
          </a:solidFill>
          <a:ln w="6350" cap="flat" cmpd="sng" algn="ctr">
            <a:solidFill>
              <a:schemeClr val="tx1">
                <a:lumMod val="50000"/>
                <a:lumOff val="50000"/>
              </a:schemeClr>
            </a:solidFill>
            <a:prstDash val="solid"/>
            <a:miter lim="800000"/>
          </a:ln>
          <a:effectLst/>
        </p:spPr>
        <p:txBody>
          <a:bodyPr wrap="none" lIns="91440" tIns="45720" rIns="91440" bIns="45720" rtlCol="0" anchor="ctr">
            <a:normAutofit/>
          </a:bodyPr>
          <a:lstStyle/>
          <a:p>
            <a:pPr algn="ctr" defTabSz="914400"/>
            <a:r>
              <a:rPr lang="en-US" sz="1600" b="1" kern="0" dirty="0"/>
              <a:t>05</a:t>
            </a:r>
            <a:endParaRPr lang="en-US" sz="1600" b="1" kern="0" dirty="0"/>
          </a:p>
        </p:txBody>
      </p:sp>
      <p:cxnSp>
        <p:nvCxnSpPr>
          <p:cNvPr id="45" name="直接连接符 44"/>
          <p:cNvCxnSpPr/>
          <p:nvPr/>
        </p:nvCxnSpPr>
        <p:spPr>
          <a:xfrm flipV="1">
            <a:off x="4212714" y="3070002"/>
            <a:ext cx="6525624" cy="1"/>
          </a:xfrm>
          <a:prstGeom prst="line">
            <a:avLst/>
          </a:prstGeom>
          <a:noFill/>
          <a:ln w="6350" cap="flat" cmpd="sng" algn="ctr">
            <a:solidFill>
              <a:schemeClr val="accent1">
                <a:lumMod val="60000"/>
                <a:lumOff val="40000"/>
              </a:schemeClr>
            </a:solidFill>
            <a:prstDash val="solid"/>
            <a:miter lim="800000"/>
          </a:ln>
          <a:effectLst/>
        </p:spPr>
      </p:cxnSp>
      <p:sp>
        <p:nvSpPr>
          <p:cNvPr id="5" name="矩形 4"/>
          <p:cNvSpPr/>
          <p:nvPr/>
        </p:nvSpPr>
        <p:spPr>
          <a:xfrm>
            <a:off x="3698194" y="2091845"/>
            <a:ext cx="7040144" cy="400110"/>
          </a:xfrm>
          <a:prstGeom prst="rect">
            <a:avLst/>
          </a:prstGeom>
        </p:spPr>
        <p:txBody>
          <a:bodyPr wrap="square">
            <a:spAutoFit/>
          </a:bodyPr>
          <a:lstStyle/>
          <a:p>
            <a:r>
              <a:rPr lang="zh-CN" altLang="en-US" sz="2000" dirty="0">
                <a:latin typeface="微软雅黑" panose="020B0503020204020204" pitchFamily="34" charset="-122"/>
                <a:ea typeface="微软雅黑" panose="020B0503020204020204" pitchFamily="34" charset="-122"/>
              </a:rPr>
              <a:t>强化全生命周期管理，加强风险防控。</a:t>
            </a:r>
            <a:endParaRPr lang="zh-CN" altLang="en-US" sz="2000" dirty="0"/>
          </a:p>
        </p:txBody>
      </p:sp>
      <p:sp>
        <p:nvSpPr>
          <p:cNvPr id="46" name="矩形 45"/>
          <p:cNvSpPr/>
          <p:nvPr/>
        </p:nvSpPr>
        <p:spPr>
          <a:xfrm>
            <a:off x="4441499" y="2921614"/>
            <a:ext cx="5780656" cy="538096"/>
          </a:xfrm>
          <a:prstGeom prst="rect">
            <a:avLst/>
          </a:prstGeom>
        </p:spPr>
        <p:txBody>
          <a:bodyPr wrap="squar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创新资本运作模式，确保持续投资。</a:t>
            </a:r>
            <a:endParaRPr lang="en-US" altLang="zh-CN" sz="2000" dirty="0">
              <a:latin typeface="微软雅黑" panose="020B0503020204020204" pitchFamily="34" charset="-122"/>
              <a:ea typeface="微软雅黑" panose="020B0503020204020204" pitchFamily="34" charset="-122"/>
            </a:endParaRPr>
          </a:p>
        </p:txBody>
      </p:sp>
      <p:sp>
        <p:nvSpPr>
          <p:cNvPr id="17" name="îṣḻïdè"/>
          <p:cNvSpPr/>
          <p:nvPr/>
        </p:nvSpPr>
        <p:spPr>
          <a:xfrm>
            <a:off x="3778552" y="4213683"/>
            <a:ext cx="576000" cy="576000"/>
          </a:xfrm>
          <a:prstGeom prst="ellipse">
            <a:avLst/>
          </a:prstGeom>
          <a:solidFill>
            <a:schemeClr val="bg1"/>
          </a:solidFill>
          <a:ln w="6350" cap="flat" cmpd="sng" algn="ctr">
            <a:solidFill>
              <a:schemeClr val="tx1">
                <a:lumMod val="50000"/>
                <a:lumOff val="50000"/>
              </a:schemeClr>
            </a:solidFill>
            <a:prstDash val="solid"/>
            <a:miter lim="800000"/>
          </a:ln>
          <a:effectLst/>
        </p:spPr>
        <p:txBody>
          <a:bodyPr wrap="none" lIns="91440" tIns="45720" rIns="91440" bIns="45720" rtlCol="0" anchor="ctr">
            <a:normAutofit/>
          </a:bodyPr>
          <a:lstStyle/>
          <a:p>
            <a:pPr algn="ctr" defTabSz="914400"/>
            <a:r>
              <a:rPr lang="en-US" sz="1600" b="1" kern="0" dirty="0"/>
              <a:t>06</a:t>
            </a:r>
            <a:endParaRPr lang="en-US" sz="1600" b="1" kern="0" dirty="0"/>
          </a:p>
        </p:txBody>
      </p:sp>
      <p:cxnSp>
        <p:nvCxnSpPr>
          <p:cNvPr id="18" name="直接连接符 17"/>
          <p:cNvCxnSpPr/>
          <p:nvPr/>
        </p:nvCxnSpPr>
        <p:spPr>
          <a:xfrm flipV="1">
            <a:off x="4212713" y="4246989"/>
            <a:ext cx="6525625" cy="1"/>
          </a:xfrm>
          <a:prstGeom prst="line">
            <a:avLst/>
          </a:prstGeom>
          <a:noFill/>
          <a:ln w="6350" cap="flat" cmpd="sng" algn="ctr">
            <a:solidFill>
              <a:schemeClr val="accent1">
                <a:lumMod val="60000"/>
                <a:lumOff val="40000"/>
              </a:schemeClr>
            </a:solidFill>
            <a:prstDash val="solid"/>
            <a:miter lim="800000"/>
          </a:ln>
          <a:effectLst/>
        </p:spPr>
      </p:cxnSp>
      <p:sp>
        <p:nvSpPr>
          <p:cNvPr id="19" name="矩形 18"/>
          <p:cNvSpPr/>
          <p:nvPr/>
        </p:nvSpPr>
        <p:spPr>
          <a:xfrm>
            <a:off x="4453417" y="4251587"/>
            <a:ext cx="5780656" cy="538096"/>
          </a:xfrm>
          <a:prstGeom prst="rect">
            <a:avLst/>
          </a:prstGeom>
        </p:spPr>
        <p:txBody>
          <a:bodyPr wrap="squar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加大协同经营力度，扩大整体效益。</a:t>
            </a:r>
            <a:endParaRPr lang="en-US" altLang="zh-CN" sz="2000" dirty="0">
              <a:latin typeface="微软雅黑" panose="020B0503020204020204" pitchFamily="34" charset="-122"/>
              <a:ea typeface="微软雅黑" panose="020B0503020204020204" pitchFamily="34" charset="-122"/>
            </a:endParaRPr>
          </a:p>
        </p:txBody>
      </p:sp>
      <p:sp>
        <p:nvSpPr>
          <p:cNvPr id="23" name="矩形 22"/>
          <p:cNvSpPr/>
          <p:nvPr/>
        </p:nvSpPr>
        <p:spPr>
          <a:xfrm>
            <a:off x="3986194" y="5475197"/>
            <a:ext cx="5780656" cy="538096"/>
          </a:xfrm>
          <a:prstGeom prst="rect">
            <a:avLst/>
          </a:prstGeom>
        </p:spPr>
        <p:txBody>
          <a:bodyPr wrap="square">
            <a:spAutoFit/>
          </a:bodyPr>
          <a:lstStyle/>
          <a:p>
            <a:pPr>
              <a:lnSpc>
                <a:spcPts val="4000"/>
              </a:lnSpc>
            </a:pPr>
            <a:r>
              <a:rPr lang="zh-CN" altLang="en-US" sz="2000" dirty="0">
                <a:latin typeface="微软雅黑" panose="020B0503020204020204" pitchFamily="34" charset="-122"/>
                <a:ea typeface="微软雅黑" panose="020B0503020204020204" pitchFamily="34" charset="-122"/>
              </a:rPr>
              <a:t>改革投资体系架构，强化组织保障。</a:t>
            </a:r>
            <a:endParaRPr lang="en-US" altLang="zh-CN" sz="2000" dirty="0">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93775" y="2433955"/>
            <a:ext cx="4892040" cy="1014730"/>
          </a:xfrm>
          <a:prstGeom prst="rect">
            <a:avLst/>
          </a:prstGeom>
          <a:noFill/>
        </p:spPr>
        <p:txBody>
          <a:bodyPr wrap="square" rtlCol="0">
            <a:spAutoFit/>
          </a:bodyPr>
          <a:lstStyle/>
          <a:p>
            <a:r>
              <a:rPr lang="zh-CN" altLang="en-US" sz="6000" dirty="0">
                <a:solidFill>
                  <a:srgbClr val="0068B7"/>
                </a:solidFill>
                <a:latin typeface="思源黑体 CN Bold" pitchFamily="34" charset="-122"/>
                <a:ea typeface="思源黑体 CN Bold" pitchFamily="34" charset="-122"/>
              </a:rPr>
              <a:t>谢谢大家</a:t>
            </a:r>
            <a:r>
              <a:rPr lang="en-US" altLang="zh-CN" sz="6000" dirty="0">
                <a:solidFill>
                  <a:srgbClr val="0068B7"/>
                </a:solidFill>
                <a:latin typeface="思源黑体 CN Bold" pitchFamily="34" charset="-122"/>
                <a:ea typeface="思源黑体 CN Bold" pitchFamily="34" charset="-122"/>
              </a:rPr>
              <a:t>!</a:t>
            </a:r>
            <a:endParaRPr lang="en-US" altLang="zh-CN" sz="6000" dirty="0">
              <a:solidFill>
                <a:srgbClr val="0068B7"/>
              </a:solidFill>
              <a:latin typeface="思源黑体 CN Bold" pitchFamily="34" charset="-122"/>
              <a:ea typeface="思源黑体 CN Bold" pitchFamily="34" charset="-122"/>
            </a:endParaRPr>
          </a:p>
        </p:txBody>
      </p:sp>
      <p:sp>
        <p:nvSpPr>
          <p:cNvPr id="6" name="文本框 5"/>
          <p:cNvSpPr txBox="1"/>
          <p:nvPr/>
        </p:nvSpPr>
        <p:spPr>
          <a:xfrm>
            <a:off x="993775" y="4979035"/>
            <a:ext cx="3780790" cy="368300"/>
          </a:xfrm>
          <a:prstGeom prst="rect">
            <a:avLst/>
          </a:prstGeom>
          <a:noFill/>
        </p:spPr>
        <p:txBody>
          <a:bodyPr wrap="square" rtlCol="0">
            <a:spAutoFit/>
          </a:bodyPr>
          <a:lstStyle/>
          <a:p>
            <a:r>
              <a:rPr lang="zh-CN" altLang="en-US">
                <a:latin typeface="思源黑体 CN Medium" panose="020B0600000000000000" charset="-122"/>
                <a:ea typeface="思源黑体 CN Medium" panose="020B0600000000000000" charset="-122"/>
              </a:rPr>
              <a:t>中国葛洲坝集团股份有限公司</a:t>
            </a:r>
            <a:endParaRPr lang="zh-CN" altLang="en-US">
              <a:latin typeface="思源黑体 CN Medium" panose="020B0600000000000000" charset="-122"/>
              <a:ea typeface="思源黑体 CN Medium" panose="020B0600000000000000" charset="-122"/>
            </a:endParaRPr>
          </a:p>
        </p:txBody>
      </p:sp>
      <p:sp>
        <p:nvSpPr>
          <p:cNvPr id="7" name="文本框 6"/>
          <p:cNvSpPr txBox="1"/>
          <p:nvPr/>
        </p:nvSpPr>
        <p:spPr>
          <a:xfrm>
            <a:off x="993775" y="5330825"/>
            <a:ext cx="5382260" cy="460375"/>
          </a:xfrm>
          <a:prstGeom prst="rect">
            <a:avLst/>
          </a:prstGeom>
          <a:noFill/>
        </p:spPr>
        <p:txBody>
          <a:bodyPr wrap="square" rtlCol="0">
            <a:spAutoFit/>
          </a:bodyPr>
          <a:lstStyle/>
          <a:p>
            <a:r>
              <a:rPr lang="zh-CN" altLang="en-US" sz="1200">
                <a:latin typeface="思源黑体 CN Medium" panose="020B0600000000000000" charset="-122"/>
                <a:ea typeface="思源黑体 CN Medium" panose="020B0600000000000000" charset="-122"/>
              </a:rPr>
              <a:t>地址：湖北省武汉市硚口区解放大道</a:t>
            </a:r>
            <a:r>
              <a:rPr lang="en-US" altLang="zh-CN" sz="1200">
                <a:latin typeface="思源黑体 CN Medium" panose="020B0600000000000000" charset="-122"/>
                <a:ea typeface="思源黑体 CN Medium" panose="020B0600000000000000" charset="-122"/>
              </a:rPr>
              <a:t>558</a:t>
            </a:r>
            <a:r>
              <a:rPr lang="zh-CN" altLang="en-US" sz="1200">
                <a:latin typeface="思源黑体 CN Medium" panose="020B0600000000000000" charset="-122"/>
                <a:ea typeface="思源黑体 CN Medium" panose="020B0600000000000000" charset="-122"/>
              </a:rPr>
              <a:t>号</a:t>
            </a:r>
            <a:endParaRPr lang="zh-CN" altLang="en-US" sz="1200">
              <a:latin typeface="思源黑体 CN Medium" panose="020B0600000000000000" charset="-122"/>
              <a:ea typeface="思源黑体 CN Medium" panose="020B0600000000000000" charset="-122"/>
            </a:endParaRPr>
          </a:p>
          <a:p>
            <a:r>
              <a:rPr lang="zh-CN" altLang="en-US" sz="1200">
                <a:latin typeface="思源黑体 CN Medium" panose="020B0600000000000000" charset="-122"/>
                <a:ea typeface="思源黑体 CN Medium" panose="020B0600000000000000" charset="-122"/>
              </a:rPr>
              <a:t>电话：</a:t>
            </a:r>
            <a:r>
              <a:rPr lang="en-US" altLang="zh-CN" sz="1200">
                <a:latin typeface="思源黑体 CN Medium" panose="020B0600000000000000" charset="-122"/>
                <a:ea typeface="思源黑体 CN Medium" panose="020B0600000000000000" charset="-122"/>
              </a:rPr>
              <a:t>027-59271000  </a:t>
            </a:r>
            <a:r>
              <a:rPr lang="zh-CN" altLang="en-US" sz="1200">
                <a:latin typeface="思源黑体 CN Medium" panose="020B0600000000000000" charset="-122"/>
                <a:ea typeface="思源黑体 CN Medium" panose="020B0600000000000000" charset="-122"/>
              </a:rPr>
              <a:t>传真：</a:t>
            </a:r>
            <a:r>
              <a:rPr lang="en-US" altLang="zh-CN" sz="1200">
                <a:latin typeface="思源黑体 CN Medium" panose="020B0600000000000000" charset="-122"/>
                <a:ea typeface="思源黑体 CN Medium" panose="020B0600000000000000" charset="-122"/>
              </a:rPr>
              <a:t>027-59270707</a:t>
            </a:r>
            <a:endParaRPr lang="en-US" altLang="zh-CN" sz="1200">
              <a:latin typeface="思源黑体 CN Medium" panose="020B0600000000000000" charset="-122"/>
              <a:ea typeface="思源黑体 CN Medium" panose="020B0600000000000000" charset="-122"/>
            </a:endParaRPr>
          </a:p>
        </p:txBody>
      </p:sp>
      <p:sp>
        <p:nvSpPr>
          <p:cNvPr id="8" name="文本框 7"/>
          <p:cNvSpPr txBox="1"/>
          <p:nvPr/>
        </p:nvSpPr>
        <p:spPr>
          <a:xfrm>
            <a:off x="993775" y="6318250"/>
            <a:ext cx="5382260" cy="275590"/>
          </a:xfrm>
          <a:prstGeom prst="rect">
            <a:avLst/>
          </a:prstGeom>
          <a:noFill/>
        </p:spPr>
        <p:txBody>
          <a:bodyPr wrap="square" rtlCol="0">
            <a:spAutoFit/>
          </a:bodyPr>
          <a:lstStyle/>
          <a:p>
            <a:r>
              <a:rPr lang="en-US" sz="1200" dirty="0">
                <a:latin typeface="思源黑体 CN Medium" panose="020B0600000000000000" charset="-122"/>
                <a:ea typeface="思源黑体 CN Medium" panose="020B0600000000000000" charset="-122"/>
              </a:rPr>
              <a:t>www.cggc.ceec.net.cn</a:t>
            </a:r>
            <a:endParaRPr lang="en-US" sz="1200" dirty="0">
              <a:latin typeface="思源黑体 CN Medium" panose="020B0600000000000000" charset="-122"/>
              <a:ea typeface="思源黑体 CN Medium" panose="020B0600000000000000"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pic>
        <p:nvPicPr>
          <p:cNvPr id="2" name="图片 1"/>
          <p:cNvPicPr>
            <a:picLocks noChangeAspect="1"/>
          </p:cNvPicPr>
          <p:nvPr/>
        </p:nvPicPr>
        <p:blipFill>
          <a:blip r:embed="rId2"/>
          <a:stretch>
            <a:fillRect/>
          </a:stretch>
        </p:blipFill>
        <p:spPr>
          <a:xfrm>
            <a:off x="6376035" y="1998345"/>
            <a:ext cx="4685665" cy="2980690"/>
          </a:xfrm>
          <a:prstGeom prst="rect">
            <a:avLst/>
          </a:prstGeom>
        </p:spPr>
      </p:pic>
      <p:pic>
        <p:nvPicPr>
          <p:cNvPr id="34834" name="Picture 2" descr="https://timgsa.baidu.com/timg?image&amp;quality=80&amp;size=b9999_10000&amp;sec=1542692574614&amp;di=9dc9f83c3c9824274e87f23047134c46&amp;imgtype=0&amp;src=http%3A%2F%2Fimg.yybnet.net%2Fupload%2F2017%2F0314%2F06%2Ff3ny3qkfwex.jpg"/>
          <p:cNvPicPr>
            <a:picLocks noChangeAspect="1"/>
          </p:cNvPicPr>
          <p:nvPr/>
        </p:nvPicPr>
        <p:blipFill>
          <a:blip r:embed="rId3"/>
          <a:stretch>
            <a:fillRect/>
          </a:stretch>
        </p:blipFill>
        <p:spPr>
          <a:xfrm>
            <a:off x="4167505" y="3691890"/>
            <a:ext cx="1921510" cy="128714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投资项目选择</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43735" y="1604010"/>
            <a:ext cx="8305165" cy="3784600"/>
          </a:xfrm>
          <a:prstGeom prst="rect">
            <a:avLst/>
          </a:prstGeom>
          <a:noFill/>
        </p:spPr>
        <p:txBody>
          <a:bodyPr wrap="square" rtlCol="0">
            <a:spAutoFit/>
          </a:bodyPr>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根据投资项目是否出表以及拉动工程承包作用大小排序。</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1.小额参股（施工利润可以覆盖出资）拉动工程承包</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b="1">
                <a:solidFill>
                  <a:schemeClr val="accent6">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2.大额参股拉动工程承包</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a:solidFill>
                  <a:schemeClr val="accent4">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3.控股投资拉动工程承包</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200000"/>
              </a:lnSpc>
            </a:pP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4.并购存量项目、无拉动作用</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622935" y="984885"/>
            <a:ext cx="10547350" cy="11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923290" y="454025"/>
            <a:ext cx="994664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中国能源建设股份有限公司投资审批授权管理办法（征求意见稿)       </a:t>
            </a:r>
            <a:r>
              <a:rPr kumimoji="0" lang="en-US" altLang="zh-CN"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2019</a:t>
            </a: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a:t>
            </a:r>
            <a:r>
              <a:rPr kumimoji="0" lang="en-US" altLang="zh-CN"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a:t>
            </a: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a:t>
            </a:r>
            <a:r>
              <a:rPr kumimoji="0" lang="en-US" altLang="zh-CN"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31</a:t>
            </a: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日</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622935" y="1276985"/>
            <a:ext cx="10547350" cy="4154170"/>
          </a:xfrm>
          <a:prstGeom prst="rect">
            <a:avLst/>
          </a:prstGeom>
          <a:noFill/>
        </p:spPr>
        <p:txBody>
          <a:bodyPr wrap="square" rtlCol="0">
            <a:spAutoFit/>
          </a:bodyPr>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第四章  授权范围</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第十二条  </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不授予投资审批权的项目</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：境外项目，特别监管类项目，PPP项目，构成《香港上市规则》中须予披露的项目、</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视同主业、拟发展产业和非主业项目，拉动带动工程主业作用不明显的项目</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资产负债率或带息负债不满足管控要求的项目</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，以股份公司名义或需股份公司提供融资担保的项目，新建、改扩建、购置办公场所项目以及非租赁办公场所的装修项目（统称办公场所类项目）等。</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第十三条 授权范围内的</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年度投资计划外项目须报股份公司备案，通过后</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由被授权单位按其投资决策流程自主审批。</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文本框 2"/>
          <p:cNvSpPr txBox="1"/>
          <p:nvPr/>
        </p:nvSpPr>
        <p:spPr>
          <a:xfrm>
            <a:off x="3108960" y="5676265"/>
            <a:ext cx="7930515" cy="368300"/>
          </a:xfrm>
          <a:prstGeom prst="rect">
            <a:avLst/>
          </a:prstGeom>
          <a:noFill/>
        </p:spPr>
        <p:txBody>
          <a:bodyPr wrap="square" rtlCol="0">
            <a:spAutoFit/>
          </a:bodyPr>
          <a:p>
            <a:r>
              <a:rPr lang="zh-CN" altLang="en-US">
                <a:solidFill>
                  <a:schemeClr val="accent1">
                    <a:lumMod val="75000"/>
                  </a:schemeClr>
                </a:solidFill>
              </a:rPr>
              <a:t>在中国能建《投资管理办法》的基础上进一步明确了计划外项目的备案程序。</a:t>
            </a:r>
            <a:endParaRPr lang="zh-CN" altLang="en-US">
              <a:solidFill>
                <a:schemeClr val="accent1">
                  <a:lumMod val="75000"/>
                </a:schemeClr>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5010" y="469265"/>
            <a:ext cx="10857230" cy="5631180"/>
          </a:xfrm>
          <a:prstGeom prst="rect">
            <a:avLst/>
          </a:prstGeom>
          <a:noFill/>
        </p:spPr>
        <p:txBody>
          <a:bodyPr wrap="square" rtlCol="0">
            <a:spAutoFit/>
          </a:bodyPr>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第十四条 授权葛洲坝集团对</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年度投资计划内的主业投资项目</a:t>
            </a:r>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（葛洲坝集团或其所属企业作为投资主体）按照以下权限进行自主审批，超出限额的项目须报股份公司审批。</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（一）股权投资：单个项目投资总额占葛洲坝集团上一年度净资产 2％及以下的股权投资，由其按照投资决策程序进行审批。</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（二）固定资产投资：单个项目投资总额占葛洲坝集团上一年度净资产 5％及以下的固定资产投资项目（不包括办公场所类项目），由其按照投资决策程序进行审批。</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三）房地产开发投资：股份公司董事长权限范围内、年度投资计划控制总额内的经营性房地产开发项目由其按照投资决策程序进行审批；投资性房地产单个项目投资总额占葛洲坝集团上一年度净资产2％及以下的项目，由其按照投资决策程序进行审批。</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（四）融资建设项目（非PPP项目）：单个项目投资总额占葛洲坝集团上一年度净资产15％及以下，且不超过最近一期经审计的股份公司净资产 10％的项目，由其按照投资决策程序进行审批。</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
        <p:nvSpPr>
          <p:cNvPr id="3" name="文本框 2"/>
          <p:cNvSpPr txBox="1"/>
          <p:nvPr/>
        </p:nvSpPr>
        <p:spPr>
          <a:xfrm>
            <a:off x="3547110" y="6100445"/>
            <a:ext cx="7522845" cy="368300"/>
          </a:xfrm>
          <a:prstGeom prst="rect">
            <a:avLst/>
          </a:prstGeom>
          <a:noFill/>
        </p:spPr>
        <p:txBody>
          <a:bodyPr wrap="square" rtlCol="0">
            <a:spAutoFit/>
          </a:bodyPr>
          <a:p>
            <a:r>
              <a:rPr lang="zh-CN" altLang="en-US">
                <a:solidFill>
                  <a:srgbClr val="FF0000"/>
                </a:solidFill>
                <a:latin typeface="黑体" panose="02010609060101010101" pitchFamily="49" charset="-122"/>
                <a:ea typeface="黑体" panose="02010609060101010101" pitchFamily="49" charset="-122"/>
              </a:rPr>
              <a:t>计划内的主业投资项目授权审批限额与中国能建《投资管理办法》一致。</a:t>
            </a:r>
            <a:endParaRPr lang="zh-CN" altLang="en-US">
              <a:solidFill>
                <a:srgbClr val="FF0000"/>
              </a:solidFill>
              <a:latin typeface="黑体" panose="02010609060101010101" pitchFamily="49" charset="-122"/>
              <a:ea typeface="黑体" panose="02010609060101010101" pitchFamily="49" charset="-122"/>
            </a:endParaRPr>
          </a:p>
        </p:txBody>
      </p:sp>
      <p:pic>
        <p:nvPicPr>
          <p:cNvPr id="5"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671195" y="6484620"/>
            <a:ext cx="10373995" cy="11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748030" y="87566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p:nvPr/>
        </p:nvSpPr>
        <p:spPr>
          <a:xfrm>
            <a:off x="748030" y="35556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投资项目审批</a:t>
            </a:r>
            <a:r>
              <a:rPr lang="zh-CN" altLang="en-US" sz="2000" b="1"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授权</a:t>
            </a:r>
            <a:r>
              <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动态调整</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606425" y="1093470"/>
            <a:ext cx="11087100" cy="5262245"/>
          </a:xfrm>
          <a:prstGeom prst="rect">
            <a:avLst/>
          </a:prstGeom>
          <a:noFill/>
        </p:spPr>
        <p:txBody>
          <a:bodyPr wrap="square" rtlCol="0">
            <a:spAutoFit/>
          </a:bodyPr>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第十九条 投资项目审批授权放权实行</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定期调整管理</a:t>
            </a:r>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，原则上每三至五年进行一次整体全面评估，并视评估结果，对被授权单位和授权范围进行动态调整。</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第二十条 发生下列情形的，股份公司</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暂停或收回投资项目审批授权，暂停期间被授权单位不得擅自审批投资项目。</a:t>
            </a:r>
            <a:endPar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（一）被授权单位在投资项目审批时发生违反国家法律法规和股份公司管理规定，未履行或未正确履行职责，经认定造成国有资产损失或其他严重不良后果的；</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（二）被授权单位违反本办法规定的责任与义务；</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（三）被授权单位不符合本办法规定的条件；</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（四）被授权单位擅自审批非授权范围的投资项目；</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（五）被授权单位违规或违反股份公司有关管控要求审批授权范围内的投资项目；</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（六）被授权单位在授权范围内审批投资主体缺乏出资能力、资金不落实或超出年度计划投资规模的投资项目；</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（七）发生其它需要对投资项目审批授权放权进行调整的重大情形。</a:t>
            </a:r>
            <a:endParaRPr lang="zh-CN" altLang="en-US" sz="2400">
              <a:solidFill>
                <a:schemeClr val="bg2">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灯片编号占位符 3"/>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V="1">
            <a:off x="923290" y="984885"/>
            <a:ext cx="9946640" cy="108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3"/>
          <p:cNvSpPr txBox="1"/>
          <p:nvPr/>
        </p:nvSpPr>
        <p:spPr>
          <a:xfrm>
            <a:off x="2809875" y="1287145"/>
            <a:ext cx="7983220" cy="469265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wrap="square">
            <a:spAutoFit/>
          </a:bodyPr>
          <a:lstStyle/>
          <a:p>
            <a:pPr algn="l">
              <a:lnSpc>
                <a:spcPct val="100000"/>
              </a:lnSpc>
            </a:pP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一、</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sym typeface="+mn-ea"/>
              </a:rPr>
              <a:t>中国能建投资总体思路及基本原则</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endPar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00000"/>
              </a:lnSpc>
            </a:pP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投资管理体系</a:t>
            </a: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endPar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indent="0">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rPr>
              <a:t>三、投资业务发展思路</a:t>
            </a: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00000"/>
              </a:lnSpc>
            </a:pPr>
            <a:endParaRPr lang="en-US" altLang="zh-CN"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四、投资工作要求及</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具体</a:t>
            </a:r>
            <a:r>
              <a:rPr lang="zh-CN" altLang="en-US" sz="28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举措</a:t>
            </a:r>
            <a:endParaRPr lang="en-US" altLang="zh-CN" sz="32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smtClean="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000"/>
              </a:lnSpc>
            </a:pP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923290" y="464788"/>
            <a:ext cx="5080000" cy="398780"/>
          </a:xfrm>
          <a:prstGeom prst="rect">
            <a:avLst/>
          </a:prstGeom>
          <a:noFill/>
          <a:ln w="9525">
            <a:noFill/>
          </a:ln>
          <a:extLst>
            <a:ext uri="{909E8E84-426E-40DD-AFC4-6F175D3DCCD1}">
              <a14:hiddenFill xmlns:a14="http://schemas.microsoft.com/office/drawing/2010/main">
                <a:solidFill>
                  <a:schemeClr val="tx1">
                    <a:lumMod val="50000"/>
                    <a:lumOff val="50000"/>
                  </a:schemeClr>
                </a:solidFill>
              </a14:hiddenFill>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5B9BD5"/>
                </a:solidFill>
                <a:latin typeface="微软雅黑" panose="020B0503020204020204" pitchFamily="34" charset="-122"/>
                <a:ea typeface="微软雅黑" panose="020B0503020204020204" pitchFamily="34" charset="-122"/>
                <a:cs typeface="微软雅黑" panose="020B0503020204020204" pitchFamily="34" charset="-122"/>
              </a:rPr>
              <a:t>目  录</a:t>
            </a:r>
            <a:endParaRPr kumimoji="0" lang="zh-CN" altLang="en-US" sz="2000" b="1" i="0" u="none" strike="noStrike" kern="1200" cap="none" spc="0" normalizeH="0" baseline="0" noProof="0" dirty="0">
              <a:ln>
                <a:noFill/>
              </a:ln>
              <a:solidFill>
                <a:srgbClr val="5B9BD5"/>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灯片编号占位符 2"/>
          <p:cNvSpPr>
            <a:spLocks noGrp="1"/>
          </p:cNvSpPr>
          <p:nvPr>
            <p:ph type="sldNum" sz="quarter" idx="12"/>
          </p:nvPr>
        </p:nvSpPr>
        <p:spPr/>
        <p:txBody>
          <a:bodyPr/>
          <a:p>
            <a:fld id="{7D9BB5D0-35E4-459D-AEF3-FE4D7C45CC19}" type="slidenum">
              <a:rPr lang="zh-CN" altLang="en-US" smtClean="0"/>
            </a:fld>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ISLIDE.DIAGRAM" val="b1b2cf17-e46c-45a5-a4ef-f09d7a702bcb"/>
</p:tagLst>
</file>

<file path=ppt/tags/tag10.xml><?xml version="1.0" encoding="utf-8"?>
<p:tagLst xmlns:p="http://schemas.openxmlformats.org/presentationml/2006/main">
  <p:tag name="ISLIDE.DIAGRAM" val="a4457cd7-beff-4020-a70b-0fbcf7ed79fe"/>
</p:tagLst>
</file>

<file path=ppt/tags/tag11.xml><?xml version="1.0" encoding="utf-8"?>
<p:tagLst xmlns:p="http://schemas.openxmlformats.org/presentationml/2006/main">
  <p:tag name="ISLIDE.DIAGRAM" val="a4457cd7-beff-4020-a70b-0fbcf7ed79fe"/>
</p:tagLst>
</file>

<file path=ppt/tags/tag2.xml><?xml version="1.0" encoding="utf-8"?>
<p:tagLst xmlns:p="http://schemas.openxmlformats.org/presentationml/2006/main">
  <p:tag name="ISLIDE.DIAGRAM" val="a1eb5a28-14fa-4b64-90b7-d6b94dabd376"/>
</p:tagLst>
</file>

<file path=ppt/tags/tag3.xml><?xml version="1.0" encoding="utf-8"?>
<p:tagLst xmlns:p="http://schemas.openxmlformats.org/presentationml/2006/main">
  <p:tag name="ISLIDE.DIAGRAM" val="1a0afefe-8d8e-4304-8fde-5df01c78f0d9"/>
</p:tagLst>
</file>

<file path=ppt/tags/tag4.xml><?xml version="1.0" encoding="utf-8"?>
<p:tagLst xmlns:p="http://schemas.openxmlformats.org/presentationml/2006/main">
  <p:tag name="ISLIDE.DIAGRAM" val="1a0afefe-8d8e-4304-8fde-5df01c78f0d9"/>
</p:tagLst>
</file>

<file path=ppt/tags/tag5.xml><?xml version="1.0" encoding="utf-8"?>
<p:tagLst xmlns:p="http://schemas.openxmlformats.org/presentationml/2006/main">
  <p:tag name="ISLIDE.DIAGRAM" val="1a0afefe-8d8e-4304-8fde-5df01c78f0d9"/>
</p:tagLst>
</file>

<file path=ppt/tags/tag6.xml><?xml version="1.0" encoding="utf-8"?>
<p:tagLst xmlns:p="http://schemas.openxmlformats.org/presentationml/2006/main">
  <p:tag name="ISLIDE.DIAGRAM" val="1a0afefe-8d8e-4304-8fde-5df01c78f0d9"/>
</p:tagLst>
</file>

<file path=ppt/tags/tag7.xml><?xml version="1.0" encoding="utf-8"?>
<p:tagLst xmlns:p="http://schemas.openxmlformats.org/presentationml/2006/main">
  <p:tag name="ISLIDE.DIAGRAM" val="1a0afefe-8d8e-4304-8fde-5df01c78f0d9"/>
</p:tagLst>
</file>

<file path=ppt/tags/tag8.xml><?xml version="1.0" encoding="utf-8"?>
<p:tagLst xmlns:p="http://schemas.openxmlformats.org/presentationml/2006/main">
  <p:tag name="ISLIDE.DIAGRAM" val="1a0afefe-8d8e-4304-8fde-5df01c78f0d9"/>
</p:tagLst>
</file>

<file path=ppt/tags/tag9.xml><?xml version="1.0" encoding="utf-8"?>
<p:tagLst xmlns:p="http://schemas.openxmlformats.org/presentationml/2006/main">
  <p:tag name="ISLIDE.DIAGRAM" val="1a0afefe-8d8e-4304-8fde-5df01c78f0d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7980</Words>
  <Application>WPS 演示</Application>
  <PresentationFormat>宽屏</PresentationFormat>
  <Paragraphs>661</Paragraphs>
  <Slides>48</Slides>
  <Notes>49</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48</vt:i4>
      </vt:variant>
    </vt:vector>
  </HeadingPairs>
  <TitlesOfParts>
    <vt:vector size="65" baseType="lpstr">
      <vt:lpstr>Arial</vt:lpstr>
      <vt:lpstr>宋体</vt:lpstr>
      <vt:lpstr>Wingdings</vt:lpstr>
      <vt:lpstr>小标宋</vt:lpstr>
      <vt:lpstr>黑体</vt:lpstr>
      <vt:lpstr>微软雅黑</vt:lpstr>
      <vt:lpstr>仿宋_GB2312</vt:lpstr>
      <vt:lpstr>等线</vt:lpstr>
      <vt:lpstr>Arial Unicode MS</vt:lpstr>
      <vt:lpstr>等线 Light</vt:lpstr>
      <vt:lpstr>Times New Roman</vt:lpstr>
      <vt:lpstr>Calibri</vt:lpstr>
      <vt:lpstr>Wingdings</vt:lpstr>
      <vt:lpstr>楷体_GB2312</vt:lpstr>
      <vt:lpstr>思源黑体 CN Bold</vt:lpstr>
      <vt:lpstr>思源黑体 CN Medium</vt:lpstr>
      <vt:lpstr>Office 主题​​</vt:lpstr>
      <vt:lpstr> 公司投资管理体系及业务发展思路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NTKO</dc:creator>
  <cp:lastModifiedBy>kexiang</cp:lastModifiedBy>
  <cp:revision>609</cp:revision>
  <cp:lastPrinted>2019-04-08T08:41:00Z</cp:lastPrinted>
  <dcterms:created xsi:type="dcterms:W3CDTF">2018-02-28T07:09:00Z</dcterms:created>
  <dcterms:modified xsi:type="dcterms:W3CDTF">2019-08-26T01:16:54Z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2052-10.8.2.6784</vt:lpwstr>
  </property>
  <property fmtid="{D5CDD505-2E9C-101B-9397-08002B2CF9AE}" pid="3" name="KSORubyTemplateID">
    <vt:lpwstr>13</vt:lpwstr>
  </property>
</Properties>
</file>