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3" r:id="rId3"/>
    <p:sldMasterId id="2147483694" r:id="rId4"/>
    <p:sldMasterId id="2147483705" r:id="rId5"/>
    <p:sldMasterId id="2147483716" r:id="rId6"/>
    <p:sldMasterId id="2147483727" r:id="rId7"/>
    <p:sldMasterId id="2147483738" r:id="rId8"/>
    <p:sldMasterId id="2147483749" r:id="rId9"/>
  </p:sldMasterIdLst>
  <p:sldIdLst>
    <p:sldId id="258" r:id="rId10"/>
    <p:sldId id="259" r:id="rId11"/>
    <p:sldId id="261" r:id="rId12"/>
    <p:sldId id="260" r:id="rId13"/>
    <p:sldId id="263" r:id="rId14"/>
    <p:sldId id="264" r:id="rId15"/>
    <p:sldId id="265" r:id="rId16"/>
    <p:sldId id="269" r:id="rId17"/>
    <p:sldId id="266" r:id="rId18"/>
    <p:sldId id="267" r:id="rId19"/>
    <p:sldId id="268" r:id="rId20"/>
    <p:sldId id="270" r:id="rId21"/>
    <p:sldId id="271" r:id="rId22"/>
    <p:sldId id="274" r:id="rId23"/>
    <p:sldId id="275" r:id="rId24"/>
    <p:sldId id="276" r:id="rId25"/>
    <p:sldId id="277" r:id="rId26"/>
    <p:sldId id="272" r:id="rId27"/>
    <p:sldId id="281" r:id="rId28"/>
    <p:sldId id="273" r:id="rId29"/>
    <p:sldId id="278" r:id="rId30"/>
    <p:sldId id="279" r:id="rId31"/>
    <p:sldId id="280" r:id="rId32"/>
    <p:sldId id="282" r:id="rId33"/>
    <p:sldId id="283" r:id="rId34"/>
    <p:sldId id="284" r:id="rId35"/>
    <p:sldId id="285" r:id="rId36"/>
    <p:sldId id="286" r:id="rId37"/>
    <p:sldId id="287" r:id="rId38"/>
    <p:sldId id="289" r:id="rId39"/>
    <p:sldId id="288"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6" r:id="rId56"/>
    <p:sldId id="307" r:id="rId57"/>
    <p:sldId id="308" r:id="rId58"/>
    <p:sldId id="311" r:id="rId59"/>
    <p:sldId id="309"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5" d="100"/>
          <a:sy n="115" d="100"/>
        </p:scale>
        <p:origin x="43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2767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782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t="96577"/>
          <a:stretch>
            <a:fillRect/>
          </a:stretch>
        </p:blipFill>
        <p:spPr>
          <a:xfrm>
            <a:off x="358" y="6623222"/>
            <a:ext cx="12191284" cy="234778"/>
          </a:xfrm>
          <a:prstGeom prst="rect">
            <a:avLst/>
          </a:prstGeom>
        </p:spPr>
      </p:pic>
    </p:spTree>
    <p:extLst>
      <p:ext uri="{BB962C8B-B14F-4D97-AF65-F5344CB8AC3E}">
        <p14:creationId xmlns:p14="http://schemas.microsoft.com/office/powerpoint/2010/main" val="5268178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36588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03063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98799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187711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183155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743221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00519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96186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6371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76882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85962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57242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62269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797501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166833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85768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74214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310346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5654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64545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036868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512419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882488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05743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66386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573284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468934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906507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78180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64275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06040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45962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220301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845946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421527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86232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880683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549983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200770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472994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34212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92469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636355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287772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948458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642711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230348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538000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178347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038653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2658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6928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34558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76385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269011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026655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94545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57686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133450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439661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339080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8587717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03632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74554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8333074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009394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138907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46763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0472133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843452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8734562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8690090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9640814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56462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20025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7946234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6169383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2512158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3098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203402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2885725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0529419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0394209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3948931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20155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046564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701690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0488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theme" Target="../theme/theme4.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theme" Target="../theme/theme5.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theme" Target="../theme/theme6.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7.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heme" Target="../theme/theme8.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theme" Target="../theme/theme9.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solidFill>
                  <a:prstClr val="black">
                    <a:tint val="75000"/>
                  </a:prstClr>
                </a:solidFill>
              </a:rPr>
              <a:pPr/>
              <a:t>2019/8/17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1602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51039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0564036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9524263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0753614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10424520"/>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4719491"/>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3016686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2019/8/17</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78232949"/>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3.xml"/></Relationships>
</file>

<file path=ppt/slides/_rels/slide5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ctrTitle"/>
          </p:nvPr>
        </p:nvSpPr>
        <p:spPr>
          <a:xfrm>
            <a:off x="1524000" y="2401825"/>
            <a:ext cx="9152890" cy="1590605"/>
          </a:xfrm>
        </p:spPr>
        <p:txBody>
          <a:bodyPr>
            <a:normAutofit/>
          </a:bodyPr>
          <a:lstStyle/>
          <a:p>
            <a:r>
              <a:rPr lang="zh-CN" altLang="en-US" sz="4000" dirty="0">
                <a:solidFill>
                  <a:schemeClr val="bg1"/>
                </a:solidFill>
                <a:latin typeface="黑体" panose="02010609060101010101" pitchFamily="49" charset="-122"/>
                <a:ea typeface="黑体" panose="02010609060101010101" pitchFamily="49" charset="-122"/>
              </a:rPr>
              <a:t>公司合规体系建设与管理</a:t>
            </a:r>
          </a:p>
        </p:txBody>
      </p:sp>
      <p:sp>
        <p:nvSpPr>
          <p:cNvPr id="5" name="副标题 4"/>
          <p:cNvSpPr>
            <a:spLocks noGrp="1"/>
          </p:cNvSpPr>
          <p:nvPr>
            <p:ph type="subTitle" idx="1"/>
          </p:nvPr>
        </p:nvSpPr>
        <p:spPr>
          <a:xfrm>
            <a:off x="1516380" y="5405755"/>
            <a:ext cx="9152890" cy="868680"/>
          </a:xfrm>
        </p:spPr>
        <p:txBody>
          <a:bodyPr/>
          <a:lstStyle/>
          <a:p>
            <a:r>
              <a:rPr lang="zh-CN" altLang="en-US" sz="1800" dirty="0" smtClean="0">
                <a:solidFill>
                  <a:schemeClr val="bg1"/>
                </a:solidFill>
                <a:latin typeface="思源黑体 CN Medium" panose="020B0600000000000000" charset="-122"/>
                <a:ea typeface="思源黑体 CN Medium" panose="020B0600000000000000" charset="-122"/>
              </a:rPr>
              <a:t>中国葛洲坝集团股份有限公司</a:t>
            </a:r>
            <a:r>
              <a:rPr lang="zh-CN" altLang="en-US" sz="1800" dirty="0">
                <a:solidFill>
                  <a:schemeClr val="bg1"/>
                </a:solidFill>
                <a:latin typeface="思源黑体 CN Medium" panose="020B0600000000000000" charset="-122"/>
                <a:ea typeface="思源黑体 CN Medium" panose="020B0600000000000000" charset="-122"/>
              </a:rPr>
              <a:t>风险控制部 </a:t>
            </a:r>
          </a:p>
        </p:txBody>
      </p:sp>
      <p:sp>
        <p:nvSpPr>
          <p:cNvPr id="6" name="文本框 5"/>
          <p:cNvSpPr txBox="1"/>
          <p:nvPr/>
        </p:nvSpPr>
        <p:spPr>
          <a:xfrm>
            <a:off x="4811396" y="6176646"/>
            <a:ext cx="2562225" cy="306705"/>
          </a:xfrm>
          <a:prstGeom prst="rect">
            <a:avLst/>
          </a:prstGeom>
          <a:noFill/>
        </p:spPr>
        <p:txBody>
          <a:bodyPr wrap="square" rtlCol="0">
            <a:spAutoFit/>
          </a:bodyPr>
          <a:lstStyle/>
          <a:p>
            <a:pPr algn="ctr"/>
            <a:r>
              <a:rPr lang="en-US" altLang="zh-CN" sz="1400" dirty="0" smtClean="0">
                <a:solidFill>
                  <a:prstClr val="white"/>
                </a:solidFill>
                <a:latin typeface="思源黑体 CN Medium" panose="020B0600000000000000" charset="-122"/>
                <a:ea typeface="思源黑体 CN Medium" panose="020B0600000000000000" charset="-122"/>
              </a:rPr>
              <a:t>2019</a:t>
            </a:r>
            <a:r>
              <a:rPr lang="zh-CN" altLang="en-US" sz="1400" dirty="0" smtClean="0">
                <a:solidFill>
                  <a:prstClr val="white"/>
                </a:solidFill>
                <a:latin typeface="思源黑体 CN Medium" panose="020B0600000000000000" charset="-122"/>
                <a:ea typeface="思源黑体 CN Medium" panose="020B0600000000000000" charset="-122"/>
              </a:rPr>
              <a:t>年</a:t>
            </a:r>
            <a:r>
              <a:rPr lang="en-US" altLang="zh-CN" sz="1400" dirty="0" smtClean="0">
                <a:solidFill>
                  <a:prstClr val="white"/>
                </a:solidFill>
                <a:latin typeface="思源黑体 CN Medium" panose="020B0600000000000000" charset="-122"/>
                <a:ea typeface="思源黑体 CN Medium" panose="020B0600000000000000" charset="-122"/>
              </a:rPr>
              <a:t>8</a:t>
            </a:r>
            <a:r>
              <a:rPr lang="zh-CN" altLang="en-US" sz="1400" dirty="0" smtClean="0">
                <a:solidFill>
                  <a:prstClr val="white"/>
                </a:solidFill>
                <a:latin typeface="思源黑体 CN Medium" panose="020B0600000000000000" charset="-122"/>
                <a:ea typeface="思源黑体 CN Medium" panose="020B0600000000000000" charset="-122"/>
              </a:rPr>
              <a:t>月</a:t>
            </a:r>
            <a:r>
              <a:rPr lang="en-US" altLang="zh-CN" sz="1400" dirty="0" smtClean="0">
                <a:solidFill>
                  <a:prstClr val="white"/>
                </a:solidFill>
                <a:latin typeface="思源黑体 CN Medium" panose="020B0600000000000000" charset="-122"/>
                <a:ea typeface="思源黑体 CN Medium" panose="020B0600000000000000" charset="-122"/>
              </a:rPr>
              <a:t>19</a:t>
            </a:r>
            <a:r>
              <a:rPr lang="zh-CN" altLang="en-US" sz="1400" dirty="0" smtClean="0">
                <a:solidFill>
                  <a:prstClr val="white"/>
                </a:solidFill>
                <a:latin typeface="思源黑体 CN Medium" panose="020B0600000000000000" charset="-122"/>
                <a:ea typeface="思源黑体 CN Medium" panose="020B0600000000000000" charset="-122"/>
              </a:rPr>
              <a:t>日</a:t>
            </a:r>
            <a:endParaRPr lang="zh-CN" altLang="en-US" sz="1400" dirty="0">
              <a:solidFill>
                <a:prstClr val="white"/>
              </a:solidFill>
              <a:latin typeface="思源黑体 CN Medium" panose="020B0600000000000000" charset="-122"/>
              <a:ea typeface="思源黑体 CN Medium" panose="020B0600000000000000" charset="-122"/>
            </a:endParaRPr>
          </a:p>
        </p:txBody>
      </p:sp>
    </p:spTree>
    <p:extLst>
      <p:ext uri="{BB962C8B-B14F-4D97-AF65-F5344CB8AC3E}">
        <p14:creationId xmlns:p14="http://schemas.microsoft.com/office/powerpoint/2010/main" val="3516657524"/>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规管理在我国的发展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850152"/>
              </a:xfrm>
              <a:prstGeom prst="rect">
                <a:avLst/>
              </a:prstGeom>
            </p:spPr>
            <p:txBody>
              <a:bodyPr wrap="square">
                <a:spAutoFit/>
              </a:bodyPr>
              <a:lstStyle/>
              <a:p>
                <a:pPr lvl="0" indent="457200">
                  <a:lnSpc>
                    <a:spcPct val="120000"/>
                  </a:lnSpc>
                </a:pPr>
                <a:r>
                  <a:rPr lang="en-US" altLang="zh-CN" sz="2600" dirty="0">
                    <a:solidFill>
                      <a:prstClr val="black"/>
                    </a:solidFill>
                    <a:latin typeface="微软雅黑" panose="020B0503020204020204" pitchFamily="34" charset="-122"/>
                    <a:ea typeface="微软雅黑" panose="020B0503020204020204" pitchFamily="34" charset="-122"/>
                  </a:rPr>
                  <a:t>2016</a:t>
                </a:r>
                <a:r>
                  <a:rPr lang="zh-CN" altLang="en-US" sz="2600" dirty="0">
                    <a:solidFill>
                      <a:prstClr val="black"/>
                    </a:solidFill>
                    <a:latin typeface="微软雅黑" panose="020B0503020204020204" pitchFamily="34" charset="-122"/>
                    <a:ea typeface="微软雅黑" panose="020B0503020204020204" pitchFamily="34" charset="-122"/>
                  </a:rPr>
                  <a:t>年</a:t>
                </a:r>
                <a:r>
                  <a:rPr lang="en-US" altLang="zh-CN" sz="2600" dirty="0">
                    <a:solidFill>
                      <a:prstClr val="black"/>
                    </a:solidFill>
                    <a:latin typeface="微软雅黑" panose="020B0503020204020204" pitchFamily="34" charset="-122"/>
                    <a:ea typeface="微软雅黑" panose="020B0503020204020204" pitchFamily="34" charset="-122"/>
                  </a:rPr>
                  <a:t>8</a:t>
                </a:r>
                <a:r>
                  <a:rPr lang="zh-CN" altLang="en-US" sz="2600" dirty="0">
                    <a:solidFill>
                      <a:prstClr val="black"/>
                    </a:solidFill>
                    <a:latin typeface="微软雅黑" panose="020B0503020204020204" pitchFamily="34" charset="-122"/>
                    <a:ea typeface="微软雅黑" panose="020B0503020204020204" pitchFamily="34" charset="-122"/>
                  </a:rPr>
                  <a:t>月国务院办公厅印发了</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关于建立国有企业违规经营投资责任追究制度的意见</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smtClean="0">
                    <a:solidFill>
                      <a:prstClr val="black"/>
                    </a:solidFill>
                    <a:latin typeface="微软雅黑" panose="020B0503020204020204" pitchFamily="34" charset="-122"/>
                    <a:ea typeface="微软雅黑" panose="020B0503020204020204" pitchFamily="34" charset="-122"/>
                  </a:rPr>
                  <a:t>，规定了集团</a:t>
                </a:r>
                <a:r>
                  <a:rPr lang="zh-CN" altLang="en-US" sz="2600" dirty="0">
                    <a:solidFill>
                      <a:prstClr val="black"/>
                    </a:solidFill>
                    <a:latin typeface="微软雅黑" panose="020B0503020204020204" pitchFamily="34" charset="-122"/>
                    <a:ea typeface="微软雅黑" panose="020B0503020204020204" pitchFamily="34" charset="-122"/>
                  </a:rPr>
                  <a:t>管控、风险管理、购销管理、工程承包建设等十个方面共</a:t>
                </a:r>
                <a:r>
                  <a:rPr lang="en-US" altLang="zh-CN" sz="2600" dirty="0">
                    <a:solidFill>
                      <a:prstClr val="black"/>
                    </a:solidFill>
                    <a:latin typeface="微软雅黑" panose="020B0503020204020204" pitchFamily="34" charset="-122"/>
                    <a:ea typeface="微软雅黑" panose="020B0503020204020204" pitchFamily="34" charset="-122"/>
                  </a:rPr>
                  <a:t>72</a:t>
                </a:r>
                <a:r>
                  <a:rPr lang="zh-CN" altLang="en-US" sz="2600" dirty="0">
                    <a:solidFill>
                      <a:prstClr val="black"/>
                    </a:solidFill>
                    <a:latin typeface="微软雅黑" panose="020B0503020204020204" pitchFamily="34" charset="-122"/>
                    <a:ea typeface="微软雅黑" panose="020B0503020204020204" pitchFamily="34" charset="-122"/>
                  </a:rPr>
                  <a:t>种追责情形，覆盖了企业生产经营的</a:t>
                </a:r>
                <a:r>
                  <a:rPr lang="zh-CN" altLang="en-US" sz="2600" dirty="0" smtClean="0">
                    <a:solidFill>
                      <a:prstClr val="black"/>
                    </a:solidFill>
                    <a:latin typeface="微软雅黑" panose="020B0503020204020204" pitchFamily="34" charset="-122"/>
                    <a:ea typeface="微软雅黑" panose="020B0503020204020204" pitchFamily="34" charset="-122"/>
                  </a:rPr>
                  <a:t>方方面面，提出具体</a:t>
                </a:r>
                <a:r>
                  <a:rPr lang="zh-CN" altLang="en-US" sz="2600" dirty="0">
                    <a:solidFill>
                      <a:prstClr val="black"/>
                    </a:solidFill>
                    <a:latin typeface="微软雅黑" panose="020B0503020204020204" pitchFamily="34" charset="-122"/>
                    <a:ea typeface="微软雅黑" panose="020B0503020204020204" pitchFamily="34" charset="-122"/>
                  </a:rPr>
                  <a:t>要求：</a:t>
                </a:r>
              </a:p>
              <a:p>
                <a:pPr lvl="0" indent="457200">
                  <a:lnSpc>
                    <a:spcPct val="120000"/>
                  </a:lnSpc>
                </a:pPr>
                <a:r>
                  <a:rPr lang="zh-CN" altLang="en-US" sz="2600" dirty="0">
                    <a:solidFill>
                      <a:prstClr val="black"/>
                    </a:solidFill>
                    <a:latin typeface="微软雅黑" panose="020B0503020204020204" pitchFamily="34" charset="-122"/>
                    <a:ea typeface="微软雅黑" panose="020B0503020204020204" pitchFamily="34" charset="-122"/>
                  </a:rPr>
                  <a:t>国有企业经营管理有关人员违反国家法律法规和企业内部管理规定，未履行或未正确履行职责致使发生下列情形造成国有资产损失以及其他严重不良后果的，应当追究</a:t>
                </a:r>
                <a:r>
                  <a:rPr lang="zh-CN" altLang="en-US" sz="2600" dirty="0" smtClean="0">
                    <a:solidFill>
                      <a:prstClr val="black"/>
                    </a:solidFill>
                    <a:latin typeface="微软雅黑" panose="020B0503020204020204" pitchFamily="34" charset="-122"/>
                    <a:ea typeface="微软雅黑" panose="020B0503020204020204" pitchFamily="34" charset="-122"/>
                  </a:rPr>
                  <a:t>责任。</a:t>
                </a:r>
                <a:endParaRPr lang="zh-CN" altLang="en-US" sz="26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55447563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规管理在我国的发展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850152"/>
              </a:xfrm>
              <a:prstGeom prst="rect">
                <a:avLst/>
              </a:prstGeom>
            </p:spPr>
            <p:txBody>
              <a:bodyPr wrap="square">
                <a:spAutoFit/>
              </a:bodyPr>
              <a:lstStyle/>
              <a:p>
                <a:pPr lvl="0" indent="457200">
                  <a:lnSpc>
                    <a:spcPct val="120000"/>
                  </a:lnSpc>
                </a:pPr>
                <a:r>
                  <a:rPr lang="en-US" altLang="zh-CN" sz="2600" dirty="0">
                    <a:solidFill>
                      <a:prstClr val="black"/>
                    </a:solidFill>
                    <a:latin typeface="微软雅黑" panose="020B0503020204020204" pitchFamily="34" charset="-122"/>
                    <a:ea typeface="微软雅黑" panose="020B0503020204020204" pitchFamily="34" charset="-122"/>
                  </a:rPr>
                  <a:t>2016</a:t>
                </a:r>
                <a:r>
                  <a:rPr lang="zh-CN" altLang="en-US" sz="2600" dirty="0">
                    <a:solidFill>
                      <a:prstClr val="black"/>
                    </a:solidFill>
                    <a:latin typeface="微软雅黑" panose="020B0503020204020204" pitchFamily="34" charset="-122"/>
                    <a:ea typeface="微软雅黑" panose="020B0503020204020204" pitchFamily="34" charset="-122"/>
                  </a:rPr>
                  <a:t>年</a:t>
                </a:r>
                <a:r>
                  <a:rPr lang="en-US" altLang="zh-CN" sz="2600" dirty="0">
                    <a:solidFill>
                      <a:prstClr val="black"/>
                    </a:solidFill>
                    <a:latin typeface="微软雅黑" panose="020B0503020204020204" pitchFamily="34" charset="-122"/>
                    <a:ea typeface="微软雅黑" panose="020B0503020204020204" pitchFamily="34" charset="-122"/>
                  </a:rPr>
                  <a:t>8</a:t>
                </a:r>
                <a:r>
                  <a:rPr lang="zh-CN" altLang="en-US" sz="2600" dirty="0">
                    <a:solidFill>
                      <a:prstClr val="black"/>
                    </a:solidFill>
                    <a:latin typeface="微软雅黑" panose="020B0503020204020204" pitchFamily="34" charset="-122"/>
                    <a:ea typeface="微软雅黑" panose="020B0503020204020204" pitchFamily="34" charset="-122"/>
                  </a:rPr>
                  <a:t>月国务院办公厅印发了</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关于建立国有企业违规经营投资责任追究制度的意见</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smtClean="0">
                    <a:solidFill>
                      <a:prstClr val="black"/>
                    </a:solidFill>
                    <a:latin typeface="微软雅黑" panose="020B0503020204020204" pitchFamily="34" charset="-122"/>
                    <a:ea typeface="微软雅黑" panose="020B0503020204020204" pitchFamily="34" charset="-122"/>
                  </a:rPr>
                  <a:t>，规定了集团</a:t>
                </a:r>
                <a:r>
                  <a:rPr lang="zh-CN" altLang="en-US" sz="2600" dirty="0">
                    <a:solidFill>
                      <a:prstClr val="black"/>
                    </a:solidFill>
                    <a:latin typeface="微软雅黑" panose="020B0503020204020204" pitchFamily="34" charset="-122"/>
                    <a:ea typeface="微软雅黑" panose="020B0503020204020204" pitchFamily="34" charset="-122"/>
                  </a:rPr>
                  <a:t>管控、风险管理、购销管理、工程承包建设等十个方面共</a:t>
                </a:r>
                <a:r>
                  <a:rPr lang="en-US" altLang="zh-CN" sz="2600" dirty="0">
                    <a:solidFill>
                      <a:prstClr val="black"/>
                    </a:solidFill>
                    <a:latin typeface="微软雅黑" panose="020B0503020204020204" pitchFamily="34" charset="-122"/>
                    <a:ea typeface="微软雅黑" panose="020B0503020204020204" pitchFamily="34" charset="-122"/>
                  </a:rPr>
                  <a:t>72</a:t>
                </a:r>
                <a:r>
                  <a:rPr lang="zh-CN" altLang="en-US" sz="2600" dirty="0">
                    <a:solidFill>
                      <a:prstClr val="black"/>
                    </a:solidFill>
                    <a:latin typeface="微软雅黑" panose="020B0503020204020204" pitchFamily="34" charset="-122"/>
                    <a:ea typeface="微软雅黑" panose="020B0503020204020204" pitchFamily="34" charset="-122"/>
                  </a:rPr>
                  <a:t>种追责情形，覆盖了企业生产经营的</a:t>
                </a:r>
                <a:r>
                  <a:rPr lang="zh-CN" altLang="en-US" sz="2600" dirty="0" smtClean="0">
                    <a:solidFill>
                      <a:prstClr val="black"/>
                    </a:solidFill>
                    <a:latin typeface="微软雅黑" panose="020B0503020204020204" pitchFamily="34" charset="-122"/>
                    <a:ea typeface="微软雅黑" panose="020B0503020204020204" pitchFamily="34" charset="-122"/>
                  </a:rPr>
                  <a:t>方方面面，提出具体</a:t>
                </a:r>
                <a:r>
                  <a:rPr lang="zh-CN" altLang="en-US" sz="2600" dirty="0">
                    <a:solidFill>
                      <a:prstClr val="black"/>
                    </a:solidFill>
                    <a:latin typeface="微软雅黑" panose="020B0503020204020204" pitchFamily="34" charset="-122"/>
                    <a:ea typeface="微软雅黑" panose="020B0503020204020204" pitchFamily="34" charset="-122"/>
                  </a:rPr>
                  <a:t>要求：</a:t>
                </a:r>
              </a:p>
              <a:p>
                <a:pPr lvl="0" indent="457200">
                  <a:lnSpc>
                    <a:spcPct val="120000"/>
                  </a:lnSpc>
                </a:pPr>
                <a:r>
                  <a:rPr lang="zh-CN" altLang="en-US" sz="2600" dirty="0">
                    <a:solidFill>
                      <a:prstClr val="black"/>
                    </a:solidFill>
                    <a:latin typeface="微软雅黑" panose="020B0503020204020204" pitchFamily="34" charset="-122"/>
                    <a:ea typeface="微软雅黑" panose="020B0503020204020204" pitchFamily="34" charset="-122"/>
                  </a:rPr>
                  <a:t>国有企业经营管理有关人员违反国家法律法规和企业内部管理规定，未履行或未正确履行职责致使发生下列情形造成国有资产损失以及其他严重不良后果的，应当追究</a:t>
                </a:r>
                <a:r>
                  <a:rPr lang="zh-CN" altLang="en-US" sz="2600" dirty="0" smtClean="0">
                    <a:solidFill>
                      <a:prstClr val="black"/>
                    </a:solidFill>
                    <a:latin typeface="微软雅黑" panose="020B0503020204020204" pitchFamily="34" charset="-122"/>
                    <a:ea typeface="微软雅黑" panose="020B0503020204020204" pitchFamily="34" charset="-122"/>
                  </a:rPr>
                  <a:t>责任。</a:t>
                </a:r>
                <a:endParaRPr lang="zh-CN" altLang="en-US" sz="26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679088005"/>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69944"/>
            <a:chOff x="0" y="188913"/>
            <a:chExt cx="8294199" cy="5009846"/>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规管理在我国的发展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509683"/>
              <a:chOff x="573336" y="2421786"/>
              <a:chExt cx="7752653" cy="3509683"/>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3002567"/>
              </a:xfrm>
              <a:prstGeom prst="rect">
                <a:avLst/>
              </a:prstGeom>
            </p:spPr>
            <p:txBody>
              <a:bodyPr wrap="square">
                <a:spAutoFit/>
              </a:bodyPr>
              <a:lstStyle/>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2015</a:t>
                </a:r>
                <a:r>
                  <a:rPr lang="zh-CN" altLang="en-US" sz="2400" dirty="0" smtClean="0">
                    <a:solidFill>
                      <a:prstClr val="black"/>
                    </a:solidFill>
                    <a:latin typeface="微软雅黑" panose="020B0503020204020204" pitchFamily="34" charset="-122"/>
                    <a:ea typeface="微软雅黑" panose="020B0503020204020204" pitchFamily="34" charset="-122"/>
                  </a:rPr>
                  <a:t>年中央企业法治工作会议明确将合规管理作为中央企业法律管理三项重要职能之一。</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2017</a:t>
                </a:r>
                <a:r>
                  <a:rPr lang="zh-CN" altLang="en-US" sz="2400" dirty="0">
                    <a:solidFill>
                      <a:prstClr val="black"/>
                    </a:solidFill>
                    <a:latin typeface="微软雅黑" panose="020B0503020204020204" pitchFamily="34" charset="-122"/>
                    <a:ea typeface="微软雅黑" panose="020B0503020204020204" pitchFamily="34" charset="-122"/>
                  </a:rPr>
                  <a:t>年</a:t>
                </a:r>
                <a:r>
                  <a:rPr lang="en-US" altLang="zh-CN" sz="2400" dirty="0">
                    <a:solidFill>
                      <a:prstClr val="black"/>
                    </a:solidFill>
                    <a:latin typeface="微软雅黑" panose="020B0503020204020204" pitchFamily="34" charset="-122"/>
                    <a:ea typeface="微软雅黑" panose="020B0503020204020204" pitchFamily="34" charset="-122"/>
                  </a:rPr>
                  <a:t>5</a:t>
                </a:r>
                <a:r>
                  <a:rPr lang="zh-CN" altLang="en-US" sz="2400" dirty="0" smtClean="0">
                    <a:solidFill>
                      <a:prstClr val="black"/>
                    </a:solidFill>
                    <a:latin typeface="微软雅黑" panose="020B0503020204020204" pitchFamily="34" charset="-122"/>
                    <a:ea typeface="微软雅黑" panose="020B0503020204020204" pitchFamily="34" charset="-122"/>
                  </a:rPr>
                  <a:t>月，</a:t>
                </a:r>
                <a:r>
                  <a:rPr lang="zh-CN" altLang="en-US" sz="2400" dirty="0">
                    <a:solidFill>
                      <a:prstClr val="black"/>
                    </a:solidFill>
                    <a:latin typeface="微软雅黑" panose="020B0503020204020204" pitchFamily="34" charset="-122"/>
                    <a:ea typeface="微软雅黑" panose="020B0503020204020204" pitchFamily="34" charset="-122"/>
                  </a:rPr>
                  <a:t>中央全面深化改革领导小组第三十五次会议审议</a:t>
                </a:r>
                <a:r>
                  <a:rPr lang="zh-CN" altLang="en-US" sz="2400" dirty="0" smtClean="0">
                    <a:solidFill>
                      <a:prstClr val="black"/>
                    </a:solidFill>
                    <a:latin typeface="微软雅黑" panose="020B0503020204020204" pitchFamily="34" charset="-122"/>
                    <a:ea typeface="微软雅黑" panose="020B0503020204020204" pitchFamily="34" charset="-122"/>
                  </a:rPr>
                  <a:t>通过</a:t>
                </a:r>
                <a:r>
                  <a:rPr lang="en-US" altLang="zh-CN" sz="2400" dirty="0">
                    <a:solidFill>
                      <a:prstClr val="black"/>
                    </a:solidFill>
                    <a:latin typeface="微软雅黑" panose="020B0503020204020204" pitchFamily="34" charset="-122"/>
                    <a:ea typeface="微软雅黑" panose="020B0503020204020204" pitchFamily="34" charset="-122"/>
                  </a:rPr>
                  <a:t>《</a:t>
                </a:r>
                <a:r>
                  <a:rPr lang="zh-CN" altLang="en-US" sz="2400" dirty="0">
                    <a:solidFill>
                      <a:prstClr val="black"/>
                    </a:solidFill>
                    <a:latin typeface="微软雅黑" panose="020B0503020204020204" pitchFamily="34" charset="-122"/>
                    <a:ea typeface="微软雅黑" panose="020B0503020204020204" pitchFamily="34" charset="-122"/>
                  </a:rPr>
                  <a:t>关于规范企业海外经营行为的若干意见</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2017</a:t>
                </a:r>
                <a:r>
                  <a:rPr lang="zh-CN" altLang="en-US" sz="2400" dirty="0" smtClean="0">
                    <a:solidFill>
                      <a:prstClr val="black"/>
                    </a:solidFill>
                    <a:latin typeface="微软雅黑" panose="020B0503020204020204" pitchFamily="34" charset="-122"/>
                    <a:ea typeface="微软雅黑" panose="020B0503020204020204" pitchFamily="34" charset="-122"/>
                  </a:rPr>
                  <a:t>年</a:t>
                </a:r>
                <a:r>
                  <a:rPr lang="en-US" altLang="zh-CN" sz="2400" dirty="0" smtClean="0">
                    <a:solidFill>
                      <a:prstClr val="black"/>
                    </a:solidFill>
                    <a:latin typeface="微软雅黑" panose="020B0503020204020204" pitchFamily="34" charset="-122"/>
                    <a:ea typeface="微软雅黑" panose="020B0503020204020204" pitchFamily="34" charset="-122"/>
                  </a:rPr>
                  <a:t>6</a:t>
                </a:r>
                <a:r>
                  <a:rPr lang="zh-CN" altLang="en-US" sz="2400" dirty="0" smtClean="0">
                    <a:solidFill>
                      <a:prstClr val="black"/>
                    </a:solidFill>
                    <a:latin typeface="微软雅黑" panose="020B0503020204020204" pitchFamily="34" charset="-122"/>
                    <a:ea typeface="微软雅黑" panose="020B0503020204020204" pitchFamily="34" charset="-122"/>
                  </a:rPr>
                  <a:t>月，国家标准化管理委员会制定</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合规管理体系指南</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a:t>
                </a:r>
                <a:r>
                  <a:rPr lang="en-US" altLang="zh-CN" sz="2400" dirty="0" smtClean="0">
                    <a:solidFill>
                      <a:prstClr val="black"/>
                    </a:solidFill>
                    <a:latin typeface="微软雅黑" panose="020B0503020204020204" pitchFamily="34" charset="-122"/>
                    <a:ea typeface="微软雅黑" panose="020B0503020204020204" pitchFamily="34" charset="-122"/>
                  </a:rPr>
                  <a:t>GB/T35770-2017</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2018</a:t>
                </a:r>
                <a:r>
                  <a:rPr lang="zh-CN" altLang="en-US" sz="2400" dirty="0">
                    <a:solidFill>
                      <a:prstClr val="black"/>
                    </a:solidFill>
                    <a:latin typeface="微软雅黑" panose="020B0503020204020204" pitchFamily="34" charset="-122"/>
                    <a:ea typeface="微软雅黑" panose="020B0503020204020204" pitchFamily="34" charset="-122"/>
                  </a:rPr>
                  <a:t>年</a:t>
                </a:r>
                <a:r>
                  <a:rPr lang="en-US" altLang="zh-CN" sz="2400" dirty="0">
                    <a:solidFill>
                      <a:prstClr val="black"/>
                    </a:solidFill>
                    <a:latin typeface="微软雅黑" panose="020B0503020204020204" pitchFamily="34" charset="-122"/>
                    <a:ea typeface="微软雅黑" panose="020B0503020204020204" pitchFamily="34" charset="-122"/>
                  </a:rPr>
                  <a:t>5</a:t>
                </a:r>
                <a:r>
                  <a:rPr lang="zh-CN" altLang="en-US" sz="2400" dirty="0">
                    <a:solidFill>
                      <a:prstClr val="black"/>
                    </a:solidFill>
                    <a:latin typeface="微软雅黑" panose="020B0503020204020204" pitchFamily="34" charset="-122"/>
                    <a:ea typeface="微软雅黑" panose="020B0503020204020204" pitchFamily="34" charset="-122"/>
                  </a:rPr>
                  <a:t>月，中国贸促会发起设立全国企业合规委员会。</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2018</a:t>
                </a:r>
                <a:r>
                  <a:rPr lang="zh-CN" altLang="en-US" sz="2400" dirty="0" smtClean="0">
                    <a:solidFill>
                      <a:prstClr val="black"/>
                    </a:solidFill>
                    <a:latin typeface="微软雅黑" panose="020B0503020204020204" pitchFamily="34" charset="-122"/>
                    <a:ea typeface="微软雅黑" panose="020B0503020204020204" pitchFamily="34" charset="-122"/>
                  </a:rPr>
                  <a:t>年</a:t>
                </a:r>
                <a:r>
                  <a:rPr lang="en-US" altLang="zh-CN" sz="2400" dirty="0" smtClean="0">
                    <a:solidFill>
                      <a:prstClr val="black"/>
                    </a:solidFill>
                    <a:latin typeface="微软雅黑" panose="020B0503020204020204" pitchFamily="34" charset="-122"/>
                    <a:ea typeface="微软雅黑" panose="020B0503020204020204" pitchFamily="34" charset="-122"/>
                  </a:rPr>
                  <a:t>11</a:t>
                </a:r>
                <a:r>
                  <a:rPr lang="zh-CN" altLang="en-US" sz="2400" dirty="0" smtClean="0">
                    <a:solidFill>
                      <a:prstClr val="black"/>
                    </a:solidFill>
                    <a:latin typeface="微软雅黑" panose="020B0503020204020204" pitchFamily="34" charset="-122"/>
                    <a:ea typeface="微软雅黑" panose="020B0503020204020204" pitchFamily="34" charset="-122"/>
                  </a:rPr>
                  <a:t>月，国务院国资委发布</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中央企业合规管理指引（试行）</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285586294"/>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69944"/>
            <a:chOff x="0" y="188913"/>
            <a:chExt cx="8294199" cy="5009846"/>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规风险与法律风险</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509683"/>
              <a:chOff x="573336" y="2421786"/>
              <a:chExt cx="7752653" cy="3509683"/>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3002567"/>
              </a:xfrm>
              <a:prstGeom prst="rect">
                <a:avLst/>
              </a:prstGeom>
            </p:spPr>
            <p:txBody>
              <a:bodyPr wrap="square">
                <a:spAutoFit/>
              </a:bodyPr>
              <a:lstStyle/>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很多情况下是重合的，但有明显的区别。</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渊源不同。合规风险的来源更大更广泛，法律风险来源于法律法规的强制性规范。</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引发的因素不同。合规风险是一种内生性风险，主要是因为自身行为不合规造成，遵循规则时，风险不会发生；法律风险更强调法律因素，主要是外部事件及法律的不确定性造成，如交易对手的行为。</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范围不同。法律风险涉及所有对外交易行为，合规风险主要涉及监管层面。</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623720426"/>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规风险的损害后果</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1905182"/>
              </a:xfrm>
              <a:prstGeom prst="rect">
                <a:avLst/>
              </a:prstGeom>
            </p:spPr>
            <p:txBody>
              <a:bodyPr wrap="square">
                <a:spAutoFit/>
              </a:bodyPr>
              <a:lstStyle/>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合规发生风险</a:t>
                </a:r>
                <a:r>
                  <a:rPr lang="zh-CN" altLang="en-US" sz="2400" dirty="0" smtClean="0">
                    <a:solidFill>
                      <a:prstClr val="black"/>
                    </a:solidFill>
                    <a:latin typeface="微软雅黑" panose="020B0503020204020204" pitchFamily="34" charset="-122"/>
                    <a:ea typeface="微软雅黑" panose="020B0503020204020204" pitchFamily="34" charset="-122"/>
                  </a:rPr>
                  <a:t>，可能</a:t>
                </a:r>
                <a:r>
                  <a:rPr lang="zh-CN" altLang="en-US" sz="2400" dirty="0">
                    <a:solidFill>
                      <a:prstClr val="black"/>
                    </a:solidFill>
                    <a:latin typeface="微软雅黑" panose="020B0503020204020204" pitchFamily="34" charset="-122"/>
                    <a:ea typeface="微软雅黑" panose="020B0503020204020204" pitchFamily="34" charset="-122"/>
                  </a:rPr>
                  <a:t>引起严重后果</a:t>
                </a:r>
                <a:r>
                  <a:rPr lang="zh-CN" altLang="en-US" sz="2400" dirty="0" smtClean="0">
                    <a:solidFill>
                      <a:prstClr val="black"/>
                    </a:solidFill>
                    <a:latin typeface="微软雅黑" panose="020B0503020204020204" pitchFamily="34" charset="-122"/>
                    <a:ea typeface="微软雅黑" panose="020B0503020204020204" pitchFamily="34" charset="-122"/>
                  </a:rPr>
                  <a:t>，是</a:t>
                </a:r>
                <a:r>
                  <a:rPr lang="zh-CN" altLang="en-US" sz="2400" dirty="0">
                    <a:solidFill>
                      <a:prstClr val="black"/>
                    </a:solidFill>
                    <a:latin typeface="微软雅黑" panose="020B0503020204020204" pitchFamily="34" charset="-122"/>
                    <a:ea typeface="微软雅黑" panose="020B0503020204020204" pitchFamily="34" charset="-122"/>
                  </a:rPr>
                  <a:t>颠覆性的</a:t>
                </a:r>
                <a:r>
                  <a:rPr lang="zh-CN" altLang="en-US" sz="2400" dirty="0" smtClean="0">
                    <a:solidFill>
                      <a:prstClr val="black"/>
                    </a:solidFill>
                    <a:latin typeface="微软雅黑" panose="020B0503020204020204" pitchFamily="34" charset="-122"/>
                    <a:ea typeface="微软雅黑" panose="020B0503020204020204" pitchFamily="34" charset="-122"/>
                  </a:rPr>
                  <a:t>后果。</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一</a:t>
                </a:r>
                <a:r>
                  <a:rPr lang="zh-CN" altLang="en-US" sz="2400" dirty="0" smtClean="0">
                    <a:solidFill>
                      <a:prstClr val="black"/>
                    </a:solidFill>
                    <a:latin typeface="微软雅黑" panose="020B0503020204020204" pitchFamily="34" charset="-122"/>
                    <a:ea typeface="微软雅黑" panose="020B0503020204020204" pitchFamily="34" charset="-122"/>
                  </a:rPr>
                  <a:t>是受到法律制裁。</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违反</a:t>
                </a:r>
                <a:r>
                  <a:rPr lang="zh-CN" altLang="en-US" sz="2400" dirty="0">
                    <a:solidFill>
                      <a:prstClr val="black"/>
                    </a:solidFill>
                    <a:latin typeface="微软雅黑" panose="020B0503020204020204" pitchFamily="34" charset="-122"/>
                    <a:ea typeface="微软雅黑" panose="020B0503020204020204" pitchFamily="34" charset="-122"/>
                  </a:rPr>
                  <a:t>法律法规会受到相关行政主管部门的行政处罚。现在，行政处罚信息都会在网上直接公示，违规情形严重的还可能被认定为严重失信行为，长期挂网。一处违规，处处受限。</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35794152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规风险的损害后果</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1905182"/>
              </a:xfrm>
              <a:prstGeom prst="rect">
                <a:avLst/>
              </a:prstGeom>
            </p:spPr>
            <p:txBody>
              <a:bodyPr wrap="square">
                <a:spAutoFit/>
              </a:bodyPr>
              <a:lstStyle/>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二是受到业主及相关方面的限制</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拉</a:t>
                </a:r>
                <a:r>
                  <a:rPr lang="zh-CN" altLang="en-US" sz="2400" dirty="0">
                    <a:solidFill>
                      <a:prstClr val="black"/>
                    </a:solidFill>
                    <a:latin typeface="微软雅黑" panose="020B0503020204020204" pitchFamily="34" charset="-122"/>
                    <a:ea typeface="微软雅黑" panose="020B0503020204020204" pitchFamily="34" charset="-122"/>
                  </a:rPr>
                  <a:t>林铁路项目因为在履约中出现的质量、安全、工期等方面的违规操作行为，导致公司实施的标段连续几个季度被业主在综合评价中列为倒数，让业主及相关方面质疑我们的项目管理水平。严重的甚至会出现“干一项工程、砸一块牌子、失一片市场”的情况。</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549747535"/>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规风险的损害后果</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880635"/>
              </a:xfrm>
              <a:prstGeom prst="rect">
                <a:avLst/>
              </a:prstGeom>
            </p:spPr>
            <p:txBody>
              <a:bodyPr wrap="square">
                <a:spAutoFit/>
              </a:bodyPr>
              <a:lstStyle/>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三是产生经济损失甚至更严重的后果</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000" dirty="0" smtClean="0">
                    <a:solidFill>
                      <a:prstClr val="black"/>
                    </a:solidFill>
                    <a:latin typeface="微软雅黑" panose="020B0503020204020204" pitchFamily="34" charset="-122"/>
                    <a:ea typeface="微软雅黑" panose="020B0503020204020204" pitchFamily="34" charset="-122"/>
                  </a:rPr>
                  <a:t>违法</a:t>
                </a:r>
                <a:r>
                  <a:rPr lang="zh-CN" altLang="en-US" sz="2000" dirty="0">
                    <a:solidFill>
                      <a:prstClr val="black"/>
                    </a:solidFill>
                    <a:latin typeface="微软雅黑" panose="020B0503020204020204" pitchFamily="34" charset="-122"/>
                    <a:ea typeface="微软雅黑" panose="020B0503020204020204" pitchFamily="34" charset="-122"/>
                  </a:rPr>
                  <a:t>违规行为最直接的后果就是经济损失，有的是没收保证金，有的是处以高额的罚款，还有的是因为质量、环保等问题停工、返工，乃至取消合同。去年</a:t>
                </a:r>
                <a:r>
                  <a:rPr lang="zh-CN" altLang="en-US" sz="2000" dirty="0" smtClean="0">
                    <a:solidFill>
                      <a:prstClr val="black"/>
                    </a:solidFill>
                    <a:latin typeface="微软雅黑" panose="020B0503020204020204" pitchFamily="34" charset="-122"/>
                    <a:ea typeface="微软雅黑" panose="020B0503020204020204" pitchFamily="34" charset="-122"/>
                  </a:rPr>
                  <a:t>，“中兴通讯”</a:t>
                </a:r>
                <a:r>
                  <a:rPr lang="zh-CN" altLang="en-US" sz="2000" dirty="0">
                    <a:solidFill>
                      <a:prstClr val="black"/>
                    </a:solidFill>
                    <a:latin typeface="微软雅黑" panose="020B0503020204020204" pitchFamily="34" charset="-122"/>
                    <a:ea typeface="微软雅黑" panose="020B0503020204020204" pitchFamily="34" charset="-122"/>
                  </a:rPr>
                  <a:t>事件、“长生生物”疫苗事件等违规事件。中兴通讯违反美国的出口管制条例、不履行与美国政府达成的和解协议，受到巨额罚款</a:t>
                </a:r>
                <a:r>
                  <a:rPr lang="en-US" altLang="zh-CN" sz="2000" dirty="0">
                    <a:solidFill>
                      <a:prstClr val="black"/>
                    </a:solidFill>
                    <a:latin typeface="微软雅黑" panose="020B0503020204020204" pitchFamily="34" charset="-122"/>
                    <a:ea typeface="微软雅黑" panose="020B0503020204020204" pitchFamily="34" charset="-122"/>
                  </a:rPr>
                  <a:t>17.6</a:t>
                </a:r>
                <a:r>
                  <a:rPr lang="zh-CN" altLang="en-US" sz="2000" dirty="0">
                    <a:solidFill>
                      <a:prstClr val="black"/>
                    </a:solidFill>
                    <a:latin typeface="微软雅黑" panose="020B0503020204020204" pitchFamily="34" charset="-122"/>
                    <a:ea typeface="微软雅黑" panose="020B0503020204020204" pitchFamily="34" charset="-122"/>
                  </a:rPr>
                  <a:t>亿美元（</a:t>
                </a:r>
                <a:r>
                  <a:rPr lang="en-US" altLang="zh-CN" sz="2000" dirty="0">
                    <a:solidFill>
                      <a:prstClr val="black"/>
                    </a:solidFill>
                    <a:latin typeface="微软雅黑" panose="020B0503020204020204" pitchFamily="34" charset="-122"/>
                    <a:ea typeface="微软雅黑" panose="020B0503020204020204" pitchFamily="34" charset="-122"/>
                  </a:rPr>
                  <a:t>121</a:t>
                </a:r>
                <a:r>
                  <a:rPr lang="zh-CN" altLang="en-US" sz="2000" dirty="0">
                    <a:solidFill>
                      <a:prstClr val="black"/>
                    </a:solidFill>
                    <a:latin typeface="微软雅黑" panose="020B0503020204020204" pitchFamily="34" charset="-122"/>
                    <a:ea typeface="微软雅黑" panose="020B0503020204020204" pitchFamily="34" charset="-122"/>
                  </a:rPr>
                  <a:t>亿元人民币，中兴九年的净利润），管理层被迫换血，如果不是国家出面，这家公司恐怕将遭受灭顶之灾；长生生物生产销售不符合效价指标的疫苗产品，并被广泛使用。丑闻曝光后，长生生物受到了</a:t>
                </a:r>
                <a:r>
                  <a:rPr lang="en-US" altLang="zh-CN" sz="2000" dirty="0">
                    <a:solidFill>
                      <a:prstClr val="black"/>
                    </a:solidFill>
                    <a:latin typeface="微软雅黑" panose="020B0503020204020204" pitchFamily="34" charset="-122"/>
                    <a:ea typeface="微软雅黑" panose="020B0503020204020204" pitchFamily="34" charset="-122"/>
                  </a:rPr>
                  <a:t>91</a:t>
                </a:r>
                <a:r>
                  <a:rPr lang="zh-CN" altLang="en-US" sz="2000" dirty="0">
                    <a:solidFill>
                      <a:prstClr val="black"/>
                    </a:solidFill>
                    <a:latin typeface="微软雅黑" panose="020B0503020204020204" pitchFamily="34" charset="-122"/>
                    <a:ea typeface="微软雅黑" panose="020B0503020204020204" pitchFamily="34" charset="-122"/>
                  </a:rPr>
                  <a:t>亿元的天价处罚，董事长及部分高管被依法逮捕，股票连续数十个跌停，被强制退市</a:t>
                </a:r>
                <a:r>
                  <a:rPr lang="zh-CN" altLang="en-US" sz="2000" dirty="0" smtClean="0">
                    <a:solidFill>
                      <a:prstClr val="black"/>
                    </a:solidFill>
                    <a:latin typeface="微软雅黑" panose="020B0503020204020204" pitchFamily="34" charset="-122"/>
                    <a:ea typeface="微软雅黑" panose="020B0503020204020204" pitchFamily="34" charset="-122"/>
                  </a:rPr>
                  <a:t>。造成</a:t>
                </a:r>
                <a:r>
                  <a:rPr lang="zh-CN" altLang="en-US" sz="2000" dirty="0">
                    <a:solidFill>
                      <a:prstClr val="black"/>
                    </a:solidFill>
                    <a:latin typeface="微软雅黑" panose="020B0503020204020204" pitchFamily="34" charset="-122"/>
                    <a:ea typeface="微软雅黑" panose="020B0503020204020204" pitchFamily="34" charset="-122"/>
                  </a:rPr>
                  <a:t>颠覆性事件，一次不合规行为就可能导致不可挽回的损失。</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20621821"/>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规风险的损害后果</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7" y="2484179"/>
                <a:ext cx="7652895" cy="2636772"/>
              </a:xfrm>
              <a:prstGeom prst="rect">
                <a:avLst/>
              </a:prstGeom>
            </p:spPr>
            <p:txBody>
              <a:bodyPr wrap="square">
                <a:spAutoFit/>
              </a:bodyPr>
              <a:lstStyle/>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四是企业形象、市场形象受损</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上个月</a:t>
                </a:r>
                <a:r>
                  <a:rPr lang="zh-CN" altLang="en-US" sz="2400" dirty="0">
                    <a:solidFill>
                      <a:prstClr val="black"/>
                    </a:solidFill>
                    <a:latin typeface="微软雅黑" panose="020B0503020204020204" pitchFamily="34" charset="-122"/>
                    <a:ea typeface="微软雅黑" panose="020B0503020204020204" pitchFamily="34" charset="-122"/>
                  </a:rPr>
                  <a:t>，世界银行宣布对中铁建集团（</a:t>
                </a:r>
                <a:r>
                  <a:rPr lang="en-US" altLang="zh-CN" sz="2400" dirty="0">
                    <a:solidFill>
                      <a:prstClr val="black"/>
                    </a:solidFill>
                    <a:latin typeface="微软雅黑" panose="020B0503020204020204" pitchFamily="34" charset="-122"/>
                    <a:ea typeface="微软雅黑" panose="020B0503020204020204" pitchFamily="34" charset="-122"/>
                  </a:rPr>
                  <a:t>CRCC</a:t>
                </a:r>
                <a:r>
                  <a:rPr lang="zh-CN" altLang="en-US" sz="2400" dirty="0">
                    <a:solidFill>
                      <a:prstClr val="black"/>
                    </a:solidFill>
                    <a:latin typeface="微软雅黑" panose="020B0503020204020204" pitchFamily="34" charset="-122"/>
                    <a:ea typeface="微软雅黑" panose="020B0503020204020204" pitchFamily="34" charset="-122"/>
                  </a:rPr>
                  <a:t>）及其全资子公司中铁</a:t>
                </a:r>
                <a:r>
                  <a:rPr lang="en-US" altLang="zh-CN" sz="2400" dirty="0">
                    <a:solidFill>
                      <a:prstClr val="black"/>
                    </a:solidFill>
                    <a:latin typeface="微软雅黑" panose="020B0503020204020204" pitchFamily="34" charset="-122"/>
                    <a:ea typeface="微软雅黑" panose="020B0503020204020204" pitchFamily="34" charset="-122"/>
                  </a:rPr>
                  <a:t>23</a:t>
                </a:r>
                <a:r>
                  <a:rPr lang="zh-CN" altLang="en-US" sz="2400" dirty="0">
                    <a:solidFill>
                      <a:prstClr val="black"/>
                    </a:solidFill>
                    <a:latin typeface="微软雅黑" panose="020B0503020204020204" pitchFamily="34" charset="-122"/>
                    <a:ea typeface="微软雅黑" panose="020B0503020204020204" pitchFamily="34" charset="-122"/>
                  </a:rPr>
                  <a:t>局（</a:t>
                </a:r>
                <a:r>
                  <a:rPr lang="en-US" altLang="zh-CN" sz="2400" dirty="0">
                    <a:solidFill>
                      <a:prstClr val="black"/>
                    </a:solidFill>
                    <a:latin typeface="微软雅黑" panose="020B0503020204020204" pitchFamily="34" charset="-122"/>
                    <a:ea typeface="微软雅黑" panose="020B0503020204020204" pitchFamily="34" charset="-122"/>
                  </a:rPr>
                  <a:t>CR23</a:t>
                </a:r>
                <a:r>
                  <a:rPr lang="zh-CN" altLang="en-US" sz="2400" dirty="0">
                    <a:solidFill>
                      <a:prstClr val="black"/>
                    </a:solidFill>
                    <a:latin typeface="微软雅黑" panose="020B0503020204020204" pitchFamily="34" charset="-122"/>
                    <a:ea typeface="微软雅黑" panose="020B0503020204020204" pitchFamily="34" charset="-122"/>
                  </a:rPr>
                  <a:t>）、中铁国际（</a:t>
                </a:r>
                <a:r>
                  <a:rPr lang="en-US" altLang="zh-CN" sz="2400" dirty="0">
                    <a:solidFill>
                      <a:prstClr val="black"/>
                    </a:solidFill>
                    <a:latin typeface="微软雅黑" panose="020B0503020204020204" pitchFamily="34" charset="-122"/>
                    <a:ea typeface="微软雅黑" panose="020B0503020204020204" pitchFamily="34" charset="-122"/>
                  </a:rPr>
                  <a:t>CRCC International</a:t>
                </a:r>
                <a:r>
                  <a:rPr lang="zh-CN" altLang="en-US" sz="2400" dirty="0">
                    <a:solidFill>
                      <a:prstClr val="black"/>
                    </a:solidFill>
                    <a:latin typeface="微软雅黑" panose="020B0503020204020204" pitchFamily="34" charset="-122"/>
                    <a:ea typeface="微软雅黑" panose="020B0503020204020204" pitchFamily="34" charset="-122"/>
                  </a:rPr>
                  <a:t>）就格鲁吉亚东西高速公路走廊改善项目中存在的不当行为实施为期</a:t>
                </a:r>
                <a:r>
                  <a:rPr lang="en-US" altLang="zh-CN" sz="2400" dirty="0">
                    <a:solidFill>
                      <a:prstClr val="black"/>
                    </a:solidFill>
                    <a:latin typeface="微软雅黑" panose="020B0503020204020204" pitchFamily="34" charset="-122"/>
                    <a:ea typeface="微软雅黑" panose="020B0503020204020204" pitchFamily="34" charset="-122"/>
                  </a:rPr>
                  <a:t>9</a:t>
                </a:r>
                <a:r>
                  <a:rPr lang="zh-CN" altLang="en-US" sz="2400" dirty="0">
                    <a:solidFill>
                      <a:prstClr val="black"/>
                    </a:solidFill>
                    <a:latin typeface="微软雅黑" panose="020B0503020204020204" pitchFamily="34" charset="-122"/>
                    <a:ea typeface="微软雅黑" panose="020B0503020204020204" pitchFamily="34" charset="-122"/>
                  </a:rPr>
                  <a:t>个月的制裁。这三家公司因在投标时提交了虚假的人员、设备和业绩资料，违反了世界银行廉政合规准则，从而被调查和制裁。被制裁企业在制裁期间内将被禁止参与由世界银行提供融资的项目。</a:t>
                </a:r>
                <a:endParaRPr lang="zh-CN" altLang="en-US" sz="20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17120786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270977"/>
              </a:xfrm>
              <a:prstGeom prst="rect">
                <a:avLst/>
              </a:prstGeom>
            </p:spPr>
            <p:txBody>
              <a:bodyPr wrap="square">
                <a:spAutoFit/>
              </a:bodyPr>
              <a:lstStyle/>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合规管理侧重合规风险管理。</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合规管理被认为是与业务管理、财务管理并驾齐驱的企业管理三大支柱</a:t>
                </a:r>
                <a:r>
                  <a:rPr lang="zh-CN" altLang="en-US" sz="2400" dirty="0" smtClean="0">
                    <a:solidFill>
                      <a:prstClr val="black"/>
                    </a:solidFill>
                    <a:latin typeface="微软雅黑" panose="020B0503020204020204" pitchFamily="34" charset="-122"/>
                    <a:ea typeface="微软雅黑" panose="020B0503020204020204" pitchFamily="34" charset="-122"/>
                  </a:rPr>
                  <a:t>之一。</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合规</a:t>
                </a:r>
                <a:r>
                  <a:rPr lang="zh-CN" altLang="en-US" sz="2400" dirty="0" smtClean="0">
                    <a:solidFill>
                      <a:prstClr val="black"/>
                    </a:solidFill>
                    <a:latin typeface="微软雅黑" panose="020B0503020204020204" pitchFamily="34" charset="-122"/>
                    <a:ea typeface="微软雅黑" panose="020B0503020204020204" pitchFamily="34" charset="-122"/>
                  </a:rPr>
                  <a:t>管理的工作内容：合规审查，合规评审，合规培训与合规活动，违规举报、调查与处置，合规报告，合规检查、评价与考核，合规管理信息系统，企业合规文化培育。</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99376753"/>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规管理中存在的问题</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636772"/>
              </a:xfrm>
              <a:prstGeom prst="rect">
                <a:avLst/>
              </a:prstGeom>
            </p:spPr>
            <p:txBody>
              <a:bodyPr wrap="square">
                <a:spAutoFit/>
              </a:bodyPr>
              <a:lstStyle/>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1.</a:t>
                </a:r>
                <a:r>
                  <a:rPr lang="zh-CN" altLang="en-US" sz="2400" dirty="0" smtClean="0">
                    <a:solidFill>
                      <a:prstClr val="black"/>
                    </a:solidFill>
                    <a:latin typeface="微软雅黑" panose="020B0503020204020204" pitchFamily="34" charset="-122"/>
                    <a:ea typeface="微软雅黑" panose="020B0503020204020204" pitchFamily="34" charset="-122"/>
                  </a:rPr>
                  <a:t>合规意识淡薄。出了问题花钱摆平的思想空间越来越小。</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2.</a:t>
                </a:r>
                <a:r>
                  <a:rPr lang="zh-CN" altLang="en-US" sz="2400" dirty="0" smtClean="0">
                    <a:solidFill>
                      <a:prstClr val="black"/>
                    </a:solidFill>
                    <a:latin typeface="微软雅黑" panose="020B0503020204020204" pitchFamily="34" charset="-122"/>
                    <a:ea typeface="微软雅黑" panose="020B0503020204020204" pitchFamily="34" charset="-122"/>
                  </a:rPr>
                  <a:t>合规管理体系不完善。没有系统化的管理和规范。</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3.</a:t>
                </a:r>
                <a:r>
                  <a:rPr lang="zh-CN" altLang="en-US" sz="2400" dirty="0">
                    <a:solidFill>
                      <a:prstClr val="black"/>
                    </a:solidFill>
                    <a:latin typeface="微软雅黑" panose="020B0503020204020204" pitchFamily="34" charset="-122"/>
                    <a:ea typeface="微软雅黑" panose="020B0503020204020204" pitchFamily="34" charset="-122"/>
                  </a:rPr>
                  <a:t>合规管理运行和保障</a:t>
                </a:r>
                <a:r>
                  <a:rPr lang="zh-CN" altLang="en-US" sz="2400" dirty="0" smtClean="0">
                    <a:solidFill>
                      <a:prstClr val="black"/>
                    </a:solidFill>
                    <a:latin typeface="微软雅黑" panose="020B0503020204020204" pitchFamily="34" charset="-122"/>
                    <a:ea typeface="微软雅黑" panose="020B0503020204020204" pitchFamily="34" charset="-122"/>
                  </a:rPr>
                  <a:t>机制不健全。开展工作的深入程度、辐射范围不够。</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4.</a:t>
                </a:r>
                <a:r>
                  <a:rPr lang="zh-CN" altLang="en-US" sz="2400" dirty="0">
                    <a:solidFill>
                      <a:prstClr val="black"/>
                    </a:solidFill>
                    <a:latin typeface="微软雅黑" panose="020B0503020204020204" pitchFamily="34" charset="-122"/>
                    <a:ea typeface="微软雅黑" panose="020B0503020204020204" pitchFamily="34" charset="-122"/>
                  </a:rPr>
                  <a:t>合规管理队伍素质和能力亟待</a:t>
                </a:r>
                <a:r>
                  <a:rPr lang="zh-CN" altLang="en-US" sz="2400" dirty="0" smtClean="0">
                    <a:solidFill>
                      <a:prstClr val="black"/>
                    </a:solidFill>
                    <a:latin typeface="微软雅黑" panose="020B0503020204020204" pitchFamily="34" charset="-122"/>
                    <a:ea typeface="微软雅黑" panose="020B0503020204020204" pitchFamily="34" charset="-122"/>
                  </a:rPr>
                  <a:t>提升。合规责任无缝衔接，合规理念“合规从高层做起，全员主动合规，合规创造价值”。</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5.</a:t>
                </a:r>
                <a:r>
                  <a:rPr lang="zh-CN" altLang="en-US" sz="2400" dirty="0" smtClean="0">
                    <a:solidFill>
                      <a:prstClr val="black"/>
                    </a:solidFill>
                    <a:latin typeface="微软雅黑" panose="020B0503020204020204" pitchFamily="34" charset="-122"/>
                    <a:ea typeface="微软雅黑" panose="020B0503020204020204" pitchFamily="34" charset="-122"/>
                  </a:rPr>
                  <a:t>不合规的监督</a:t>
                </a:r>
                <a:r>
                  <a:rPr lang="zh-CN" altLang="en-US" sz="2400" dirty="0">
                    <a:solidFill>
                      <a:prstClr val="black"/>
                    </a:solidFill>
                    <a:latin typeface="微软雅黑" panose="020B0503020204020204" pitchFamily="34" charset="-122"/>
                    <a:ea typeface="微软雅黑" panose="020B0503020204020204" pitchFamily="34" charset="-122"/>
                  </a:rPr>
                  <a:t>问责工作仍需</a:t>
                </a:r>
                <a:r>
                  <a:rPr lang="zh-CN" altLang="en-US" sz="2400" dirty="0" smtClean="0">
                    <a:solidFill>
                      <a:prstClr val="black"/>
                    </a:solidFill>
                    <a:latin typeface="微软雅黑" panose="020B0503020204020204" pitchFamily="34" charset="-122"/>
                    <a:ea typeface="微软雅黑" panose="020B0503020204020204" pitchFamily="34" charset="-122"/>
                  </a:rPr>
                  <a:t>加强。谁来管，谁来查处不明确。</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461509655"/>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5" name="组合 24"/>
          <p:cNvGrpSpPr/>
          <p:nvPr/>
        </p:nvGrpSpPr>
        <p:grpSpPr>
          <a:xfrm>
            <a:off x="889993" y="225468"/>
            <a:ext cx="6114656" cy="6225436"/>
            <a:chOff x="1190823" y="854482"/>
            <a:chExt cx="5523650" cy="4300538"/>
          </a:xfrm>
        </p:grpSpPr>
        <p:sp>
          <p:nvSpPr>
            <p:cNvPr id="2" name="矩形 31"/>
            <p:cNvSpPr>
              <a:spLocks noChangeArrowheads="1"/>
            </p:cNvSpPr>
            <p:nvPr/>
          </p:nvSpPr>
          <p:spPr bwMode="auto">
            <a:xfrm>
              <a:off x="2908815" y="2076857"/>
              <a:ext cx="3724403" cy="401973"/>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endParaRPr kumimoji="0" lang="zh-CN" altLang="en-US"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3" name="Rectangle 6"/>
            <p:cNvSpPr>
              <a:spLocks noChangeArrowheads="1"/>
            </p:cNvSpPr>
            <p:nvPr/>
          </p:nvSpPr>
          <p:spPr bwMode="auto">
            <a:xfrm>
              <a:off x="3237278" y="2121859"/>
              <a:ext cx="2961005" cy="276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1C4885"/>
                  </a:solidFill>
                  <a:effectLst/>
                  <a:uLnTx/>
                  <a:uFillTx/>
                  <a:latin typeface="微软雅黑" panose="020B0503020204020204" charset="-122"/>
                  <a:ea typeface="微软雅黑" panose="020B0503020204020204" charset="-122"/>
                  <a:cs typeface="+mn-cs"/>
                </a:rPr>
                <a:t>合规管理的必要性</a:t>
              </a:r>
              <a:endParaRPr kumimoji="0" lang="zh-CN" altLang="en-US" sz="2000" b="1" i="0" u="none" strike="noStrike" kern="1200" cap="none" spc="0" normalizeH="0" baseline="0" noProof="0" dirty="0">
                <a:ln>
                  <a:noFill/>
                </a:ln>
                <a:solidFill>
                  <a:srgbClr val="1C4885"/>
                </a:solidFill>
                <a:effectLst/>
                <a:uLnTx/>
                <a:uFillTx/>
                <a:latin typeface="微软雅黑" panose="020B0503020204020204" charset="-122"/>
                <a:ea typeface="微软雅黑" panose="020B0503020204020204" charset="-122"/>
                <a:cs typeface="+mn-cs"/>
              </a:endParaRPr>
            </a:p>
          </p:txBody>
        </p:sp>
        <p:sp>
          <p:nvSpPr>
            <p:cNvPr id="4" name="矩形 29"/>
            <p:cNvSpPr>
              <a:spLocks noChangeArrowheads="1"/>
            </p:cNvSpPr>
            <p:nvPr/>
          </p:nvSpPr>
          <p:spPr bwMode="auto">
            <a:xfrm>
              <a:off x="1395610" y="2076857"/>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文本框 30"/>
            <p:cNvSpPr txBox="1">
              <a:spLocks noChangeArrowheads="1"/>
            </p:cNvSpPr>
            <p:nvPr/>
          </p:nvSpPr>
          <p:spPr bwMode="auto">
            <a:xfrm>
              <a:off x="1571823" y="2113370"/>
              <a:ext cx="9620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一</a:t>
              </a:r>
            </a:p>
          </p:txBody>
        </p:sp>
        <p:sp>
          <p:nvSpPr>
            <p:cNvPr id="6" name="矩形 38"/>
            <p:cNvSpPr>
              <a:spLocks noChangeArrowheads="1"/>
            </p:cNvSpPr>
            <p:nvPr/>
          </p:nvSpPr>
          <p:spPr bwMode="auto">
            <a:xfrm>
              <a:off x="2908814" y="2737257"/>
              <a:ext cx="3724404" cy="344137"/>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endParaRPr kumimoji="0" lang="zh-CN" altLang="en-US"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Rectangle 6"/>
            <p:cNvSpPr>
              <a:spLocks noChangeArrowheads="1"/>
            </p:cNvSpPr>
            <p:nvPr/>
          </p:nvSpPr>
          <p:spPr bwMode="auto">
            <a:xfrm>
              <a:off x="3021801" y="2760488"/>
              <a:ext cx="3420918" cy="276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1C4885"/>
                  </a:solidFill>
                  <a:effectLst/>
                  <a:uLnTx/>
                  <a:uFillTx/>
                  <a:latin typeface="微软雅黑" panose="020B0503020204020204" charset="-122"/>
                  <a:ea typeface="微软雅黑" panose="020B0503020204020204" charset="-122"/>
                  <a:cs typeface="+mn-cs"/>
                </a:rPr>
                <a:t>合规管理体系结构</a:t>
              </a:r>
              <a:endParaRPr kumimoji="0" lang="zh-CN" altLang="en-US" sz="2000" b="1" i="0" u="none" strike="noStrike" kern="1200" cap="none" spc="0" normalizeH="0" baseline="0" noProof="0" dirty="0">
                <a:ln>
                  <a:noFill/>
                </a:ln>
                <a:solidFill>
                  <a:srgbClr val="1C4885"/>
                </a:solidFill>
                <a:effectLst/>
                <a:uLnTx/>
                <a:uFillTx/>
                <a:latin typeface="微软雅黑" panose="020B0503020204020204" charset="-122"/>
                <a:ea typeface="微软雅黑" panose="020B0503020204020204" charset="-122"/>
                <a:cs typeface="+mn-cs"/>
              </a:endParaRPr>
            </a:p>
          </p:txBody>
        </p:sp>
        <p:sp>
          <p:nvSpPr>
            <p:cNvPr id="8" name="矩形 36"/>
            <p:cNvSpPr>
              <a:spLocks noChangeArrowheads="1"/>
            </p:cNvSpPr>
            <p:nvPr/>
          </p:nvSpPr>
          <p:spPr bwMode="auto">
            <a:xfrm>
              <a:off x="1395610" y="2737257"/>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 name="文本框 37"/>
            <p:cNvSpPr txBox="1">
              <a:spLocks noChangeArrowheads="1"/>
            </p:cNvSpPr>
            <p:nvPr/>
          </p:nvSpPr>
          <p:spPr bwMode="auto">
            <a:xfrm>
              <a:off x="1571823" y="2773770"/>
              <a:ext cx="9620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二</a:t>
              </a:r>
            </a:p>
          </p:txBody>
        </p:sp>
        <p:sp>
          <p:nvSpPr>
            <p:cNvPr id="10" name="矩形 45"/>
            <p:cNvSpPr>
              <a:spLocks noChangeArrowheads="1"/>
            </p:cNvSpPr>
            <p:nvPr/>
          </p:nvSpPr>
          <p:spPr bwMode="auto">
            <a:xfrm>
              <a:off x="2906910" y="3397656"/>
              <a:ext cx="3726310" cy="435293"/>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endParaRPr kumimoji="0" lang="zh-CN" altLang="en-US"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1" name="Rectangle 6"/>
            <p:cNvSpPr>
              <a:spLocks noChangeArrowheads="1"/>
            </p:cNvSpPr>
            <p:nvPr/>
          </p:nvSpPr>
          <p:spPr bwMode="auto">
            <a:xfrm>
              <a:off x="2938601" y="3467488"/>
              <a:ext cx="3775872" cy="276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1C4885"/>
                  </a:solidFill>
                  <a:effectLst/>
                  <a:uLnTx/>
                  <a:uFillTx/>
                  <a:latin typeface="微软雅黑" panose="020B0503020204020204" charset="-122"/>
                  <a:ea typeface="微软雅黑" panose="020B0503020204020204" charset="-122"/>
                  <a:cs typeface="+mn-cs"/>
                </a:rPr>
                <a:t>合规管理工作思路</a:t>
              </a:r>
              <a:endParaRPr kumimoji="0" lang="zh-CN" altLang="en-US" sz="2000" b="1" i="0" u="none" strike="noStrike" kern="1200" cap="none" spc="0" normalizeH="0" baseline="0" noProof="0" dirty="0">
                <a:ln>
                  <a:noFill/>
                </a:ln>
                <a:solidFill>
                  <a:srgbClr val="1C4885"/>
                </a:solidFill>
                <a:effectLst/>
                <a:uLnTx/>
                <a:uFillTx/>
                <a:latin typeface="微软雅黑" panose="020B0503020204020204" charset="-122"/>
                <a:ea typeface="微软雅黑" panose="020B0503020204020204" charset="-122"/>
                <a:cs typeface="+mn-cs"/>
              </a:endParaRPr>
            </a:p>
          </p:txBody>
        </p:sp>
        <p:sp>
          <p:nvSpPr>
            <p:cNvPr id="12" name="矩形 43"/>
            <p:cNvSpPr>
              <a:spLocks noChangeArrowheads="1"/>
            </p:cNvSpPr>
            <p:nvPr/>
          </p:nvSpPr>
          <p:spPr bwMode="auto">
            <a:xfrm>
              <a:off x="1392435" y="3397657"/>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3" name="文本框 44"/>
            <p:cNvSpPr txBox="1">
              <a:spLocks noChangeArrowheads="1"/>
            </p:cNvSpPr>
            <p:nvPr/>
          </p:nvSpPr>
          <p:spPr bwMode="auto">
            <a:xfrm>
              <a:off x="1568648" y="3434170"/>
              <a:ext cx="9620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三</a:t>
              </a:r>
            </a:p>
          </p:txBody>
        </p:sp>
        <p:sp>
          <p:nvSpPr>
            <p:cNvPr id="14" name="矩形 52"/>
            <p:cNvSpPr>
              <a:spLocks noChangeArrowheads="1"/>
            </p:cNvSpPr>
            <p:nvPr/>
          </p:nvSpPr>
          <p:spPr bwMode="auto">
            <a:xfrm>
              <a:off x="2906910" y="4058058"/>
              <a:ext cx="3726309" cy="332142"/>
            </a:xfrm>
            <a:prstGeom prst="rect">
              <a:avLst/>
            </a:prstGeom>
            <a:noFill/>
            <a:ln w="9525">
              <a:solidFill>
                <a:srgbClr val="40404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pPr marL="0" marR="0" lvl="0" indent="0" algn="ctr" defTabSz="914400" rtl="0" eaLnBrk="1" fontAlgn="auto" latinLnBrk="0" hangingPunct="1">
                <a:lnSpc>
                  <a:spcPct val="100000"/>
                </a:lnSpc>
                <a:spcBef>
                  <a:spcPct val="50000"/>
                </a:spcBef>
                <a:spcAft>
                  <a:spcPts val="0"/>
                </a:spcAft>
                <a:buClrTx/>
                <a:buSzTx/>
                <a:buFontTx/>
                <a:buNone/>
                <a:tabLst/>
                <a:defRPr/>
              </a:pPr>
              <a:endParaRPr kumimoji="0" lang="zh-CN" altLang="en-US" sz="16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5" name="Rectangle 6"/>
            <p:cNvSpPr>
              <a:spLocks noChangeArrowheads="1"/>
            </p:cNvSpPr>
            <p:nvPr/>
          </p:nvSpPr>
          <p:spPr bwMode="auto">
            <a:xfrm>
              <a:off x="3160866" y="4058057"/>
              <a:ext cx="3272258" cy="2763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srgbClr val="1C4885"/>
                  </a:solidFill>
                  <a:effectLst/>
                  <a:uLnTx/>
                  <a:uFillTx/>
                  <a:latin typeface="微软雅黑" panose="020B0503020204020204" charset="-122"/>
                  <a:ea typeface="微软雅黑" panose="020B0503020204020204" charset="-122"/>
                  <a:cs typeface="+mn-cs"/>
                </a:rPr>
                <a:t>案例分析</a:t>
              </a:r>
              <a:endParaRPr kumimoji="0" lang="zh-CN" altLang="en-US" sz="2000" b="1" i="0" u="none" strike="noStrike" kern="1200" cap="none" spc="0" normalizeH="0" baseline="0" noProof="0" dirty="0">
                <a:ln>
                  <a:noFill/>
                </a:ln>
                <a:solidFill>
                  <a:srgbClr val="1C4885"/>
                </a:solidFill>
                <a:effectLst/>
                <a:uLnTx/>
                <a:uFillTx/>
                <a:latin typeface="微软雅黑" panose="020B0503020204020204" charset="-122"/>
                <a:ea typeface="微软雅黑" panose="020B0503020204020204" charset="-122"/>
                <a:cs typeface="+mn-cs"/>
              </a:endParaRPr>
            </a:p>
          </p:txBody>
        </p:sp>
        <p:sp>
          <p:nvSpPr>
            <p:cNvPr id="16" name="矩形 50"/>
            <p:cNvSpPr>
              <a:spLocks noChangeArrowheads="1"/>
            </p:cNvSpPr>
            <p:nvPr/>
          </p:nvSpPr>
          <p:spPr bwMode="auto">
            <a:xfrm>
              <a:off x="1392435" y="4058057"/>
              <a:ext cx="1328738" cy="4889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 name="文本框 51"/>
            <p:cNvSpPr txBox="1">
              <a:spLocks noChangeArrowheads="1"/>
            </p:cNvSpPr>
            <p:nvPr/>
          </p:nvSpPr>
          <p:spPr bwMode="auto">
            <a:xfrm>
              <a:off x="1568648" y="4094570"/>
              <a:ext cx="9620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smtClean="0">
                  <a:ln>
                    <a:noFill/>
                  </a:ln>
                  <a:solidFill>
                    <a:srgbClr val="FFFFFF"/>
                  </a:solidFill>
                  <a:effectLst/>
                  <a:uLnTx/>
                  <a:uFillTx/>
                  <a:latin typeface="微软雅黑" panose="020B0503020204020204" charset="-122"/>
                  <a:ea typeface="微软雅黑" panose="020B0503020204020204" charset="-122"/>
                  <a:cs typeface="+mn-cs"/>
                </a:rPr>
                <a:t>四</a:t>
              </a:r>
              <a:endParaRPr kumimoji="0" lang="zh-CN" altLang="en-US" sz="20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18" name="组合 54"/>
            <p:cNvGrpSpPr/>
            <p:nvPr/>
          </p:nvGrpSpPr>
          <p:grpSpPr bwMode="auto">
            <a:xfrm>
              <a:off x="1190823" y="854482"/>
              <a:ext cx="2701925" cy="900113"/>
              <a:chOff x="0" y="0"/>
              <a:chExt cx="2702007" cy="899374"/>
            </a:xfrm>
          </p:grpSpPr>
          <p:grpSp>
            <p:nvGrpSpPr>
              <p:cNvPr id="19" name="组合 55"/>
              <p:cNvGrpSpPr/>
              <p:nvPr/>
            </p:nvGrpSpPr>
            <p:grpSpPr bwMode="auto">
              <a:xfrm>
                <a:off x="0" y="0"/>
                <a:ext cx="2702007" cy="849531"/>
                <a:chOff x="0" y="0"/>
                <a:chExt cx="2702007" cy="849531"/>
              </a:xfrm>
            </p:grpSpPr>
            <p:sp>
              <p:nvSpPr>
                <p:cNvPr id="21" name="文本框 57"/>
                <p:cNvSpPr txBox="1">
                  <a:spLocks noChangeArrowheads="1"/>
                </p:cNvSpPr>
                <p:nvPr/>
              </p:nvSpPr>
              <p:spPr bwMode="auto">
                <a:xfrm>
                  <a:off x="0" y="0"/>
                  <a:ext cx="14325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rPr>
                    <a:t>目</a:t>
                  </a:r>
                  <a:r>
                    <a:rPr kumimoji="0" lang="zh-CN" altLang="en-US" sz="3600" b="1" i="0" u="none" strike="noStrike" kern="1200" cap="none" spc="0" normalizeH="0" baseline="0" noProof="0">
                      <a:ln>
                        <a:noFill/>
                      </a:ln>
                      <a:solidFill>
                        <a:srgbClr val="1C4885"/>
                      </a:solidFill>
                      <a:effectLst/>
                      <a:uLnTx/>
                      <a:uFillTx/>
                      <a:latin typeface="微软雅黑" panose="020B0503020204020204" charset="-122"/>
                      <a:ea typeface="微软雅黑" panose="020B0503020204020204" charset="-122"/>
                      <a:cs typeface="+mn-cs"/>
                    </a:rPr>
                    <a:t>录</a:t>
                  </a:r>
                </a:p>
              </p:txBody>
            </p:sp>
            <p:cxnSp>
              <p:nvCxnSpPr>
                <p:cNvPr id="22" name="直接连接符 58"/>
                <p:cNvCxnSpPr>
                  <a:cxnSpLocks noChangeShapeType="1"/>
                </p:cNvCxnSpPr>
                <p:nvPr/>
              </p:nvCxnSpPr>
              <p:spPr bwMode="auto">
                <a:xfrm>
                  <a:off x="151331" y="849531"/>
                  <a:ext cx="2550676"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grpSp>
          <p:sp>
            <p:nvSpPr>
              <p:cNvPr id="20" name="文本框 56"/>
              <p:cNvSpPr txBox="1">
                <a:spLocks noChangeArrowheads="1"/>
              </p:cNvSpPr>
              <p:nvPr/>
            </p:nvSpPr>
            <p:spPr bwMode="auto">
              <a:xfrm>
                <a:off x="527947" y="499264"/>
                <a:ext cx="143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srgbClr val="1C4885"/>
                    </a:solidFill>
                    <a:effectLst/>
                    <a:uLnTx/>
                    <a:uFillTx/>
                    <a:latin typeface="微软雅黑" panose="020B0503020204020204" charset="-122"/>
                    <a:ea typeface="微软雅黑" panose="020B0503020204020204" charset="-122"/>
                    <a:cs typeface="+mn-cs"/>
                  </a:rPr>
                  <a:t>Contents</a:t>
                </a:r>
                <a:endParaRPr kumimoji="0" lang="zh-CN" altLang="en-US" sz="2000" b="1" i="0" u="none" strike="noStrike" kern="1200" cap="none" spc="0" normalizeH="0" baseline="0" noProof="0">
                  <a:ln>
                    <a:noFill/>
                  </a:ln>
                  <a:solidFill>
                    <a:srgbClr val="1C4885"/>
                  </a:solidFill>
                  <a:effectLst/>
                  <a:uLnTx/>
                  <a:uFillTx/>
                  <a:latin typeface="微软雅黑" panose="020B0503020204020204" charset="-122"/>
                  <a:ea typeface="微软雅黑" panose="020B0503020204020204" charset="-122"/>
                  <a:cs typeface="+mn-cs"/>
                </a:endParaRPr>
              </a:p>
            </p:txBody>
          </p:sp>
        </p:grpSp>
        <p:sp>
          <p:nvSpPr>
            <p:cNvPr id="23" name="文本框 69"/>
            <p:cNvSpPr txBox="1">
              <a:spLocks noChangeArrowheads="1"/>
            </p:cNvSpPr>
            <p:nvPr/>
          </p:nvSpPr>
          <p:spPr bwMode="auto">
            <a:xfrm>
              <a:off x="1568648" y="4754970"/>
              <a:ext cx="96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第四章</a:t>
              </a:r>
            </a:p>
          </p:txBody>
        </p:sp>
      </p:grpSp>
      <p:sp>
        <p:nvSpPr>
          <p:cNvPr id="24" name="矩形 1"/>
          <p:cNvSpPr/>
          <p:nvPr/>
        </p:nvSpPr>
        <p:spPr bwMode="auto">
          <a:xfrm>
            <a:off x="7004649" y="-1270"/>
            <a:ext cx="5187351" cy="6634826"/>
          </a:xfrm>
          <a:custGeom>
            <a:avLst/>
            <a:gdLst>
              <a:gd name="T0" fmla="*/ 3993605 w 5769204"/>
              <a:gd name="T1" fmla="*/ 9427 h 6858000"/>
              <a:gd name="T2" fmla="*/ 12231561 w 5769204"/>
              <a:gd name="T3" fmla="*/ 0 h 6858000"/>
              <a:gd name="T4" fmla="*/ 12231561 w 5769204"/>
              <a:gd name="T5" fmla="*/ 6858000 h 6858000"/>
              <a:gd name="T6" fmla="*/ 0 w 5769204"/>
              <a:gd name="T7" fmla="*/ 6858000 h 6858000"/>
              <a:gd name="T8" fmla="*/ 3993605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0617682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规管理必要性</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270977"/>
              </a:xfrm>
              <a:prstGeom prst="rect">
                <a:avLst/>
              </a:prstGeom>
            </p:spPr>
            <p:txBody>
              <a:bodyPr wrap="square">
                <a:spAutoFit/>
              </a:bodyPr>
              <a:lstStyle/>
              <a:p>
                <a:pPr lvl="0" indent="457200">
                  <a:lnSpc>
                    <a:spcPct val="120000"/>
                  </a:lnSpc>
                </a:pPr>
                <a:r>
                  <a:rPr lang="en-US" altLang="zh-CN" sz="2400" b="1" dirty="0" smtClean="0">
                    <a:solidFill>
                      <a:prstClr val="black"/>
                    </a:solidFill>
                    <a:latin typeface="微软雅黑" panose="020B0503020204020204" pitchFamily="34" charset="-122"/>
                    <a:ea typeface="微软雅黑" panose="020B0503020204020204" pitchFamily="34" charset="-122"/>
                  </a:rPr>
                  <a:t>1.</a:t>
                </a:r>
                <a:r>
                  <a:rPr lang="zh-CN" altLang="en-US" sz="2400" b="1" dirty="0" smtClean="0">
                    <a:solidFill>
                      <a:prstClr val="black"/>
                    </a:solidFill>
                    <a:latin typeface="微软雅黑" panose="020B0503020204020204" pitchFamily="34" charset="-122"/>
                    <a:ea typeface="微软雅黑" panose="020B0503020204020204" pitchFamily="34" charset="-122"/>
                  </a:rPr>
                  <a:t>开展</a:t>
                </a:r>
                <a:r>
                  <a:rPr lang="zh-CN" altLang="en-US" sz="2400" b="1" dirty="0">
                    <a:solidFill>
                      <a:prstClr val="black"/>
                    </a:solidFill>
                    <a:latin typeface="微软雅黑" panose="020B0503020204020204" pitchFamily="34" charset="-122"/>
                    <a:ea typeface="微软雅黑" panose="020B0503020204020204" pitchFamily="34" charset="-122"/>
                  </a:rPr>
                  <a:t>合规管理是公司贯彻落实党中央、国务院和上级单位决策部署的重要</a:t>
                </a:r>
                <a:r>
                  <a:rPr lang="zh-CN" altLang="en-US" sz="2400" b="1" dirty="0" smtClean="0">
                    <a:solidFill>
                      <a:prstClr val="black"/>
                    </a:solidFill>
                    <a:latin typeface="微软雅黑" panose="020B0503020204020204" pitchFamily="34" charset="-122"/>
                    <a:ea typeface="微软雅黑" panose="020B0503020204020204" pitchFamily="34" charset="-122"/>
                  </a:rPr>
                  <a:t>步骤。</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防范化解重大合规风险是我们的一项政治</a:t>
                </a:r>
                <a:r>
                  <a:rPr lang="zh-CN" altLang="en-US" sz="2400" dirty="0" smtClean="0">
                    <a:solidFill>
                      <a:prstClr val="black"/>
                    </a:solidFill>
                    <a:latin typeface="微软雅黑" panose="020B0503020204020204" pitchFamily="34" charset="-122"/>
                    <a:ea typeface="微软雅黑" panose="020B0503020204020204" pitchFamily="34" charset="-122"/>
                  </a:rPr>
                  <a:t>任务。加强</a:t>
                </a:r>
                <a:r>
                  <a:rPr lang="zh-CN" altLang="en-US" sz="2400" dirty="0">
                    <a:solidFill>
                      <a:prstClr val="black"/>
                    </a:solidFill>
                    <a:latin typeface="微软雅黑" panose="020B0503020204020204" pitchFamily="34" charset="-122"/>
                    <a:ea typeface="微软雅黑" panose="020B0503020204020204" pitchFamily="34" charset="-122"/>
                  </a:rPr>
                  <a:t>合规管理是依法治企的重要组成部分。全面依法治国是我国“四个全面”战略之一，依法治企、依法合规也是我们开展生产经营所必须遵循的基本原则。合规经营</a:t>
                </a:r>
                <a:r>
                  <a:rPr lang="zh-CN" altLang="en-US" sz="2400" dirty="0" smtClean="0">
                    <a:solidFill>
                      <a:prstClr val="black"/>
                    </a:solidFill>
                    <a:latin typeface="微软雅黑" panose="020B0503020204020204" pitchFamily="34" charset="-122"/>
                    <a:ea typeface="微软雅黑" panose="020B0503020204020204" pitchFamily="34" charset="-122"/>
                  </a:rPr>
                  <a:t>是党中央、国务院国资委、中国能建集团</a:t>
                </a:r>
                <a:r>
                  <a:rPr lang="zh-CN" altLang="en-US" sz="2400" dirty="0">
                    <a:solidFill>
                      <a:prstClr val="black"/>
                    </a:solidFill>
                    <a:latin typeface="微软雅黑" panose="020B0503020204020204" pitchFamily="34" charset="-122"/>
                    <a:ea typeface="微软雅黑" panose="020B0503020204020204" pitchFamily="34" charset="-122"/>
                  </a:rPr>
                  <a:t>的战略部署。</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669847348"/>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1"/>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规管理必要性</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81691"/>
                <a:ext cx="7510385" cy="2880636"/>
              </a:xfrm>
              <a:prstGeom prst="rect">
                <a:avLst/>
              </a:prstGeom>
            </p:spPr>
            <p:txBody>
              <a:bodyPr wrap="square">
                <a:spAutoFit/>
              </a:bodyPr>
              <a:lstStyle/>
              <a:p>
                <a:pPr lvl="0" indent="457200">
                  <a:lnSpc>
                    <a:spcPct val="120000"/>
                  </a:lnSpc>
                </a:pPr>
                <a:r>
                  <a:rPr lang="en-US" altLang="zh-CN" sz="2400" b="1" dirty="0" smtClean="0">
                    <a:solidFill>
                      <a:prstClr val="black"/>
                    </a:solidFill>
                    <a:latin typeface="微软雅黑" panose="020B0503020204020204" pitchFamily="34" charset="-122"/>
                    <a:ea typeface="微软雅黑" panose="020B0503020204020204" pitchFamily="34" charset="-122"/>
                  </a:rPr>
                  <a:t>2.</a:t>
                </a: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规管理是有效应对外部监管的重要举措。</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000" dirty="0">
                    <a:solidFill>
                      <a:prstClr val="black"/>
                    </a:solidFill>
                    <a:latin typeface="微软雅黑" panose="020B0503020204020204" pitchFamily="34" charset="-122"/>
                    <a:ea typeface="微软雅黑" panose="020B0503020204020204" pitchFamily="34" charset="-122"/>
                  </a:rPr>
                  <a:t>合法合规问题是各方面监管的重要内容，而且监管日趋迅猛、日趋严格。作为央企，有国资和上级的监管，监管是全方位的；作为上市公司，有证券监督管理部门、上交所的监管，内容涉及信息披露、财务报告、融资、信用状况等方面；作为生产经营企业，有国家部委、各级地方政府、政府部门的监管，涉及质量、安全、环保、劳动保障、税收、违反法律法规等方面。住建部</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a:solidFill>
                      <a:prstClr val="black"/>
                    </a:solidFill>
                    <a:latin typeface="微软雅黑" panose="020B0503020204020204" pitchFamily="34" charset="-122"/>
                    <a:ea typeface="微软雅黑" panose="020B0503020204020204" pitchFamily="34" charset="-122"/>
                  </a:rPr>
                  <a:t>建筑工程施工发包与承包违法行为认定查处办法</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a:solidFill>
                      <a:prstClr val="black"/>
                    </a:solidFill>
                    <a:latin typeface="微软雅黑" panose="020B0503020204020204" pitchFamily="34" charset="-122"/>
                    <a:ea typeface="微软雅黑" panose="020B0503020204020204" pitchFamily="34" charset="-122"/>
                  </a:rPr>
                  <a:t>，明确规定母公司承接的工程交给子公司实施的，属于</a:t>
                </a:r>
                <a:r>
                  <a:rPr lang="zh-CN" altLang="en-US" sz="2000" dirty="0" smtClean="0">
                    <a:solidFill>
                      <a:prstClr val="black"/>
                    </a:solidFill>
                    <a:latin typeface="微软雅黑" panose="020B0503020204020204" pitchFamily="34" charset="-122"/>
                    <a:ea typeface="微软雅黑" panose="020B0503020204020204" pitchFamily="34" charset="-122"/>
                  </a:rPr>
                  <a:t>转包。</a:t>
                </a:r>
                <a:endParaRPr lang="en-US" altLang="zh-CN" sz="20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000" dirty="0" smtClean="0">
                    <a:solidFill>
                      <a:prstClr val="black"/>
                    </a:solidFill>
                    <a:latin typeface="微软雅黑" panose="020B0503020204020204" pitchFamily="34" charset="-122"/>
                    <a:ea typeface="微软雅黑" panose="020B0503020204020204" pitchFamily="34" charset="-122"/>
                  </a:rPr>
                  <a:t>面对</a:t>
                </a:r>
                <a:r>
                  <a:rPr lang="zh-CN" altLang="en-US" sz="2000" dirty="0">
                    <a:solidFill>
                      <a:prstClr val="black"/>
                    </a:solidFill>
                    <a:latin typeface="微软雅黑" panose="020B0503020204020204" pitchFamily="34" charset="-122"/>
                    <a:ea typeface="微软雅黑" panose="020B0503020204020204" pitchFamily="34" charset="-122"/>
                  </a:rPr>
                  <a:t>如此之多的监管，我们只有一条路可走，那就是依法合规。只有依法合规开展生产经营活动，才能有效应对外部监管。</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017268723"/>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1"/>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规管理必要性</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81691"/>
                <a:ext cx="7510385" cy="2636773"/>
              </a:xfrm>
              <a:prstGeom prst="rect">
                <a:avLst/>
              </a:prstGeom>
            </p:spPr>
            <p:txBody>
              <a:bodyPr wrap="square">
                <a:spAutoFit/>
              </a:bodyPr>
              <a:lstStyle/>
              <a:p>
                <a:pPr lvl="0" indent="457200">
                  <a:lnSpc>
                    <a:spcPct val="120000"/>
                  </a:lnSpc>
                </a:pPr>
                <a:r>
                  <a:rPr lang="en-US" altLang="zh-CN" sz="2400" b="1" dirty="0" smtClean="0">
                    <a:solidFill>
                      <a:prstClr val="black"/>
                    </a:solidFill>
                    <a:latin typeface="微软雅黑" panose="020B0503020204020204" pitchFamily="34" charset="-122"/>
                    <a:ea typeface="微软雅黑" panose="020B0503020204020204" pitchFamily="34" charset="-122"/>
                  </a:rPr>
                  <a:t>3.</a:t>
                </a: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规管理是实现公司高质量可持续发展的内生需求。</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公司党代会</a:t>
                </a:r>
                <a:r>
                  <a:rPr lang="zh-CN" altLang="en-US" sz="2400" dirty="0">
                    <a:solidFill>
                      <a:prstClr val="black"/>
                    </a:solidFill>
                    <a:latin typeface="微软雅黑" panose="020B0503020204020204" pitchFamily="34" charset="-122"/>
                    <a:ea typeface="微软雅黑" panose="020B0503020204020204" pitchFamily="34" charset="-122"/>
                  </a:rPr>
                  <a:t>工作报告明确提出，“必须坚持高质量是发展的第一标准不动摇”，“必须坚持依法治企不动摇”。对于公司而言，高风险、高代价换来的发展，其中隐藏的违规问题、风险都将会对企业发展带来致命的伤害。因此</a:t>
                </a:r>
                <a:r>
                  <a:rPr lang="zh-CN" altLang="en-US" sz="2400" dirty="0" smtClean="0">
                    <a:solidFill>
                      <a:prstClr val="black"/>
                    </a:solidFill>
                    <a:latin typeface="微软雅黑" panose="020B0503020204020204" pitchFamily="34" charset="-122"/>
                    <a:ea typeface="微软雅黑" panose="020B0503020204020204" pitchFamily="34" charset="-122"/>
                  </a:rPr>
                  <a:t>，一定</a:t>
                </a:r>
                <a:r>
                  <a:rPr lang="zh-CN" altLang="en-US" sz="2400" dirty="0">
                    <a:solidFill>
                      <a:prstClr val="black"/>
                    </a:solidFill>
                    <a:latin typeface="微软雅黑" panose="020B0503020204020204" pitchFamily="34" charset="-122"/>
                    <a:ea typeface="微软雅黑" panose="020B0503020204020204" pitchFamily="34" charset="-122"/>
                  </a:rPr>
                  <a:t>要不断提高红线意识，牢牢把握底线思维，充分识别合规风险所在，不合法、不合规的事情坚决不能干，要坚决守住不发生重大合规风险的底线</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zh-CN" altLang="en-US" sz="20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223956155"/>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1"/>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规管理必要性</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7" y="2426214"/>
                <a:ext cx="7652896" cy="3185465"/>
              </a:xfrm>
              <a:prstGeom prst="rect">
                <a:avLst/>
              </a:prstGeom>
            </p:spPr>
            <p:txBody>
              <a:bodyPr wrap="square">
                <a:spAutoFit/>
              </a:bodyPr>
              <a:lstStyle/>
              <a:p>
                <a:pPr lvl="0" indent="457200">
                  <a:lnSpc>
                    <a:spcPct val="120000"/>
                  </a:lnSpc>
                </a:pPr>
                <a:r>
                  <a:rPr lang="en-US" altLang="zh-CN" sz="2400" b="1" dirty="0" smtClean="0">
                    <a:solidFill>
                      <a:prstClr val="black"/>
                    </a:solidFill>
                    <a:latin typeface="微软雅黑" panose="020B0503020204020204" pitchFamily="34" charset="-122"/>
                    <a:ea typeface="微软雅黑" panose="020B0503020204020204" pitchFamily="34" charset="-122"/>
                  </a:rPr>
                  <a:t>4.</a:t>
                </a:r>
                <a:r>
                  <a:rPr lang="zh-CN" altLang="en-US" sz="2400" b="1" dirty="0" smtClean="0">
                    <a:solidFill>
                      <a:prstClr val="black"/>
                    </a:solidFill>
                    <a:latin typeface="微软雅黑" panose="020B0503020204020204" pitchFamily="34" charset="-122"/>
                    <a:ea typeface="微软雅黑" panose="020B0503020204020204" pitchFamily="34" charset="-122"/>
                  </a:rPr>
                  <a:t>全面</a:t>
                </a:r>
                <a:r>
                  <a:rPr lang="zh-CN" altLang="en-US" sz="2400" b="1" dirty="0">
                    <a:solidFill>
                      <a:prstClr val="black"/>
                    </a:solidFill>
                    <a:latin typeface="微软雅黑" panose="020B0503020204020204" pitchFamily="34" charset="-122"/>
                    <a:ea typeface="微软雅黑" panose="020B0503020204020204" pitchFamily="34" charset="-122"/>
                  </a:rPr>
                  <a:t>加强合规管理是公司“走出去”和提升国际竞争力的重要保障。</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000" dirty="0">
                    <a:solidFill>
                      <a:prstClr val="black"/>
                    </a:solidFill>
                    <a:latin typeface="微软雅黑" panose="020B0503020204020204" pitchFamily="34" charset="-122"/>
                    <a:ea typeface="微软雅黑" panose="020B0503020204020204" pitchFamily="34" charset="-122"/>
                  </a:rPr>
                  <a:t>历史上，中国企业在走出去过程中，由于合规意识淡漠，合规管理缺失，曾付出了惨痛代价。大家熟知的案例如中信泰富澳洲磁铁矿、波兰</a:t>
                </a:r>
                <a:r>
                  <a:rPr lang="en-US" altLang="zh-CN" sz="2000" dirty="0">
                    <a:solidFill>
                      <a:prstClr val="black"/>
                    </a:solidFill>
                    <a:latin typeface="微软雅黑" panose="020B0503020204020204" pitchFamily="34" charset="-122"/>
                    <a:ea typeface="微软雅黑" panose="020B0503020204020204" pitchFamily="34" charset="-122"/>
                  </a:rPr>
                  <a:t>A2</a:t>
                </a:r>
                <a:r>
                  <a:rPr lang="zh-CN" altLang="en-US" sz="2000" dirty="0">
                    <a:solidFill>
                      <a:prstClr val="black"/>
                    </a:solidFill>
                    <a:latin typeface="微软雅黑" panose="020B0503020204020204" pitchFamily="34" charset="-122"/>
                    <a:ea typeface="微软雅黑" panose="020B0503020204020204" pitchFamily="34" charset="-122"/>
                  </a:rPr>
                  <a:t>高速公路、沙特麦加轻轨项目、中铝力拓合作、中钢澳洲磁铁矿、中海油并购尼克森等，动辄造成高达几十亿元的损失</a:t>
                </a:r>
                <a:r>
                  <a:rPr lang="zh-CN" altLang="en-US" sz="2000" dirty="0" smtClean="0">
                    <a:solidFill>
                      <a:prstClr val="black"/>
                    </a:solidFill>
                    <a:latin typeface="微软雅黑" panose="020B0503020204020204" pitchFamily="34" charset="-122"/>
                    <a:ea typeface="微软雅黑" panose="020B0503020204020204" pitchFamily="34" charset="-122"/>
                  </a:rPr>
                  <a:t>。</a:t>
                </a:r>
                <a:endParaRPr lang="en-US" altLang="zh-CN" sz="20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000" dirty="0" smtClean="0">
                    <a:solidFill>
                      <a:prstClr val="black"/>
                    </a:solidFill>
                    <a:latin typeface="微软雅黑" panose="020B0503020204020204" pitchFamily="34" charset="-122"/>
                    <a:ea typeface="微软雅黑" panose="020B0503020204020204" pitchFamily="34" charset="-122"/>
                  </a:rPr>
                  <a:t>2017</a:t>
                </a:r>
                <a:r>
                  <a:rPr lang="zh-CN" altLang="en-US" sz="2000" dirty="0">
                    <a:solidFill>
                      <a:prstClr val="black"/>
                    </a:solidFill>
                    <a:latin typeface="微软雅黑" panose="020B0503020204020204" pitchFamily="34" charset="-122"/>
                    <a:ea typeface="微软雅黑" panose="020B0503020204020204" pitchFamily="34" charset="-122"/>
                  </a:rPr>
                  <a:t>年</a:t>
                </a:r>
                <a:r>
                  <a:rPr lang="en-US" altLang="zh-CN" sz="2000" dirty="0">
                    <a:solidFill>
                      <a:prstClr val="black"/>
                    </a:solidFill>
                    <a:latin typeface="微软雅黑" panose="020B0503020204020204" pitchFamily="34" charset="-122"/>
                    <a:ea typeface="微软雅黑" panose="020B0503020204020204" pitchFamily="34" charset="-122"/>
                  </a:rPr>
                  <a:t>5</a:t>
                </a:r>
                <a:r>
                  <a:rPr lang="zh-CN" altLang="en-US" sz="2000" dirty="0">
                    <a:solidFill>
                      <a:prstClr val="black"/>
                    </a:solidFill>
                    <a:latin typeface="微软雅黑" panose="020B0503020204020204" pitchFamily="34" charset="-122"/>
                    <a:ea typeface="微软雅黑" panose="020B0503020204020204" pitchFamily="34" charset="-122"/>
                  </a:rPr>
                  <a:t>月</a:t>
                </a:r>
                <a:r>
                  <a:rPr lang="en-US" altLang="zh-CN" sz="2000" dirty="0">
                    <a:solidFill>
                      <a:prstClr val="black"/>
                    </a:solidFill>
                    <a:latin typeface="微软雅黑" panose="020B0503020204020204" pitchFamily="34" charset="-122"/>
                    <a:ea typeface="微软雅黑" panose="020B0503020204020204" pitchFamily="34" charset="-122"/>
                  </a:rPr>
                  <a:t>23</a:t>
                </a:r>
                <a:r>
                  <a:rPr lang="zh-CN" altLang="en-US" sz="2000" dirty="0">
                    <a:solidFill>
                      <a:prstClr val="black"/>
                    </a:solidFill>
                    <a:latin typeface="微软雅黑" panose="020B0503020204020204" pitchFamily="34" charset="-122"/>
                    <a:ea typeface="微软雅黑" panose="020B0503020204020204" pitchFamily="34" charset="-122"/>
                  </a:rPr>
                  <a:t>日，习近平总书记主持召开的中央全面深化改革领导小组第三十五次会议，通过了</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a:solidFill>
                      <a:prstClr val="black"/>
                    </a:solidFill>
                    <a:latin typeface="微软雅黑" panose="020B0503020204020204" pitchFamily="34" charset="-122"/>
                    <a:ea typeface="微软雅黑" panose="020B0503020204020204" pitchFamily="34" charset="-122"/>
                  </a:rPr>
                  <a:t>关于规范企业海外经营行为的若干意见</a:t>
                </a:r>
                <a:r>
                  <a:rPr lang="en-US" altLang="zh-CN" sz="2000" dirty="0">
                    <a:solidFill>
                      <a:prstClr val="black"/>
                    </a:solidFill>
                    <a:latin typeface="微软雅黑" panose="020B0503020204020204" pitchFamily="34" charset="-122"/>
                    <a:ea typeface="微软雅黑" panose="020B0503020204020204" pitchFamily="34" charset="-122"/>
                  </a:rPr>
                  <a:t>》</a:t>
                </a:r>
                <a:r>
                  <a:rPr lang="zh-CN" altLang="en-US" sz="2000" dirty="0">
                    <a:solidFill>
                      <a:prstClr val="black"/>
                    </a:solidFill>
                    <a:latin typeface="微软雅黑" panose="020B0503020204020204" pitchFamily="34" charset="-122"/>
                    <a:ea typeface="微软雅黑" panose="020B0503020204020204" pitchFamily="34" charset="-122"/>
                  </a:rPr>
                  <a:t>，会议强调，要规范企业海外经营行为，加强企业海外经营行为合规制度建设</a:t>
                </a:r>
                <a:r>
                  <a:rPr lang="zh-CN" altLang="en-US" sz="2000" dirty="0" smtClean="0">
                    <a:solidFill>
                      <a:prstClr val="black"/>
                    </a:solidFill>
                    <a:latin typeface="微软雅黑" panose="020B0503020204020204" pitchFamily="34" charset="-122"/>
                    <a:ea typeface="微软雅黑" panose="020B0503020204020204" pitchFamily="34" charset="-122"/>
                  </a:rPr>
                  <a:t>。全面</a:t>
                </a:r>
                <a:r>
                  <a:rPr lang="zh-CN" altLang="en-US" sz="2000" dirty="0">
                    <a:solidFill>
                      <a:prstClr val="black"/>
                    </a:solidFill>
                    <a:latin typeface="微软雅黑" panose="020B0503020204020204" pitchFamily="34" charset="-122"/>
                    <a:ea typeface="微软雅黑" panose="020B0503020204020204" pitchFamily="34" charset="-122"/>
                  </a:rPr>
                  <a:t>加强合规管理，更加重视国际化经营中的风险防范，聚焦突出问题和明显短板，适时跟踪国际经贸规则的变化，熟悉掌握并有效运用国际规则和所在国法律，不断提升境外合规风险防范能力，确保公司国际业务走得顺、走得稳、走得安全。</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0891894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1"/>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合规管理的目标</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802367"/>
                <a:ext cx="7510386" cy="1905182"/>
              </a:xfrm>
              <a:prstGeom prst="rect">
                <a:avLst/>
              </a:prstGeom>
            </p:spPr>
            <p:txBody>
              <a:bodyPr wrap="square">
                <a:spAutoFit/>
              </a:bodyPr>
              <a:lstStyle/>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规管理的总体目标是通过建立健全具有葛洲坝特色的合规管理体系，全面增强合规意识、诚信意识、法治意识和契约精神，使遵规守纪、依法合规成为全体员工发自内心的自愿和自觉，不断提升企业合规管理能力和水平，有效防控合规风险，确保依法合规经营，助推公司实现高质量可持续发展，打造世界一流企业。</a:t>
                </a:r>
                <a:endParaRPr lang="zh-CN" altLang="en-US" sz="20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7030A0"/>
                  </a:solidFill>
                  <a:effectLst/>
                  <a:uLnTx/>
                  <a:uFillTx/>
                  <a:latin typeface="微软雅黑" panose="020B0503020204020204" charset="-122"/>
                  <a:ea typeface="微软雅黑" panose="020B0503020204020204" charset="-122"/>
                  <a:cs typeface="+mn-cs"/>
                </a:rPr>
                <a:t>公司合规管理体系架构</a:t>
              </a:r>
              <a:endParaRPr kumimoji="0" lang="zh-CN" altLang="en-US" sz="2400" b="1"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918837680"/>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1"/>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合规管理理念</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7" y="2521275"/>
                <a:ext cx="7652898" cy="3002568"/>
              </a:xfrm>
              <a:prstGeom prst="rect">
                <a:avLst/>
              </a:prstGeom>
            </p:spPr>
            <p:txBody>
              <a:bodyPr wrap="square">
                <a:spAutoFit/>
              </a:bodyPr>
              <a:lstStyle/>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合规是企业</a:t>
                </a:r>
                <a:r>
                  <a:rPr lang="zh-CN" altLang="en-US" sz="2400" b="1" dirty="0">
                    <a:solidFill>
                      <a:prstClr val="black"/>
                    </a:solidFill>
                    <a:latin typeface="微软雅黑" panose="020B0503020204020204" pitchFamily="34" charset="-122"/>
                    <a:ea typeface="微软雅黑" panose="020B0503020204020204" pitchFamily="34" charset="-122"/>
                  </a:rPr>
                  <a:t>全体员工的共同价值观和行为规范</a:t>
                </a:r>
                <a:r>
                  <a:rPr lang="zh-CN" altLang="en-US" sz="2400" b="1"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增强</a:t>
                </a:r>
                <a:r>
                  <a:rPr lang="zh-CN" altLang="en-US" sz="2400" dirty="0">
                    <a:solidFill>
                      <a:prstClr val="black"/>
                    </a:solidFill>
                    <a:latin typeface="微软雅黑" panose="020B0503020204020204" pitchFamily="34" charset="-122"/>
                    <a:ea typeface="微软雅黑" panose="020B0503020204020204" pitchFamily="34" charset="-122"/>
                  </a:rPr>
                  <a:t>合规意识，使依法办事和按章操作成为广大员工高度自觉的行为习惯。</a:t>
                </a:r>
              </a:p>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a:t>
                </a:r>
                <a:r>
                  <a:rPr lang="zh-CN" altLang="en-US" sz="2400" b="1" dirty="0" smtClean="0">
                    <a:solidFill>
                      <a:prstClr val="black"/>
                    </a:solidFill>
                    <a:latin typeface="微软雅黑" panose="020B0503020204020204" pitchFamily="34" charset="-122"/>
                    <a:ea typeface="微软雅黑" panose="020B0503020204020204" pitchFamily="34" charset="-122"/>
                  </a:rPr>
                  <a:t>管理是基础管理。</a:t>
                </a:r>
                <a:r>
                  <a:rPr lang="zh-CN" altLang="en-US" sz="2400" dirty="0" smtClean="0">
                    <a:solidFill>
                      <a:prstClr val="black"/>
                    </a:solidFill>
                    <a:latin typeface="微软雅黑" panose="020B0503020204020204" pitchFamily="34" charset="-122"/>
                    <a:ea typeface="微软雅黑" panose="020B0503020204020204" pitchFamily="34" charset="-122"/>
                  </a:rPr>
                  <a:t>基础越牢固，发展才能更加稳健。从</a:t>
                </a:r>
                <a:r>
                  <a:rPr lang="zh-CN" altLang="en-US" sz="2400" dirty="0">
                    <a:solidFill>
                      <a:prstClr val="black"/>
                    </a:solidFill>
                    <a:latin typeface="微软雅黑" panose="020B0503020204020204" pitchFamily="34" charset="-122"/>
                    <a:ea typeface="微软雅黑" panose="020B0503020204020204" pitchFamily="34" charset="-122"/>
                  </a:rPr>
                  <a:t>专项业务工作向全面覆盖、全员参与的全局性、战略性、制度性工作升级。管业务必须管合规</a:t>
                </a:r>
                <a:r>
                  <a:rPr lang="zh-CN" altLang="en-US" sz="2400" dirty="0" smtClean="0">
                    <a:solidFill>
                      <a:prstClr val="black"/>
                    </a:solidFill>
                    <a:latin typeface="微软雅黑" panose="020B0503020204020204" pitchFamily="34" charset="-122"/>
                    <a:ea typeface="微软雅黑" panose="020B0503020204020204" pitchFamily="34" charset="-122"/>
                  </a:rPr>
                  <a:t>，将</a:t>
                </a:r>
                <a:r>
                  <a:rPr lang="zh-CN" altLang="en-US" sz="2400" dirty="0">
                    <a:solidFill>
                      <a:prstClr val="black"/>
                    </a:solidFill>
                    <a:latin typeface="微软雅黑" panose="020B0503020204020204" pitchFamily="34" charset="-122"/>
                    <a:ea typeface="微软雅黑" panose="020B0503020204020204" pitchFamily="34" charset="-122"/>
                  </a:rPr>
                  <a:t>合规体现于企业治理、经营、管理各领域，贯穿于企业决策、执行、监督各环节。 </a:t>
                </a:r>
              </a:p>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规管理是底线管理。</a:t>
                </a:r>
                <a:r>
                  <a:rPr lang="zh-CN" altLang="en-US" sz="2400" dirty="0">
                    <a:solidFill>
                      <a:prstClr val="black"/>
                    </a:solidFill>
                    <a:latin typeface="微软雅黑" panose="020B0503020204020204" pitchFamily="34" charset="-122"/>
                    <a:ea typeface="微软雅黑" panose="020B0503020204020204" pitchFamily="34" charset="-122"/>
                  </a:rPr>
                  <a:t>合规管理是业务开展的前提条件，不合规的事情坚决不做，不合规的效益坚决不要</a:t>
                </a:r>
                <a:r>
                  <a:rPr lang="zh-CN" altLang="en-US" sz="2400" dirty="0" smtClean="0">
                    <a:solidFill>
                      <a:prstClr val="black"/>
                    </a:solidFill>
                    <a:latin typeface="微软雅黑" panose="020B0503020204020204" pitchFamily="34" charset="-122"/>
                    <a:ea typeface="微软雅黑" panose="020B0503020204020204" pitchFamily="34" charset="-122"/>
                  </a:rPr>
                  <a:t>，做到</a:t>
                </a:r>
                <a:r>
                  <a:rPr lang="zh-CN" altLang="en-US" sz="2400" dirty="0">
                    <a:solidFill>
                      <a:prstClr val="black"/>
                    </a:solidFill>
                    <a:latin typeface="微软雅黑" panose="020B0503020204020204" pitchFamily="34" charset="-122"/>
                    <a:ea typeface="微软雅黑" panose="020B0503020204020204" pitchFamily="34" charset="-122"/>
                  </a:rPr>
                  <a:t>人人合规、事事合规、时时合规。</a:t>
                </a: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7030A0"/>
                  </a:solidFill>
                  <a:effectLst/>
                  <a:uLnTx/>
                  <a:uFillTx/>
                  <a:latin typeface="微软雅黑" panose="020B0503020204020204" charset="-122"/>
                  <a:ea typeface="微软雅黑" panose="020B0503020204020204" charset="-122"/>
                  <a:cs typeface="+mn-cs"/>
                </a:rPr>
                <a:t>公司合规管理体系架构</a:t>
              </a:r>
              <a:endParaRPr kumimoji="0" lang="zh-CN" altLang="en-US" sz="2400" b="1"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99312526"/>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462458"/>
            <a:chOff x="0" y="188913"/>
            <a:chExt cx="8294199" cy="5333810"/>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合规管理体系</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4650"/>
              <a:ext cx="7752653" cy="3838073"/>
              <a:chOff x="573336" y="2417360"/>
              <a:chExt cx="7752653" cy="3838073"/>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7" y="2417360"/>
                <a:ext cx="7652899" cy="3838073"/>
              </a:xfrm>
              <a:prstGeom prst="rect">
                <a:avLst/>
              </a:prstGeom>
            </p:spPr>
            <p:txBody>
              <a:bodyPr wrap="square">
                <a:spAutoFit/>
              </a:bodyPr>
              <a:lstStyle/>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规管理组织</a:t>
                </a:r>
                <a:r>
                  <a:rPr lang="zh-CN" altLang="en-US" sz="2400" b="1" dirty="0" smtClean="0">
                    <a:solidFill>
                      <a:prstClr val="black"/>
                    </a:solidFill>
                    <a:latin typeface="微软雅黑" panose="020B0503020204020204" pitchFamily="34" charset="-122"/>
                    <a:ea typeface="微软雅黑" panose="020B0503020204020204" pitchFamily="34" charset="-122"/>
                  </a:rPr>
                  <a:t>体系</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smtClean="0">
                    <a:solidFill>
                      <a:prstClr val="black"/>
                    </a:solidFill>
                    <a:latin typeface="微软雅黑" panose="020B0503020204020204" pitchFamily="34" charset="-122"/>
                    <a:ea typeface="微软雅黑" panose="020B0503020204020204" pitchFamily="34" charset="-122"/>
                  </a:rPr>
                  <a:t>按照</a:t>
                </a:r>
                <a:r>
                  <a:rPr lang="zh-CN" altLang="en-US" dirty="0">
                    <a:solidFill>
                      <a:prstClr val="black"/>
                    </a:solidFill>
                    <a:latin typeface="微软雅黑" panose="020B0503020204020204" pitchFamily="34" charset="-122"/>
                    <a:ea typeface="微软雅黑" panose="020B0503020204020204" pitchFamily="34" charset="-122"/>
                  </a:rPr>
                  <a:t>“协调统一、分级管理、协同推进、分工负责”的原则，构建合规管理组织体系，明确从治理层、管理层到执行层的合规管理工作职责</a:t>
                </a:r>
                <a:r>
                  <a:rPr lang="zh-CN" altLang="en-US" dirty="0" smtClean="0">
                    <a:solidFill>
                      <a:prstClr val="black"/>
                    </a:solidFill>
                    <a:latin typeface="微软雅黑" panose="020B0503020204020204" pitchFamily="34" charset="-122"/>
                    <a:ea typeface="微软雅黑" panose="020B0503020204020204" pitchFamily="34" charset="-122"/>
                  </a:rPr>
                  <a:t>。</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smtClean="0">
                    <a:solidFill>
                      <a:prstClr val="black"/>
                    </a:solidFill>
                    <a:latin typeface="微软雅黑" panose="020B0503020204020204" pitchFamily="34" charset="-122"/>
                    <a:ea typeface="微软雅黑" panose="020B0503020204020204" pitchFamily="34" charset="-122"/>
                  </a:rPr>
                  <a:t>董事会。批准合规规划、报告，决定合规管理负责人任免，决定合规部门设置，决定重大合规事项。</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smtClean="0">
                    <a:solidFill>
                      <a:prstClr val="black"/>
                    </a:solidFill>
                    <a:latin typeface="微软雅黑" panose="020B0503020204020204" pitchFamily="34" charset="-122"/>
                    <a:ea typeface="微软雅黑" panose="020B0503020204020204" pitchFamily="34" charset="-122"/>
                  </a:rPr>
                  <a:t>监事会。监督，提出建议。</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a:solidFill>
                      <a:prstClr val="black"/>
                    </a:solidFill>
                    <a:latin typeface="微软雅黑" panose="020B0503020204020204" pitchFamily="34" charset="-122"/>
                    <a:ea typeface="微软雅黑" panose="020B0503020204020204" pitchFamily="34" charset="-122"/>
                  </a:rPr>
                  <a:t>经理</a:t>
                </a:r>
                <a:r>
                  <a:rPr lang="zh-CN" altLang="en-US" dirty="0" smtClean="0">
                    <a:solidFill>
                      <a:prstClr val="black"/>
                    </a:solidFill>
                    <a:latin typeface="微软雅黑" panose="020B0503020204020204" pitchFamily="34" charset="-122"/>
                    <a:ea typeface="微软雅黑" panose="020B0503020204020204" pitchFamily="34" charset="-122"/>
                  </a:rPr>
                  <a:t>层。执行董事会决定，负责具体业务中的合规行为。</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a:solidFill>
                      <a:prstClr val="black"/>
                    </a:solidFill>
                    <a:latin typeface="微软雅黑" panose="020B0503020204020204" pitchFamily="34" charset="-122"/>
                    <a:ea typeface="微软雅黑" panose="020B0503020204020204" pitchFamily="34" charset="-122"/>
                  </a:rPr>
                  <a:t>合规</a:t>
                </a:r>
                <a:r>
                  <a:rPr lang="zh-CN" altLang="en-US" dirty="0" smtClean="0">
                    <a:solidFill>
                      <a:prstClr val="black"/>
                    </a:solidFill>
                    <a:latin typeface="微软雅黑" panose="020B0503020204020204" pitchFamily="34" charset="-122"/>
                    <a:ea typeface="微软雅黑" panose="020B0503020204020204" pitchFamily="34" charset="-122"/>
                  </a:rPr>
                  <a:t>委员会。指导、监督、评价合规管理工作，决定合规管理重大事项或提出建议。如上市公司澄清公告。</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a:solidFill>
                      <a:prstClr val="black"/>
                    </a:solidFill>
                    <a:latin typeface="微软雅黑" panose="020B0503020204020204" pitchFamily="34" charset="-122"/>
                    <a:ea typeface="微软雅黑" panose="020B0503020204020204" pitchFamily="34" charset="-122"/>
                  </a:rPr>
                  <a:t>合规</a:t>
                </a:r>
                <a:r>
                  <a:rPr lang="zh-CN" altLang="en-US" dirty="0" smtClean="0">
                    <a:solidFill>
                      <a:prstClr val="black"/>
                    </a:solidFill>
                    <a:latin typeface="微软雅黑" panose="020B0503020204020204" pitchFamily="34" charset="-122"/>
                    <a:ea typeface="微软雅黑" panose="020B0503020204020204" pitchFamily="34" charset="-122"/>
                  </a:rPr>
                  <a:t>负责人。领导合规管理牵头部门工作，向董事长和总经理汇报工作。</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a:solidFill>
                      <a:prstClr val="black"/>
                    </a:solidFill>
                    <a:latin typeface="微软雅黑" panose="020B0503020204020204" pitchFamily="34" charset="-122"/>
                    <a:ea typeface="微软雅黑" panose="020B0503020204020204" pitchFamily="34" charset="-122"/>
                  </a:rPr>
                  <a:t>合规</a:t>
                </a:r>
                <a:r>
                  <a:rPr lang="zh-CN" altLang="en-US" dirty="0" smtClean="0">
                    <a:solidFill>
                      <a:prstClr val="black"/>
                    </a:solidFill>
                    <a:latin typeface="微软雅黑" panose="020B0503020204020204" pitchFamily="34" charset="-122"/>
                    <a:ea typeface="微软雅黑" panose="020B0503020204020204" pitchFamily="34" charset="-122"/>
                  </a:rPr>
                  <a:t>管理牵头部门。组织、协调、监督合规管理工作。</a:t>
                </a:r>
                <a:endParaRPr lang="en-US" altLang="zh-CN"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dirty="0">
                    <a:solidFill>
                      <a:prstClr val="black"/>
                    </a:solidFill>
                    <a:latin typeface="微软雅黑" panose="020B0503020204020204" pitchFamily="34" charset="-122"/>
                    <a:ea typeface="微软雅黑" panose="020B0503020204020204" pitchFamily="34" charset="-122"/>
                  </a:rPr>
                  <a:t>业务部</a:t>
                </a:r>
                <a:r>
                  <a:rPr lang="zh-CN" altLang="en-US" dirty="0" smtClean="0">
                    <a:solidFill>
                      <a:prstClr val="black"/>
                    </a:solidFill>
                    <a:latin typeface="微软雅黑" panose="020B0503020204020204" pitchFamily="34" charset="-122"/>
                    <a:ea typeface="微软雅黑" panose="020B0503020204020204" pitchFamily="34" charset="-122"/>
                  </a:rPr>
                  <a:t>门负责本领域的日常合规管理工作，监察、审计、法律、内控、风控、安全生产、质量环保等在职能范围内履行合规管理职责。</a:t>
                </a:r>
                <a:endParaRPr lang="zh-CN" altLang="en-US"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7030A0"/>
                  </a:solidFill>
                  <a:effectLst/>
                  <a:uLnTx/>
                  <a:uFillTx/>
                  <a:latin typeface="微软雅黑" panose="020B0503020204020204" charset="-122"/>
                  <a:ea typeface="微软雅黑" panose="020B0503020204020204" charset="-122"/>
                  <a:cs typeface="+mn-cs"/>
                </a:rPr>
                <a:t>公司合规管理体系架构</a:t>
              </a:r>
              <a:endParaRPr kumimoji="0" lang="zh-CN" altLang="en-US" sz="2400" b="1"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477773973"/>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0"/>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合规管理体系</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4650"/>
              <a:ext cx="7752653" cy="3486524"/>
              <a:chOff x="573336" y="2417360"/>
              <a:chExt cx="7752653" cy="3486524"/>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7" y="2417360"/>
                <a:ext cx="7652899" cy="3368363"/>
              </a:xfrm>
              <a:prstGeom prst="rect">
                <a:avLst/>
              </a:prstGeom>
            </p:spPr>
            <p:txBody>
              <a:bodyPr wrap="square">
                <a:spAutoFit/>
              </a:bodyPr>
              <a:lstStyle/>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规管理制度</a:t>
                </a:r>
                <a:r>
                  <a:rPr lang="zh-CN" altLang="en-US" sz="2400" b="1" dirty="0" smtClean="0">
                    <a:solidFill>
                      <a:prstClr val="black"/>
                    </a:solidFill>
                    <a:latin typeface="微软雅黑" panose="020B0503020204020204" pitchFamily="34" charset="-122"/>
                    <a:ea typeface="微软雅黑" panose="020B0503020204020204" pitchFamily="34" charset="-122"/>
                  </a:rPr>
                  <a:t>体系</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按照</a:t>
                </a:r>
                <a:r>
                  <a:rPr lang="zh-CN" altLang="en-US" sz="2400" dirty="0">
                    <a:solidFill>
                      <a:prstClr val="black"/>
                    </a:solidFill>
                    <a:latin typeface="微软雅黑" panose="020B0503020204020204" pitchFamily="34" charset="-122"/>
                    <a:ea typeface="微软雅黑" panose="020B0503020204020204" pitchFamily="34" charset="-122"/>
                  </a:rPr>
                  <a:t>“系统完备、衔接配套、规范有效、契合实际”的原则，建立合规管理制度体系。其中包括合规管理基本制度、专项合规管理办法、合规工作方案、合规管理工作流程、合规管理工具等</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合规</a:t>
                </a:r>
                <a:r>
                  <a:rPr lang="zh-CN" altLang="en-US" sz="2400" dirty="0" smtClean="0">
                    <a:solidFill>
                      <a:prstClr val="black"/>
                    </a:solidFill>
                    <a:latin typeface="微软雅黑" panose="020B0503020204020204" pitchFamily="34" charset="-122"/>
                    <a:ea typeface="微软雅黑" panose="020B0503020204020204" pitchFamily="34" charset="-122"/>
                  </a:rPr>
                  <a:t>管理工作方案（规划），合规手册，合规管理规定；</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合同管理</a:t>
                </a:r>
                <a:r>
                  <a:rPr lang="zh-CN" altLang="en-US" sz="2400" dirty="0" smtClean="0">
                    <a:solidFill>
                      <a:prstClr val="black"/>
                    </a:solidFill>
                    <a:latin typeface="微软雅黑" panose="020B0503020204020204" pitchFamily="34" charset="-122"/>
                    <a:ea typeface="微软雅黑" panose="020B0503020204020204" pitchFamily="34" charset="-122"/>
                  </a:rPr>
                  <a:t>办法，授权委托管理办法，信用管理办法，风险评估办法，法律事务管理办法等；</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a:t>
                </a:r>
                <a:r>
                  <a:rPr lang="zh-CN" altLang="en-US" sz="2400" dirty="0">
                    <a:solidFill>
                      <a:prstClr val="black"/>
                    </a:solidFill>
                    <a:latin typeface="微软雅黑" panose="020B0503020204020204" pitchFamily="34" charset="-122"/>
                    <a:ea typeface="微软雅黑" panose="020B0503020204020204" pitchFamily="34" charset="-122"/>
                  </a:rPr>
                  <a:t>三个不得</a:t>
                </a:r>
                <a:r>
                  <a:rPr lang="zh-CN" altLang="en-US" sz="2400" dirty="0" smtClean="0">
                    <a:solidFill>
                      <a:prstClr val="black"/>
                    </a:solidFill>
                    <a:latin typeface="微软雅黑" panose="020B0503020204020204" pitchFamily="34" charset="-122"/>
                    <a:ea typeface="微软雅黑" panose="020B0503020204020204" pitchFamily="34" charset="-122"/>
                  </a:rPr>
                  <a:t>”“</a:t>
                </a:r>
                <a:r>
                  <a:rPr lang="zh-CN" altLang="en-US" sz="2400" dirty="0">
                    <a:solidFill>
                      <a:prstClr val="black"/>
                    </a:solidFill>
                    <a:latin typeface="微软雅黑" panose="020B0503020204020204" pitchFamily="34" charset="-122"/>
                    <a:ea typeface="微软雅黑" panose="020B0503020204020204" pitchFamily="34" charset="-122"/>
                  </a:rPr>
                  <a:t>十个严禁</a:t>
                </a:r>
                <a:r>
                  <a:rPr lang="zh-CN" altLang="en-US" sz="2400" dirty="0" smtClean="0">
                    <a:solidFill>
                      <a:prstClr val="black"/>
                    </a:solidFill>
                    <a:latin typeface="微软雅黑" panose="020B0503020204020204" pitchFamily="34" charset="-122"/>
                    <a:ea typeface="微软雅黑" panose="020B0503020204020204" pitchFamily="34" charset="-122"/>
                  </a:rPr>
                  <a:t>” 实施细则</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，合同评审细则，合规评审细则等。</a:t>
                </a:r>
                <a:endParaRPr lang="zh-CN" altLang="en-US"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7030A0"/>
                  </a:solidFill>
                  <a:effectLst/>
                  <a:uLnTx/>
                  <a:uFillTx/>
                  <a:latin typeface="微软雅黑" panose="020B0503020204020204" charset="-122"/>
                  <a:ea typeface="微软雅黑" panose="020B0503020204020204" charset="-122"/>
                  <a:cs typeface="+mn-cs"/>
                </a:rPr>
                <a:t>公司合规管理体系架构</a:t>
              </a:r>
              <a:endParaRPr kumimoji="0" lang="zh-CN" altLang="en-US" sz="2400" b="1"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728306159"/>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0"/>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合规管理体系</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6" y="2729999"/>
                <a:ext cx="7652900" cy="1539388"/>
              </a:xfrm>
              <a:prstGeom prst="rect">
                <a:avLst/>
              </a:prstGeom>
            </p:spPr>
            <p:txBody>
              <a:bodyPr wrap="square">
                <a:spAutoFit/>
              </a:bodyPr>
              <a:lstStyle/>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规管理运行</a:t>
                </a:r>
                <a:r>
                  <a:rPr lang="zh-CN" altLang="en-US" sz="2400" b="1" dirty="0" smtClean="0">
                    <a:solidFill>
                      <a:prstClr val="black"/>
                    </a:solidFill>
                    <a:latin typeface="微软雅黑" panose="020B0503020204020204" pitchFamily="34" charset="-122"/>
                    <a:ea typeface="微软雅黑" panose="020B0503020204020204" pitchFamily="34" charset="-122"/>
                  </a:rPr>
                  <a:t>机制</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按照</a:t>
                </a:r>
                <a:r>
                  <a:rPr lang="zh-CN" altLang="en-US" sz="2400" dirty="0">
                    <a:solidFill>
                      <a:prstClr val="black"/>
                    </a:solidFill>
                    <a:latin typeface="微软雅黑" panose="020B0503020204020204" pitchFamily="34" charset="-122"/>
                    <a:ea typeface="微软雅黑" panose="020B0503020204020204" pitchFamily="34" charset="-122"/>
                  </a:rPr>
                  <a:t>“运转顺畅、高效有序、反应灵敏、闭环提升”的原则，建立健全合规风险识别和管控机制、合规</a:t>
                </a:r>
                <a:r>
                  <a:rPr lang="zh-CN" altLang="en-US" sz="2400" dirty="0" smtClean="0">
                    <a:solidFill>
                      <a:prstClr val="black"/>
                    </a:solidFill>
                    <a:latin typeface="微软雅黑" panose="020B0503020204020204" pitchFamily="34" charset="-122"/>
                    <a:ea typeface="微软雅黑" panose="020B0503020204020204" pitchFamily="34" charset="-122"/>
                  </a:rPr>
                  <a:t>审查机制、合规事件报告</a:t>
                </a:r>
                <a:r>
                  <a:rPr lang="zh-CN" altLang="en-US" sz="2400" dirty="0">
                    <a:solidFill>
                      <a:prstClr val="black"/>
                    </a:solidFill>
                    <a:latin typeface="微软雅黑" panose="020B0503020204020204" pitchFamily="34" charset="-122"/>
                    <a:ea typeface="微软雅黑" panose="020B0503020204020204" pitchFamily="34" charset="-122"/>
                  </a:rPr>
                  <a:t>机制、合规检查整改机制、合规举报监督机制、合规责任追究机制、合规管理考核机制。</a:t>
                </a:r>
                <a:endParaRPr lang="zh-CN" altLang="en-US"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7030A0"/>
                  </a:solidFill>
                  <a:effectLst/>
                  <a:uLnTx/>
                  <a:uFillTx/>
                  <a:latin typeface="微软雅黑" panose="020B0503020204020204" charset="-122"/>
                  <a:ea typeface="微软雅黑" panose="020B0503020204020204" charset="-122"/>
                  <a:cs typeface="+mn-cs"/>
                </a:rPr>
                <a:t>公司合规管理体系架构</a:t>
              </a:r>
              <a:endParaRPr kumimoji="0" lang="zh-CN" altLang="en-US" sz="2400" b="1"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044367974"/>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0"/>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合规管理体系</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6" y="2729999"/>
                <a:ext cx="7652900" cy="1142580"/>
              </a:xfrm>
              <a:prstGeom prst="rect">
                <a:avLst/>
              </a:prstGeom>
            </p:spPr>
            <p:txBody>
              <a:bodyPr wrap="square">
                <a:spAutoFit/>
              </a:bodyPr>
              <a:lstStyle/>
              <a:p>
                <a:pPr lvl="0" indent="457200">
                  <a:lnSpc>
                    <a:spcPct val="120000"/>
                  </a:lnSpc>
                </a:pPr>
                <a:r>
                  <a:rPr lang="zh-CN" altLang="en-US" sz="2400" b="1" dirty="0" smtClean="0">
                    <a:solidFill>
                      <a:prstClr val="black"/>
                    </a:solidFill>
                    <a:latin typeface="微软雅黑" panose="020B0503020204020204" pitchFamily="34" charset="-122"/>
                    <a:ea typeface="微软雅黑" panose="020B0503020204020204" pitchFamily="34" charset="-122"/>
                  </a:rPr>
                  <a:t>合</a:t>
                </a:r>
                <a:r>
                  <a:rPr lang="zh-CN" altLang="en-US" sz="2400" b="1" dirty="0">
                    <a:solidFill>
                      <a:prstClr val="black"/>
                    </a:solidFill>
                    <a:latin typeface="微软雅黑" panose="020B0503020204020204" pitchFamily="34" charset="-122"/>
                    <a:ea typeface="微软雅黑" panose="020B0503020204020204" pitchFamily="34" charset="-122"/>
                  </a:rPr>
                  <a:t>规管理保障</a:t>
                </a:r>
                <a:r>
                  <a:rPr lang="zh-CN" altLang="en-US" sz="2400" b="1" dirty="0" smtClean="0">
                    <a:solidFill>
                      <a:prstClr val="black"/>
                    </a:solidFill>
                    <a:latin typeface="微软雅黑" panose="020B0503020204020204" pitchFamily="34" charset="-122"/>
                    <a:ea typeface="微软雅黑" panose="020B0503020204020204" pitchFamily="34" charset="-122"/>
                  </a:rPr>
                  <a:t>机制</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按照</a:t>
                </a:r>
                <a:r>
                  <a:rPr lang="zh-CN" altLang="en-US" sz="2400" dirty="0">
                    <a:solidFill>
                      <a:prstClr val="black"/>
                    </a:solidFill>
                    <a:latin typeface="微软雅黑" panose="020B0503020204020204" pitchFamily="34" charset="-122"/>
                    <a:ea typeface="微软雅黑" panose="020B0503020204020204" pitchFamily="34" charset="-122"/>
                  </a:rPr>
                  <a:t>“支撑有效、保障有力、循序渐进、持之以恒”的原则，强化合规管理信息化建设、队伍建设、合规培训、合规文化建设等保障机制。</a:t>
                </a:r>
                <a:endParaRPr lang="zh-CN" altLang="en-US"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7030A0"/>
                  </a:solidFill>
                  <a:effectLst/>
                  <a:uLnTx/>
                  <a:uFillTx/>
                  <a:latin typeface="微软雅黑" panose="020B0503020204020204" charset="-122"/>
                  <a:ea typeface="微软雅黑" panose="020B0503020204020204" charset="-122"/>
                  <a:cs typeface="+mn-cs"/>
                </a:rPr>
                <a:t>公司合规管理体系架构</a:t>
              </a:r>
              <a:endParaRPr kumimoji="0" lang="zh-CN" altLang="en-US" sz="2400" b="1" i="0" u="none" strike="noStrike" kern="1200" cap="none" spc="0" normalizeH="0" baseline="0" noProof="0" dirty="0">
                <a:ln>
                  <a:noFill/>
                </a:ln>
                <a:solidFill>
                  <a:srgbClr val="7030A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73408189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2"/>
            <a:ext cx="11087100" cy="6211888"/>
            <a:chOff x="0" y="188913"/>
            <a:chExt cx="8294199" cy="4835989"/>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什么叫合规</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335826"/>
              <a:chOff x="573336" y="2421786"/>
              <a:chExt cx="7752653" cy="3335826"/>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3358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484179"/>
                <a:ext cx="7510383" cy="2717129"/>
              </a:xfrm>
              <a:prstGeom prst="rect">
                <a:avLst/>
              </a:prstGeom>
            </p:spPr>
            <p:txBody>
              <a:bodyPr wrap="square">
                <a:spAutoFit/>
              </a:bodyPr>
              <a:lstStyle/>
              <a:p>
                <a:pPr lvl="0" indent="457200">
                  <a:lnSpc>
                    <a:spcPct val="120000"/>
                  </a:lnSpc>
                </a:pPr>
                <a:r>
                  <a:rPr lang="zh-CN" altLang="en-US" sz="2600" dirty="0" smtClean="0">
                    <a:solidFill>
                      <a:prstClr val="black"/>
                    </a:solidFill>
                    <a:latin typeface="微软雅黑" panose="020B0503020204020204" pitchFamily="34" charset="-122"/>
                    <a:ea typeface="微软雅黑" panose="020B0503020204020204" pitchFamily="34" charset="-122"/>
                  </a:rPr>
                  <a:t>理解：</a:t>
                </a:r>
                <a:r>
                  <a:rPr lang="zh-CN" altLang="en-US" sz="2600" dirty="0">
                    <a:solidFill>
                      <a:prstClr val="black"/>
                    </a:solidFill>
                    <a:latin typeface="微软雅黑" panose="020B0503020204020204" pitchFamily="34" charset="-122"/>
                    <a:ea typeface="微软雅黑" panose="020B0503020204020204" pitchFamily="34" charset="-122"/>
                  </a:rPr>
                  <a:t>合乎</a:t>
                </a:r>
                <a:r>
                  <a:rPr lang="zh-CN" altLang="en-US" sz="2600" dirty="0" smtClean="0">
                    <a:solidFill>
                      <a:prstClr val="black"/>
                    </a:solidFill>
                    <a:latin typeface="微软雅黑" panose="020B0503020204020204" pitchFamily="34" charset="-122"/>
                    <a:ea typeface="微软雅黑" panose="020B0503020204020204" pitchFamily="34" charset="-122"/>
                  </a:rPr>
                  <a:t>规则（</a:t>
                </a:r>
                <a:r>
                  <a:rPr lang="zh-CN" altLang="en-US" sz="2600" dirty="0">
                    <a:solidFill>
                      <a:prstClr val="black"/>
                    </a:solidFill>
                    <a:latin typeface="微软雅黑" panose="020B0503020204020204" pitchFamily="34" charset="-122"/>
                    <a:ea typeface="微软雅黑" panose="020B0503020204020204" pitchFamily="34" charset="-122"/>
                  </a:rPr>
                  <a:t>范</a:t>
                </a:r>
                <a:r>
                  <a:rPr lang="zh-CN" altLang="en-US" sz="2600" dirty="0" smtClean="0">
                    <a:solidFill>
                      <a:prstClr val="black"/>
                    </a:solidFill>
                    <a:latin typeface="微软雅黑" panose="020B0503020204020204" pitchFamily="34" charset="-122"/>
                    <a:ea typeface="微软雅黑" panose="020B0503020204020204" pitchFamily="34" charset="-122"/>
                  </a:rPr>
                  <a:t>），合理规范。一行为，一目标。</a:t>
                </a:r>
                <a:endParaRPr lang="en-US" altLang="zh-CN" sz="26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kumimoji="0" lang="zh-CN" altLang="en-US" sz="26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规则：</a:t>
                </a:r>
                <a:r>
                  <a:rPr lang="zh-CN" altLang="zh-CN" sz="2000" dirty="0">
                    <a:solidFill>
                      <a:prstClr val="black"/>
                    </a:solidFill>
                    <a:latin typeface="微软雅黑" panose="020B0503020204020204" pitchFamily="34" charset="-122"/>
                    <a:ea typeface="微软雅黑" panose="020B0503020204020204" pitchFamily="34" charset="-122"/>
                  </a:rPr>
                  <a:t>一宪法，二法律，三行政法规，国务院制定的条例、规定、办法</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四国家部委制定的部门规章</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五地方法规，地方各级人民政府、地方人大制定的地方法规</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六行业规则，如银保监会、证监会的监管规定</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七国际条约、国际惯例、国际规则</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八国际组织的规则</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九业务所在国、业务牵涉国的法律法规政策</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十党规党纪</a:t>
                </a:r>
                <a:r>
                  <a:rPr lang="zh-CN" altLang="en-US" sz="2000" dirty="0">
                    <a:solidFill>
                      <a:prstClr val="black"/>
                    </a:solidFill>
                    <a:latin typeface="微软雅黑" panose="020B0503020204020204" pitchFamily="34" charset="-122"/>
                    <a:ea typeface="微软雅黑" panose="020B0503020204020204" pitchFamily="34" charset="-122"/>
                  </a:rPr>
                  <a:t>，</a:t>
                </a:r>
                <a:r>
                  <a:rPr lang="zh-CN" altLang="zh-CN" sz="2000" dirty="0">
                    <a:solidFill>
                      <a:prstClr val="black"/>
                    </a:solidFill>
                    <a:latin typeface="微软雅黑" panose="020B0503020204020204" pitchFamily="34" charset="-122"/>
                    <a:ea typeface="微软雅黑" panose="020B0503020204020204" pitchFamily="34" charset="-122"/>
                  </a:rPr>
                  <a:t>十一企业章程、规章制度。</a:t>
                </a:r>
                <a:endParaRPr lang="en-US" altLang="zh-CN" sz="2000" dirty="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800" dirty="0">
                    <a:latin typeface="微软雅黑" panose="020B0503020204020204" pitchFamily="34" charset="-122"/>
                    <a:ea typeface="微软雅黑" panose="020B0503020204020204" pitchFamily="34" charset="-122"/>
                    <a:cs typeface="仿宋_GB2312" panose="02010609030101010101" pitchFamily="49" charset="-122"/>
                  </a:rPr>
                  <a:t>遵守</a:t>
                </a:r>
                <a:r>
                  <a:rPr lang="zh-CN" altLang="en-US" sz="2800" dirty="0" smtClean="0">
                    <a:latin typeface="微软雅黑" panose="020B0503020204020204" pitchFamily="34" charset="-122"/>
                    <a:ea typeface="微软雅黑" panose="020B0503020204020204" pitchFamily="34" charset="-122"/>
                    <a:cs typeface="仿宋_GB2312" panose="02010609030101010101" pitchFamily="49" charset="-122"/>
                  </a:rPr>
                  <a:t>规则：</a:t>
                </a:r>
                <a:r>
                  <a:rPr lang="zh-CN" altLang="zh-CN" sz="2400" dirty="0">
                    <a:solidFill>
                      <a:prstClr val="black"/>
                    </a:solidFill>
                    <a:latin typeface="微软雅黑" panose="020B0503020204020204" pitchFamily="34" charset="-122"/>
                    <a:ea typeface="微软雅黑" panose="020B0503020204020204" pitchFamily="34" charset="-122"/>
                  </a:rPr>
                  <a:t>遵守了才能称之为合规，特别是其中的强制性规范、禁止性规范，就是红线、底线。</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737458080"/>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0"/>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建立完善合规管理体系</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6" y="2729999"/>
                <a:ext cx="7652900" cy="2636773"/>
              </a:xfrm>
              <a:prstGeom prst="rect">
                <a:avLst/>
              </a:prstGeom>
            </p:spPr>
            <p:txBody>
              <a:bodyPr wrap="square">
                <a:spAutoFit/>
              </a:bodyPr>
              <a:lstStyle/>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在已经发布</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合规管理工作方案</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a:solidFill>
                      <a:prstClr val="black"/>
                    </a:solidFill>
                    <a:latin typeface="微软雅黑" panose="020B0503020204020204" pitchFamily="34" charset="-122"/>
                    <a:ea typeface="微软雅黑" panose="020B0503020204020204" pitchFamily="34" charset="-122"/>
                  </a:rPr>
                  <a:t>的基础</a:t>
                </a:r>
                <a:r>
                  <a:rPr lang="zh-CN" altLang="en-US" sz="2400" dirty="0" smtClean="0">
                    <a:solidFill>
                      <a:prstClr val="black"/>
                    </a:solidFill>
                    <a:latin typeface="微软雅黑" panose="020B0503020204020204" pitchFamily="34" charset="-122"/>
                    <a:ea typeface="微软雅黑" panose="020B0503020204020204" pitchFamily="34" charset="-122"/>
                  </a:rPr>
                  <a:t>上，制定</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合规管理规定</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，明确合规管理的原则、基本要求、各部门各单位及员工的合规管理职责、基本工作流程、合规风险预警和评估、合规管理评价与考核。</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以</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合规管理规定</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为基础，制定相关操作性管理办法，将合规管理嵌入到各业务领域的管理制度中去。</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完善和督促建立完善合规管理组织体系。</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实质性开展合规管理工作。</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410155451"/>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0"/>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建立合规管理组织架构</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6" y="2729999"/>
                <a:ext cx="7652900" cy="1905182"/>
              </a:xfrm>
              <a:prstGeom prst="rect">
                <a:avLst/>
              </a:prstGeom>
            </p:spPr>
            <p:txBody>
              <a:bodyPr wrap="square">
                <a:spAutoFit/>
              </a:bodyPr>
              <a:lstStyle/>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设立合规委员会，主要职责制定合规管理计划、研究重大合规问题并提出解决方案、决定违规案例并进行通报、决定违规事件追责移交、审议合规报告。</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建立合规负责人</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合规管理牵头部门</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业务部门</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业务单位</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监督保障部门组织架构。</a:t>
                </a:r>
                <a:endParaRPr lang="en-US" altLang="zh-CN" sz="2400" dirty="0" smtClean="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848226358"/>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0"/>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开展合规管理具体工作</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573336" y="2729999"/>
                <a:ext cx="7652900" cy="1905182"/>
              </a:xfrm>
              <a:prstGeom prst="rect">
                <a:avLst/>
              </a:prstGeom>
            </p:spPr>
            <p:txBody>
              <a:bodyPr wrap="square">
                <a:spAutoFit/>
              </a:bodyPr>
              <a:lstStyle/>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 </a:t>
                </a:r>
                <a:r>
                  <a:rPr lang="zh-CN" altLang="en-US" sz="2400" dirty="0" smtClean="0">
                    <a:solidFill>
                      <a:prstClr val="black"/>
                    </a:solidFill>
                    <a:latin typeface="微软雅黑" panose="020B0503020204020204" pitchFamily="34" charset="-122"/>
                    <a:ea typeface="微软雅黑" panose="020B0503020204020204" pitchFamily="34" charset="-122"/>
                  </a:rPr>
                  <a:t>经营性决策事项的合规性审查，交易行为的合规性审查如集中采购招标投标、合同签订、合同履约中合规性审查、评价和监督等，规章制度合规性审查。</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开展合规咨询活动。有问题，找法律。</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a:t>
                </a:r>
                <a:r>
                  <a:rPr lang="zh-CN" altLang="en-US" sz="2400" dirty="0" smtClean="0">
                    <a:solidFill>
                      <a:prstClr val="black"/>
                    </a:solidFill>
                    <a:latin typeface="微软雅黑" panose="020B0503020204020204" pitchFamily="34" charset="-122"/>
                    <a:ea typeface="微软雅黑" panose="020B0503020204020204" pitchFamily="34" charset="-122"/>
                  </a:rPr>
                  <a:t>规牵头部门及业务部门都要开展合规审查把关的具体工作。</a:t>
                </a:r>
                <a:endParaRPr lang="en-US" altLang="zh-CN" sz="2400" dirty="0" smtClean="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4079243881"/>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099" cy="6036520"/>
            <a:chOff x="0" y="188913"/>
            <a:chExt cx="8294198"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5" y="985444"/>
              <a:ext cx="5108960" cy="397053"/>
              <a:chOff x="585361" y="985444"/>
              <a:chExt cx="5721770"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5562164"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1" y="1020116"/>
                <a:ext cx="5291489"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4.</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开展“三个不得”“十个严禁”专项检查</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609093" y="1756417"/>
              <a:ext cx="7685105" cy="3414757"/>
              <a:chOff x="640883" y="2489127"/>
              <a:chExt cx="7685105" cy="3414757"/>
            </a:xfrm>
          </p:grpSpPr>
          <p:sp>
            <p:nvSpPr>
              <p:cNvPr id="14" name="矩形 13">
                <a:extLst>
                  <a:ext uri="{FF2B5EF4-FFF2-40B4-BE49-F238E27FC236}">
                    <a16:creationId xmlns:a16="http://schemas.microsoft.com/office/drawing/2014/main" id="{559C1E0A-53E7-453A-BE3B-2A09CBB5E7FA}"/>
                  </a:ext>
                </a:extLst>
              </p:cNvPr>
              <p:cNvSpPr/>
              <p:nvPr/>
            </p:nvSpPr>
            <p:spPr>
              <a:xfrm>
                <a:off x="640883" y="2489127"/>
                <a:ext cx="7685105" cy="34147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zh-CN" altLang="en-US" sz="1800" b="1" i="0" u="none" strike="noStrike" kern="1200" cap="none" spc="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cs typeface="+mn-cs"/>
                  </a:rPr>
                  <a:t>的</a:t>
                </a: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09324"/>
                <a:ext cx="7510390" cy="1539388"/>
              </a:xfrm>
              <a:prstGeom prst="rect">
                <a:avLst/>
              </a:prstGeom>
            </p:spPr>
            <p:txBody>
              <a:bodyPr wrap="square">
                <a:spAutoFit/>
              </a:bodyPr>
              <a:lstStyle/>
              <a:p>
                <a:pPr lvl="0" indent="457200">
                  <a:lnSpc>
                    <a:spcPct val="120000"/>
                  </a:lnSpc>
                </a:pPr>
                <a:r>
                  <a:rPr lang="en-US" altLang="zh-CN" sz="2400" dirty="0" smtClean="0">
                    <a:solidFill>
                      <a:prstClr val="black"/>
                    </a:solidFill>
                    <a:latin typeface="微软雅黑" panose="020B0503020204020204" pitchFamily="34" charset="-122"/>
                    <a:ea typeface="微软雅黑" panose="020B0503020204020204" pitchFamily="34" charset="-122"/>
                  </a:rPr>
                  <a:t> </a:t>
                </a:r>
                <a:r>
                  <a:rPr lang="zh-CN" altLang="en-US" sz="2400" dirty="0" smtClean="0">
                    <a:solidFill>
                      <a:prstClr val="black"/>
                    </a:solidFill>
                    <a:latin typeface="微软雅黑" panose="020B0503020204020204" pitchFamily="34" charset="-122"/>
                    <a:ea typeface="微软雅黑" panose="020B0503020204020204" pitchFamily="34" charset="-122"/>
                  </a:rPr>
                  <a:t>在今年</a:t>
                </a:r>
                <a:r>
                  <a:rPr lang="en-US" altLang="zh-CN" sz="2400" dirty="0" smtClean="0">
                    <a:solidFill>
                      <a:prstClr val="black"/>
                    </a:solidFill>
                    <a:latin typeface="微软雅黑" panose="020B0503020204020204" pitchFamily="34" charset="-122"/>
                    <a:ea typeface="微软雅黑" panose="020B0503020204020204" pitchFamily="34" charset="-122"/>
                  </a:rPr>
                  <a:t>9</a:t>
                </a:r>
                <a:r>
                  <a:rPr lang="zh-CN" altLang="en-US" sz="2400" dirty="0" smtClean="0">
                    <a:solidFill>
                      <a:prstClr val="black"/>
                    </a:solidFill>
                    <a:latin typeface="微软雅黑" panose="020B0503020204020204" pitchFamily="34" charset="-122"/>
                    <a:ea typeface="微软雅黑" panose="020B0503020204020204" pitchFamily="34" charset="-122"/>
                  </a:rPr>
                  <a:t>月份开始启动，重点检查违法违规行为，形成专项检查报告，总结经验教训，评比表彰。</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今后，每年开展一次，作为合规管理的常规性工作，并以此为基础，形成各单位的合规报告。</a:t>
                </a:r>
                <a:endParaRPr lang="en-US" altLang="zh-CN" sz="2400" dirty="0" smtClean="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11218006"/>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099" cy="6036520"/>
            <a:chOff x="0" y="188913"/>
            <a:chExt cx="8294198"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5" y="985444"/>
              <a:ext cx="5108960" cy="397053"/>
              <a:chOff x="585361" y="985444"/>
              <a:chExt cx="5721770"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5562164"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1" y="1020116"/>
                <a:ext cx="5291489"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a:solidFill>
                      <a:prstClr val="white"/>
                    </a:solidFill>
                    <a:latin typeface="微软雅黑" panose="020B0503020204020204" pitchFamily="34" charset="-122"/>
                    <a:ea typeface="微软雅黑" panose="020B0503020204020204" pitchFamily="34" charset="-122"/>
                  </a:rPr>
                  <a:t>5</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开展</a:t>
                </a:r>
                <a:r>
                  <a:rPr lang="zh-CN" altLang="en-US" sz="2000" b="1" noProof="0" dirty="0">
                    <a:solidFill>
                      <a:prstClr val="white"/>
                    </a:solidFill>
                    <a:latin typeface="微软雅黑" panose="020B0503020204020204" pitchFamily="34" charset="-122"/>
                    <a:ea typeface="微软雅黑" panose="020B0503020204020204" pitchFamily="34" charset="-122"/>
                  </a:rPr>
                  <a:t>合</a:t>
                </a:r>
                <a:r>
                  <a:rPr lang="zh-CN" altLang="en-US" sz="2000" b="1" noProof="0" dirty="0" smtClean="0">
                    <a:solidFill>
                      <a:prstClr val="white"/>
                    </a:solidFill>
                    <a:latin typeface="微软雅黑" panose="020B0503020204020204" pitchFamily="34" charset="-122"/>
                    <a:ea typeface="微软雅黑" panose="020B0503020204020204" pitchFamily="34" charset="-122"/>
                  </a:rPr>
                  <a:t>规管理年活动</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609093" y="1756417"/>
              <a:ext cx="7685105" cy="3414757"/>
              <a:chOff x="640883" y="2489127"/>
              <a:chExt cx="7685105" cy="3414757"/>
            </a:xfrm>
          </p:grpSpPr>
          <p:sp>
            <p:nvSpPr>
              <p:cNvPr id="14" name="矩形 13">
                <a:extLst>
                  <a:ext uri="{FF2B5EF4-FFF2-40B4-BE49-F238E27FC236}">
                    <a16:creationId xmlns:a16="http://schemas.microsoft.com/office/drawing/2014/main" id="{559C1E0A-53E7-453A-BE3B-2A09CBB5E7FA}"/>
                  </a:ext>
                </a:extLst>
              </p:cNvPr>
              <p:cNvSpPr/>
              <p:nvPr/>
            </p:nvSpPr>
            <p:spPr>
              <a:xfrm>
                <a:off x="640883" y="2489127"/>
                <a:ext cx="7685105" cy="34147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zh-CN" altLang="en-US" sz="1800" b="1" i="0" u="none" strike="noStrike" kern="1200" cap="none" spc="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cs typeface="+mn-cs"/>
                  </a:rPr>
                  <a:t>的</a:t>
                </a: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09324"/>
                <a:ext cx="7510390" cy="2270978"/>
              </a:xfrm>
              <a:prstGeom prst="rect">
                <a:avLst/>
              </a:prstGeom>
            </p:spPr>
            <p:txBody>
              <a:bodyPr wrap="square">
                <a:spAutoFit/>
              </a:bodyPr>
              <a:lstStyle/>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活动主题：梳理合规意识，实现依法合规，防范合规风险。</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活动</a:t>
                </a:r>
                <a:r>
                  <a:rPr lang="zh-CN" altLang="en-US" sz="2400" dirty="0" smtClean="0">
                    <a:solidFill>
                      <a:prstClr val="black"/>
                    </a:solidFill>
                    <a:latin typeface="微软雅黑" panose="020B0503020204020204" pitchFamily="34" charset="-122"/>
                    <a:ea typeface="微软雅黑" panose="020B0503020204020204" pitchFamily="34" charset="-122"/>
                  </a:rPr>
                  <a:t>内容：动员阶段</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设立机构，宣贯合规会议精神；实施阶段</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制定制度，梳理三个重点合规事项，深化三项审核；专项检查阶段</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“三个不得”“十个严禁”；总结验收阶段</a:t>
                </a:r>
                <a:r>
                  <a:rPr lang="en-US" altLang="zh-CN" sz="2400" dirty="0" smtClean="0">
                    <a:solidFill>
                      <a:prstClr val="black"/>
                    </a:solidFill>
                    <a:latin typeface="微软雅黑" panose="020B0503020204020204" pitchFamily="34" charset="-122"/>
                    <a:ea typeface="微软雅黑" panose="020B0503020204020204" pitchFamily="34" charset="-122"/>
                  </a:rPr>
                  <a:t>—</a:t>
                </a:r>
                <a:r>
                  <a:rPr lang="zh-CN" altLang="en-US" sz="2400" dirty="0" smtClean="0">
                    <a:solidFill>
                      <a:prstClr val="black"/>
                    </a:solidFill>
                    <a:latin typeface="微软雅黑" panose="020B0503020204020204" pitchFamily="34" charset="-122"/>
                    <a:ea typeface="微软雅黑" panose="020B0503020204020204" pitchFamily="34" charset="-122"/>
                  </a:rPr>
                  <a:t>总结，评价，提供整改意见。</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活动</a:t>
                </a:r>
                <a:r>
                  <a:rPr lang="zh-CN" altLang="en-US" sz="2400" dirty="0" smtClean="0">
                    <a:solidFill>
                      <a:prstClr val="black"/>
                    </a:solidFill>
                    <a:latin typeface="微软雅黑" panose="020B0503020204020204" pitchFamily="34" charset="-122"/>
                    <a:ea typeface="微软雅黑" panose="020B0503020204020204" pitchFamily="34" charset="-122"/>
                  </a:rPr>
                  <a:t>要求：提高认识，加强组织领导；建立体制机制，注重实效；突出重点，点面结合；协同联动形成氛围。</a:t>
                </a:r>
                <a:endParaRPr lang="en-US" altLang="zh-CN" sz="2400" dirty="0" smtClean="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020990134"/>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099" cy="6036520"/>
            <a:chOff x="0" y="188913"/>
            <a:chExt cx="8294198"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5" y="985444"/>
              <a:ext cx="5108960" cy="397053"/>
              <a:chOff x="585361" y="985444"/>
              <a:chExt cx="5721770"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5562164"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1" y="1020116"/>
                <a:ext cx="5291489"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prstClr val="white"/>
                    </a:solidFill>
                    <a:latin typeface="微软雅黑" panose="020B0503020204020204" pitchFamily="34" charset="-122"/>
                    <a:ea typeface="微软雅黑" panose="020B0503020204020204" pitchFamily="34" charset="-122"/>
                  </a:rPr>
                  <a:t>6</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编制合规手册，形成负面清单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609093" y="1756417"/>
              <a:ext cx="7685105" cy="3414757"/>
              <a:chOff x="640883" y="2489127"/>
              <a:chExt cx="7685105" cy="3414757"/>
            </a:xfrm>
          </p:grpSpPr>
          <p:sp>
            <p:nvSpPr>
              <p:cNvPr id="14" name="矩形 13">
                <a:extLst>
                  <a:ext uri="{FF2B5EF4-FFF2-40B4-BE49-F238E27FC236}">
                    <a16:creationId xmlns:a16="http://schemas.microsoft.com/office/drawing/2014/main" id="{559C1E0A-53E7-453A-BE3B-2A09CBB5E7FA}"/>
                  </a:ext>
                </a:extLst>
              </p:cNvPr>
              <p:cNvSpPr/>
              <p:nvPr/>
            </p:nvSpPr>
            <p:spPr>
              <a:xfrm>
                <a:off x="640883" y="2489127"/>
                <a:ext cx="7685105" cy="34147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zh-CN" altLang="en-US" sz="1800" b="1" i="0" u="none" strike="noStrike" kern="1200" cap="none" spc="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cs typeface="+mn-cs"/>
                  </a:rPr>
                  <a:t>的</a:t>
                </a: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09324"/>
                <a:ext cx="7510390" cy="1905183"/>
              </a:xfrm>
              <a:prstGeom prst="rect">
                <a:avLst/>
              </a:prstGeom>
            </p:spPr>
            <p:txBody>
              <a:bodyPr wrap="square">
                <a:spAutoFit/>
              </a:bodyPr>
              <a:lstStyle/>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合规手册的主要内容：合规理念、合规要求、合规管理目标、合规管理基本原则、合规手册制定依据、适用范围、合规制度体系（基本制度、专项管理办法、工作流程、管理工具）、组织体系、合规风险管理机制、合规文化建设机制、企业合规义务、商业伙伴合规义务、员工行为准则。</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合规负面</a:t>
                </a:r>
                <a:r>
                  <a:rPr lang="zh-CN" altLang="en-US" sz="2400" dirty="0" smtClean="0">
                    <a:solidFill>
                      <a:prstClr val="black"/>
                    </a:solidFill>
                    <a:latin typeface="微软雅黑" panose="020B0503020204020204" pitchFamily="34" charset="-122"/>
                    <a:ea typeface="微软雅黑" panose="020B0503020204020204" pitchFamily="34" charset="-122"/>
                  </a:rPr>
                  <a:t>清单：通用负面清单、各业务领域负面清单。</a:t>
                </a:r>
                <a:endParaRPr lang="en-US" altLang="zh-CN" sz="2400" dirty="0" smtClean="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953799370"/>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099" cy="6036519"/>
            <a:chOff x="0" y="188913"/>
            <a:chExt cx="8294198"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5" y="985444"/>
              <a:ext cx="5108960" cy="397053"/>
              <a:chOff x="585361" y="985444"/>
              <a:chExt cx="5721770"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5562164"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1" y="1020116"/>
                <a:ext cx="5291489"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prstClr val="white"/>
                    </a:solidFill>
                    <a:latin typeface="微软雅黑" panose="020B0503020204020204" pitchFamily="34" charset="-122"/>
                    <a:ea typeface="微软雅黑" panose="020B0503020204020204" pitchFamily="34" charset="-122"/>
                  </a:rPr>
                  <a:t>7</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建立违规案例库</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609093" y="1756417"/>
              <a:ext cx="7685105" cy="3414757"/>
              <a:chOff x="640883" y="2489127"/>
              <a:chExt cx="7685105" cy="3414757"/>
            </a:xfrm>
          </p:grpSpPr>
          <p:sp>
            <p:nvSpPr>
              <p:cNvPr id="14" name="矩形 13">
                <a:extLst>
                  <a:ext uri="{FF2B5EF4-FFF2-40B4-BE49-F238E27FC236}">
                    <a16:creationId xmlns:a16="http://schemas.microsoft.com/office/drawing/2014/main" id="{559C1E0A-53E7-453A-BE3B-2A09CBB5E7FA}"/>
                  </a:ext>
                </a:extLst>
              </p:cNvPr>
              <p:cNvSpPr/>
              <p:nvPr/>
            </p:nvSpPr>
            <p:spPr>
              <a:xfrm>
                <a:off x="640883" y="2489127"/>
                <a:ext cx="7685105" cy="34147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zh-CN" altLang="en-US" sz="1800" b="1" i="0" u="none" strike="noStrike" kern="1200" cap="none" spc="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cs typeface="+mn-cs"/>
                  </a:rPr>
                  <a:t>的</a:t>
                </a: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09324"/>
                <a:ext cx="7553855" cy="3063534"/>
              </a:xfrm>
              <a:prstGeom prst="rect">
                <a:avLst/>
              </a:prstGeom>
            </p:spPr>
            <p:txBody>
              <a:bodyPr wrap="square">
                <a:spAutoFit/>
              </a:bodyPr>
              <a:lstStyle/>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违反国际条约、惯例，国际组织制定的规则，以及开展业务涉及的相关国家法律法规、政策、监管要求等，遭受</a:t>
                </a:r>
                <a:r>
                  <a:rPr lang="zh-CN" altLang="en-US" sz="1400" dirty="0" smtClean="0">
                    <a:solidFill>
                      <a:prstClr val="black"/>
                    </a:solidFill>
                    <a:latin typeface="微软雅黑" panose="020B0503020204020204" pitchFamily="34" charset="-122"/>
                    <a:ea typeface="微软雅黑" panose="020B0503020204020204" pitchFamily="34" charset="-122"/>
                  </a:rPr>
                  <a:t>经济制裁或</a:t>
                </a:r>
                <a:r>
                  <a:rPr lang="zh-CN" altLang="en-US" sz="1400" dirty="0">
                    <a:solidFill>
                      <a:prstClr val="black"/>
                    </a:solidFill>
                    <a:latin typeface="微软雅黑" panose="020B0503020204020204" pitchFamily="34" charset="-122"/>
                    <a:ea typeface="微软雅黑" panose="020B0503020204020204" pitchFamily="34" charset="-122"/>
                  </a:rPr>
                  <a:t>处罚的。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违反刑事法律规定，构成单位犯罪或职务犯罪的。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3.</a:t>
                </a:r>
                <a:r>
                  <a:rPr lang="zh-CN" altLang="en-US" sz="1400" dirty="0">
                    <a:solidFill>
                      <a:prstClr val="black"/>
                    </a:solidFill>
                    <a:latin typeface="微软雅黑" panose="020B0503020204020204" pitchFamily="34" charset="-122"/>
                    <a:ea typeface="微软雅黑" panose="020B0503020204020204" pitchFamily="34" charset="-122"/>
                  </a:rPr>
                  <a:t>违反法律法规，受到各类行政处罚的。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4.</a:t>
                </a:r>
                <a:r>
                  <a:rPr lang="zh-CN" altLang="en-US" sz="1400" dirty="0">
                    <a:solidFill>
                      <a:prstClr val="black"/>
                    </a:solidFill>
                    <a:latin typeface="微软雅黑" panose="020B0503020204020204" pitchFamily="34" charset="-122"/>
                    <a:ea typeface="微软雅黑" panose="020B0503020204020204" pitchFamily="34" charset="-122"/>
                  </a:rPr>
                  <a:t>被司法、监察机关认定存在违法违规行为并向相关行政</a:t>
                </a:r>
                <a:r>
                  <a:rPr lang="zh-CN" altLang="en-US" sz="1400" dirty="0" smtClean="0">
                    <a:solidFill>
                      <a:prstClr val="black"/>
                    </a:solidFill>
                    <a:latin typeface="微软雅黑" panose="020B0503020204020204" pitchFamily="34" charset="-122"/>
                    <a:ea typeface="微软雅黑" panose="020B0503020204020204" pitchFamily="34" charset="-122"/>
                  </a:rPr>
                  <a:t>主管</a:t>
                </a:r>
                <a:r>
                  <a:rPr lang="zh-CN" altLang="en-US" sz="1400" dirty="0">
                    <a:solidFill>
                      <a:prstClr val="black"/>
                    </a:solidFill>
                    <a:latin typeface="微软雅黑" panose="020B0503020204020204" pitchFamily="34" charset="-122"/>
                    <a:ea typeface="微软雅黑" panose="020B0503020204020204" pitchFamily="34" charset="-122"/>
                  </a:rPr>
                  <a:t>部门出具司法、监察建议的。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5</a:t>
                </a:r>
                <a:r>
                  <a:rPr lang="en-US" altLang="zh-CN" sz="1400" dirty="0" smtClean="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因违法违规行为被各级地方政府、行业主管部门列入</a:t>
                </a:r>
                <a:r>
                  <a:rPr lang="zh-CN" altLang="en-US" sz="1400" dirty="0" smtClean="0">
                    <a:solidFill>
                      <a:prstClr val="black"/>
                    </a:solidFill>
                    <a:latin typeface="微软雅黑" panose="020B0503020204020204" pitchFamily="34" charset="-122"/>
                    <a:ea typeface="微软雅黑" panose="020B0503020204020204" pitchFamily="34" charset="-122"/>
                  </a:rPr>
                  <a:t>失信名单</a:t>
                </a:r>
                <a:r>
                  <a:rPr lang="zh-CN" altLang="en-US" sz="1400" dirty="0">
                    <a:solidFill>
                      <a:prstClr val="black"/>
                    </a:solidFill>
                    <a:latin typeface="微软雅黑" panose="020B0503020204020204" pitchFamily="34" charset="-122"/>
                    <a:ea typeface="微软雅黑" panose="020B0503020204020204" pitchFamily="34" charset="-122"/>
                  </a:rPr>
                  <a:t>、降低信用等级或处以市场禁入限制的。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6.</a:t>
                </a:r>
                <a:r>
                  <a:rPr lang="zh-CN" altLang="en-US" sz="1400" dirty="0">
                    <a:solidFill>
                      <a:prstClr val="black"/>
                    </a:solidFill>
                    <a:latin typeface="微软雅黑" panose="020B0503020204020204" pitchFamily="34" charset="-122"/>
                    <a:ea typeface="微软雅黑" panose="020B0503020204020204" pitchFamily="34" charset="-122"/>
                  </a:rPr>
                  <a:t>因违法违规行为被信用中国、中国执行信息公开网、</a:t>
                </a:r>
                <a:r>
                  <a:rPr lang="zh-CN" altLang="en-US" sz="1400" dirty="0" smtClean="0">
                    <a:solidFill>
                      <a:prstClr val="black"/>
                    </a:solidFill>
                    <a:latin typeface="微软雅黑" panose="020B0503020204020204" pitchFamily="34" charset="-122"/>
                    <a:ea typeface="微软雅黑" panose="020B0503020204020204" pitchFamily="34" charset="-122"/>
                  </a:rPr>
                  <a:t>国家企业</a:t>
                </a:r>
                <a:r>
                  <a:rPr lang="zh-CN" altLang="en-US" sz="1400" dirty="0">
                    <a:solidFill>
                      <a:prstClr val="black"/>
                    </a:solidFill>
                    <a:latin typeface="微软雅黑" panose="020B0503020204020204" pitchFamily="34" charset="-122"/>
                    <a:ea typeface="微软雅黑" panose="020B0503020204020204" pitchFamily="34" charset="-122"/>
                  </a:rPr>
                  <a:t>信用信息公示系统等国家、地方政府或行政主管部门管理</a:t>
                </a:r>
                <a:r>
                  <a:rPr lang="zh-CN" altLang="en-US" sz="1400" dirty="0" smtClean="0">
                    <a:solidFill>
                      <a:prstClr val="black"/>
                    </a:solidFill>
                    <a:latin typeface="微软雅黑" panose="020B0503020204020204" pitchFamily="34" charset="-122"/>
                    <a:ea typeface="微软雅黑" panose="020B0503020204020204" pitchFamily="34" charset="-122"/>
                  </a:rPr>
                  <a:t>的信用</a:t>
                </a:r>
                <a:r>
                  <a:rPr lang="zh-CN" altLang="en-US" sz="1400" dirty="0">
                    <a:solidFill>
                      <a:prstClr val="black"/>
                    </a:solidFill>
                    <a:latin typeface="微软雅黑" panose="020B0503020204020204" pitchFamily="34" charset="-122"/>
                    <a:ea typeface="微软雅黑" panose="020B0503020204020204" pitchFamily="34" charset="-122"/>
                  </a:rPr>
                  <a:t>信息平台公示的。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7.</a:t>
                </a:r>
                <a:r>
                  <a:rPr lang="zh-CN" altLang="en-US" sz="1400" dirty="0">
                    <a:solidFill>
                      <a:prstClr val="black"/>
                    </a:solidFill>
                    <a:latin typeface="微软雅黑" panose="020B0503020204020204" pitchFamily="34" charset="-122"/>
                    <a:ea typeface="微软雅黑" panose="020B0503020204020204" pitchFamily="34" charset="-122"/>
                  </a:rPr>
                  <a:t>因违法违规行为被上级单位、监管单位、行业主管部门</a:t>
                </a:r>
                <a:r>
                  <a:rPr lang="zh-CN" altLang="en-US" sz="1400" dirty="0" smtClean="0">
                    <a:solidFill>
                      <a:prstClr val="black"/>
                    </a:solidFill>
                    <a:latin typeface="微软雅黑" panose="020B0503020204020204" pitchFamily="34" charset="-122"/>
                    <a:ea typeface="微软雅黑" panose="020B0503020204020204" pitchFamily="34" charset="-122"/>
                  </a:rPr>
                  <a:t>通报</a:t>
                </a:r>
                <a:r>
                  <a:rPr lang="zh-CN" altLang="en-US" sz="1400" dirty="0">
                    <a:solidFill>
                      <a:prstClr val="black"/>
                    </a:solidFill>
                    <a:latin typeface="微软雅黑" panose="020B0503020204020204" pitchFamily="34" charset="-122"/>
                    <a:ea typeface="微软雅黑" panose="020B0503020204020204" pitchFamily="34" charset="-122"/>
                  </a:rPr>
                  <a:t>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8.</a:t>
                </a:r>
                <a:r>
                  <a:rPr lang="zh-CN" altLang="en-US" sz="1400" dirty="0">
                    <a:solidFill>
                      <a:prstClr val="black"/>
                    </a:solidFill>
                    <a:latin typeface="微软雅黑" panose="020B0503020204020204" pitchFamily="34" charset="-122"/>
                    <a:ea typeface="微软雅黑" panose="020B0503020204020204" pitchFamily="34" charset="-122"/>
                  </a:rPr>
                  <a:t>被外部监管单位或公司主管部门认定为安全、质量</a:t>
                </a:r>
                <a:r>
                  <a:rPr lang="zh-CN" altLang="en-US" sz="1400" dirty="0" smtClean="0">
                    <a:solidFill>
                      <a:prstClr val="black"/>
                    </a:solidFill>
                    <a:latin typeface="微软雅黑" panose="020B0503020204020204" pitchFamily="34" charset="-122"/>
                    <a:ea typeface="微软雅黑" panose="020B0503020204020204" pitchFamily="34" charset="-122"/>
                  </a:rPr>
                  <a:t>责任事故</a:t>
                </a:r>
                <a:r>
                  <a:rPr lang="zh-CN" altLang="en-US" sz="1400" dirty="0">
                    <a:solidFill>
                      <a:prstClr val="black"/>
                    </a:solidFill>
                    <a:latin typeface="微软雅黑" panose="020B0503020204020204" pitchFamily="34" charset="-122"/>
                    <a:ea typeface="微软雅黑" panose="020B0503020204020204" pitchFamily="34" charset="-122"/>
                  </a:rPr>
                  <a:t>或环境事故的。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9.</a:t>
                </a:r>
                <a:r>
                  <a:rPr lang="zh-CN" altLang="en-US" sz="1400" dirty="0">
                    <a:solidFill>
                      <a:prstClr val="black"/>
                    </a:solidFill>
                    <a:latin typeface="微软雅黑" panose="020B0503020204020204" pitchFamily="34" charset="-122"/>
                    <a:ea typeface="微软雅黑" panose="020B0503020204020204" pitchFamily="34" charset="-122"/>
                  </a:rPr>
                  <a:t>被公司相关职能部门认定违反内部规章制度且情节严重的。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10.</a:t>
                </a:r>
                <a:r>
                  <a:rPr lang="zh-CN" altLang="en-US" sz="1400" dirty="0">
                    <a:solidFill>
                      <a:prstClr val="black"/>
                    </a:solidFill>
                    <a:latin typeface="微软雅黑" panose="020B0503020204020204" pitchFamily="34" charset="-122"/>
                    <a:ea typeface="微软雅黑" panose="020B0503020204020204" pitchFamily="34" charset="-122"/>
                  </a:rPr>
                  <a:t>因违法违规、不诚信履约给企业造成经济损失</a:t>
                </a:r>
                <a:r>
                  <a:rPr lang="en-US" altLang="zh-CN" sz="1400" dirty="0">
                    <a:solidFill>
                      <a:prstClr val="black"/>
                    </a:solidFill>
                    <a:latin typeface="微软雅黑" panose="020B0503020204020204" pitchFamily="34" charset="-122"/>
                    <a:ea typeface="微软雅黑" panose="020B0503020204020204" pitchFamily="34" charset="-122"/>
                  </a:rPr>
                  <a:t>50 </a:t>
                </a:r>
                <a:r>
                  <a:rPr lang="zh-CN" altLang="en-US" sz="1400" dirty="0">
                    <a:solidFill>
                      <a:prstClr val="black"/>
                    </a:solidFill>
                    <a:latin typeface="微软雅黑" panose="020B0503020204020204" pitchFamily="34" charset="-122"/>
                    <a:ea typeface="微软雅黑" panose="020B0503020204020204" pitchFamily="34" charset="-122"/>
                  </a:rPr>
                  <a:t>万元</a:t>
                </a:r>
                <a:r>
                  <a:rPr lang="zh-CN" altLang="en-US" sz="1400" dirty="0" smtClean="0">
                    <a:solidFill>
                      <a:prstClr val="black"/>
                    </a:solidFill>
                    <a:latin typeface="微软雅黑" panose="020B0503020204020204" pitchFamily="34" charset="-122"/>
                    <a:ea typeface="微软雅黑" panose="020B0503020204020204" pitchFamily="34" charset="-122"/>
                  </a:rPr>
                  <a:t>及以上</a:t>
                </a:r>
                <a:r>
                  <a:rPr lang="zh-CN" altLang="en-US" sz="1400" dirty="0">
                    <a:solidFill>
                      <a:prstClr val="black"/>
                    </a:solidFill>
                    <a:latin typeface="微软雅黑" panose="020B0503020204020204" pitchFamily="34" charset="-122"/>
                    <a:ea typeface="微软雅黑" panose="020B0503020204020204" pitchFamily="34" charset="-122"/>
                  </a:rPr>
                  <a:t>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11.</a:t>
                </a:r>
                <a:r>
                  <a:rPr lang="zh-CN" altLang="en-US" sz="1400" dirty="0">
                    <a:solidFill>
                      <a:prstClr val="black"/>
                    </a:solidFill>
                    <a:latin typeface="微软雅黑" panose="020B0503020204020204" pitchFamily="34" charset="-122"/>
                    <a:ea typeface="微软雅黑" panose="020B0503020204020204" pitchFamily="34" charset="-122"/>
                  </a:rPr>
                  <a:t>因未按期归还金融机构债务导致信用等级降低或被</a:t>
                </a:r>
                <a:r>
                  <a:rPr lang="zh-CN" altLang="en-US" sz="1400" dirty="0" smtClean="0">
                    <a:solidFill>
                      <a:prstClr val="black"/>
                    </a:solidFill>
                    <a:latin typeface="微软雅黑" panose="020B0503020204020204" pitchFamily="34" charset="-122"/>
                    <a:ea typeface="微软雅黑" panose="020B0503020204020204" pitchFamily="34" charset="-122"/>
                  </a:rPr>
                  <a:t>中国人民银行</a:t>
                </a:r>
                <a:r>
                  <a:rPr lang="zh-CN" altLang="en-US" sz="1400" dirty="0">
                    <a:solidFill>
                      <a:prstClr val="black"/>
                    </a:solidFill>
                    <a:latin typeface="微软雅黑" panose="020B0503020204020204" pitchFamily="34" charset="-122"/>
                    <a:ea typeface="微软雅黑" panose="020B0503020204020204" pitchFamily="34" charset="-122"/>
                  </a:rPr>
                  <a:t>征信系统记录的。</a:t>
                </a:r>
              </a:p>
              <a:p>
                <a:pPr lvl="0" indent="457200">
                  <a:lnSpc>
                    <a:spcPct val="120000"/>
                  </a:lnSpc>
                </a:pPr>
                <a:r>
                  <a:rPr lang="en-US" altLang="zh-CN" sz="1400" dirty="0">
                    <a:solidFill>
                      <a:prstClr val="black"/>
                    </a:solidFill>
                    <a:latin typeface="微软雅黑" panose="020B0503020204020204" pitchFamily="34" charset="-122"/>
                    <a:ea typeface="微软雅黑" panose="020B0503020204020204" pitchFamily="34" charset="-122"/>
                  </a:rPr>
                  <a:t>12.</a:t>
                </a:r>
                <a:r>
                  <a:rPr lang="zh-CN" altLang="en-US" sz="1400" dirty="0">
                    <a:solidFill>
                      <a:prstClr val="black"/>
                    </a:solidFill>
                    <a:latin typeface="微软雅黑" panose="020B0503020204020204" pitchFamily="34" charset="-122"/>
                    <a:ea typeface="微软雅黑" panose="020B0503020204020204" pitchFamily="34" charset="-122"/>
                  </a:rPr>
                  <a:t>其他因违法违规行为给公司或本单位造成经济损失或不良影响</a:t>
                </a:r>
                <a:r>
                  <a:rPr lang="zh-CN" altLang="en-US" sz="1400" dirty="0" smtClean="0">
                    <a:solidFill>
                      <a:prstClr val="black"/>
                    </a:solidFill>
                    <a:latin typeface="微软雅黑" panose="020B0503020204020204" pitchFamily="34" charset="-122"/>
                    <a:ea typeface="微软雅黑" panose="020B0503020204020204" pitchFamily="34" charset="-122"/>
                  </a:rPr>
                  <a:t>的。</a:t>
                </a:r>
                <a:endParaRPr lang="en-US" altLang="zh-CN" sz="1400" dirty="0" smtClean="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745310699"/>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099" cy="6036519"/>
            <a:chOff x="0" y="188913"/>
            <a:chExt cx="8294198"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5" y="985444"/>
              <a:ext cx="5108960" cy="397053"/>
              <a:chOff x="585361" y="985444"/>
              <a:chExt cx="5721770"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5562164"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1" y="1020116"/>
                <a:ext cx="5291489"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prstClr val="white"/>
                    </a:solidFill>
                    <a:latin typeface="微软雅黑" panose="020B0503020204020204" pitchFamily="34" charset="-122"/>
                    <a:ea typeface="微软雅黑" panose="020B0503020204020204" pitchFamily="34" charset="-122"/>
                  </a:rPr>
                  <a:t>8</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重点加强三个重点合规管理</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609093" y="1756417"/>
              <a:ext cx="7685105" cy="3414757"/>
              <a:chOff x="640883" y="2489127"/>
              <a:chExt cx="7685105" cy="3414757"/>
            </a:xfrm>
          </p:grpSpPr>
          <p:sp>
            <p:nvSpPr>
              <p:cNvPr id="14" name="矩形 13">
                <a:extLst>
                  <a:ext uri="{FF2B5EF4-FFF2-40B4-BE49-F238E27FC236}">
                    <a16:creationId xmlns:a16="http://schemas.microsoft.com/office/drawing/2014/main" id="{559C1E0A-53E7-453A-BE3B-2A09CBB5E7FA}"/>
                  </a:ext>
                </a:extLst>
              </p:cNvPr>
              <p:cNvSpPr/>
              <p:nvPr/>
            </p:nvSpPr>
            <p:spPr>
              <a:xfrm>
                <a:off x="640883" y="2489127"/>
                <a:ext cx="7685105" cy="34147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kumimoji="0" lang="zh-CN" altLang="en-US" sz="1800" b="1" i="0" u="none" strike="noStrike" kern="1200" cap="none" spc="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cs typeface="+mn-cs"/>
                  </a:rPr>
                  <a:t>的</a:t>
                </a: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709324"/>
                <a:ext cx="7553855" cy="3002568"/>
              </a:xfrm>
              <a:prstGeom prst="rect">
                <a:avLst/>
              </a:prstGeom>
            </p:spPr>
            <p:txBody>
              <a:bodyPr wrap="square">
                <a:spAutoFit/>
              </a:bodyPr>
              <a:lstStyle/>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重点领域：市场开发、安全质量环保、财务税收、知识产权、商业伙伴、投资并购、海外投资经营、贸易业务、分包管理、其他需要重点关注以及容易引发单位犯罪、涉及刑事法律的领域。</a:t>
                </a: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重点环节：制度制定、决策、合同签订及履行、招标采购、分支机构管理、印章管理、劳动用工、风险报告与处置。</a:t>
                </a:r>
              </a:p>
              <a:p>
                <a:pPr lvl="0" indent="457200">
                  <a:lnSpc>
                    <a:spcPct val="120000"/>
                  </a:lnSpc>
                </a:pPr>
                <a:r>
                  <a:rPr lang="zh-CN" altLang="en-US" sz="2400" dirty="0">
                    <a:solidFill>
                      <a:prstClr val="black"/>
                    </a:solidFill>
                    <a:latin typeface="微软雅黑" panose="020B0503020204020204" pitchFamily="34" charset="-122"/>
                    <a:ea typeface="微软雅黑" panose="020B0503020204020204" pitchFamily="34" charset="-122"/>
                  </a:rPr>
                  <a:t>重要人员：项目经理，三级及以下企业法定代表人、财务负责人</a:t>
                </a:r>
                <a:r>
                  <a:rPr lang="zh-CN" altLang="en-US" sz="2400" dirty="0" smtClean="0">
                    <a:solidFill>
                      <a:prstClr val="black"/>
                    </a:solidFill>
                    <a:latin typeface="微软雅黑" panose="020B0503020204020204" pitchFamily="34" charset="-122"/>
                    <a:ea typeface="微软雅黑" panose="020B0503020204020204" pitchFamily="34" charset="-122"/>
                  </a:rPr>
                  <a:t>。</a:t>
                </a:r>
                <a:endParaRPr lang="en-US" altLang="zh-CN" sz="24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zh-CN" altLang="en-US" sz="2400" dirty="0" smtClean="0">
                    <a:solidFill>
                      <a:prstClr val="black"/>
                    </a:solidFill>
                    <a:latin typeface="微软雅黑" panose="020B0503020204020204" pitchFamily="34" charset="-122"/>
                    <a:ea typeface="微软雅黑" panose="020B0503020204020204" pitchFamily="34" charset="-122"/>
                  </a:rPr>
                  <a:t>对于</a:t>
                </a:r>
                <a:r>
                  <a:rPr lang="zh-CN" altLang="en-US" sz="2400" dirty="0">
                    <a:solidFill>
                      <a:prstClr val="black"/>
                    </a:solidFill>
                    <a:latin typeface="微软雅黑" panose="020B0503020204020204" pitchFamily="34" charset="-122"/>
                    <a:ea typeface="微软雅黑" panose="020B0503020204020204" pitchFamily="34" charset="-122"/>
                  </a:rPr>
                  <a:t>建筑企业来说，市场开发、分包管理是我们的合规管理重点。</a:t>
                </a:r>
              </a:p>
              <a:p>
                <a:pPr lvl="0" indent="457200">
                  <a:lnSpc>
                    <a:spcPct val="120000"/>
                  </a:lnSpc>
                </a:pP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3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687364693"/>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762225F-1DE9-4821-ACAD-715C80835E52}"/>
              </a:ext>
            </a:extLst>
          </p:cNvPr>
          <p:cNvGrpSpPr/>
          <p:nvPr/>
        </p:nvGrpSpPr>
        <p:grpSpPr>
          <a:xfrm>
            <a:off x="275920" y="1090947"/>
            <a:ext cx="4711140" cy="448726"/>
            <a:chOff x="176253" y="1174619"/>
            <a:chExt cx="3947120" cy="406413"/>
          </a:xfrm>
        </p:grpSpPr>
        <p:sp>
          <p:nvSpPr>
            <p:cNvPr id="16" name="平行四边形 15">
              <a:extLst>
                <a:ext uri="{FF2B5EF4-FFF2-40B4-BE49-F238E27FC236}">
                  <a16:creationId xmlns:a16="http://schemas.microsoft.com/office/drawing/2014/main" id="{9AD187FB-1FF9-4ADC-8CEA-754EC70E95E5}"/>
                </a:ext>
              </a:extLst>
            </p:cNvPr>
            <p:cNvSpPr/>
            <p:nvPr/>
          </p:nvSpPr>
          <p:spPr>
            <a:xfrm>
              <a:off x="176253" y="1211700"/>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176253" y="1174619"/>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202008" y="1174619"/>
              <a:ext cx="3820194"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重点领域</a:t>
              </a:r>
              <a:r>
                <a:rPr lang="en-US" altLang="zh-CN" sz="2000" b="1" dirty="0">
                  <a:solidFill>
                    <a:prstClr val="white"/>
                  </a:solidFill>
                  <a:latin typeface="微软雅黑" panose="020B0503020204020204" pitchFamily="34" charset="-122"/>
                  <a:ea typeface="微软雅黑" panose="020B0503020204020204" pitchFamily="34" charset="-122"/>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市场开发</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914400" y="1771115"/>
            <a:ext cx="10486911" cy="4289343"/>
            <a:chOff x="176253" y="2817538"/>
            <a:chExt cx="8785496" cy="2877953"/>
          </a:xfrm>
        </p:grpSpPr>
        <p:sp>
          <p:nvSpPr>
            <p:cNvPr id="14" name="矩形 13">
              <a:extLst>
                <a:ext uri="{FF2B5EF4-FFF2-40B4-BE49-F238E27FC236}">
                  <a16:creationId xmlns:a16="http://schemas.microsoft.com/office/drawing/2014/main" id="{559C1E0A-53E7-453A-BE3B-2A09CBB5E7FA}"/>
                </a:ext>
              </a:extLst>
            </p:cNvPr>
            <p:cNvSpPr/>
            <p:nvPr/>
          </p:nvSpPr>
          <p:spPr>
            <a:xfrm>
              <a:off x="176253" y="2817538"/>
              <a:ext cx="8785496" cy="28779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498438" y="2932446"/>
              <a:ext cx="8141125" cy="2740007"/>
            </a:xfrm>
            <a:prstGeom prst="rect">
              <a:avLst/>
            </a:prstGeom>
          </p:spPr>
          <p:txBody>
            <a:bodyPr wrap="square">
              <a:spAutoFit/>
            </a:bodyPr>
            <a:lstStyle/>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制定</a:t>
              </a: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管理禁令</a:t>
              </a: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三个不得”“十个严禁”实施细则</a:t>
              </a: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，明确不得通过金钱开道、花钱公关方式获取项目。</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建立合规风险识别机制，业务单位在市场开发阶段要积极参与设计商业模式，对项目是否存在缴纳大额现金保证金、向民营企业垫资等合规风险进行识别。</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建立中介协议的合法合规审查机制，各级风险控制部门要在项目合作协议签订时，对协议签订背景、主要内容、中介方资信进行合法合规审查，审查是否存在利益输送，或带有围标串标、转包、违法分包意思表示的问题。</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强化合规复核，在项目立项前，市场开发管理部门要对业务单位报送的项目是否存在利益输送、项目业主资信水平、商业模式是否合法合规进行复核。</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在项目投标前，相关部门要对投标文件中所列的工程、人员业绩，投标承诺，拟派驻项目管理人员，其他投标主体进行审查，确保不出现母子公司同投、与其他单位串通投标、不使用虚假业绩参与投标。</a:t>
              </a: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endParaRPr kumimoji="0" lang="zh-CN" altLang="en-US" sz="1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233425" y="237603"/>
            <a:ext cx="5137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002060"/>
                </a:solidFill>
                <a:effectLst/>
                <a:uLnTx/>
                <a:uFillTx/>
                <a:latin typeface="微软雅黑" panose="020B0503020204020204" charset="-122"/>
                <a:ea typeface="微软雅黑" panose="020B0503020204020204" charset="-122"/>
                <a:cs typeface="+mn-cs"/>
              </a:rPr>
              <a:t>公司合规管理工作思路</a:t>
            </a:r>
            <a:endParaRPr kumimoji="0" lang="zh-CN" altLang="en-US" sz="2400" b="1" i="0" u="none" strike="noStrike" kern="1200" cap="none" spc="0" normalizeH="0" baseline="0" noProof="0" dirty="0">
              <a:ln>
                <a:noFill/>
              </a:ln>
              <a:solidFill>
                <a:srgbClr val="00206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1" y="188913"/>
            <a:ext cx="193108" cy="511812"/>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62972940"/>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762225F-1DE9-4821-ACAD-715C80835E52}"/>
              </a:ext>
            </a:extLst>
          </p:cNvPr>
          <p:cNvGrpSpPr/>
          <p:nvPr/>
        </p:nvGrpSpPr>
        <p:grpSpPr>
          <a:xfrm>
            <a:off x="275920" y="1090946"/>
            <a:ext cx="4711140" cy="448727"/>
            <a:chOff x="176253" y="1174618"/>
            <a:chExt cx="3947120" cy="406414"/>
          </a:xfrm>
        </p:grpSpPr>
        <p:sp>
          <p:nvSpPr>
            <p:cNvPr id="16" name="平行四边形 15">
              <a:extLst>
                <a:ext uri="{FF2B5EF4-FFF2-40B4-BE49-F238E27FC236}">
                  <a16:creationId xmlns:a16="http://schemas.microsoft.com/office/drawing/2014/main" id="{9AD187FB-1FF9-4ADC-8CEA-754EC70E95E5}"/>
                </a:ext>
              </a:extLst>
            </p:cNvPr>
            <p:cNvSpPr/>
            <p:nvPr/>
          </p:nvSpPr>
          <p:spPr>
            <a:xfrm>
              <a:off x="176253" y="1211700"/>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176253" y="1174619"/>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202008" y="1174618"/>
              <a:ext cx="3820194"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重点领域</a:t>
              </a:r>
              <a:r>
                <a:rPr lang="en-US" altLang="zh-CN" sz="2000" b="1" dirty="0">
                  <a:solidFill>
                    <a:prstClr val="white"/>
                  </a:solidFill>
                  <a:latin typeface="微软雅黑" panose="020B0503020204020204" pitchFamily="34" charset="-122"/>
                  <a:ea typeface="微软雅黑" panose="020B0503020204020204" pitchFamily="34" charset="-122"/>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分包管理</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914400" y="1771115"/>
            <a:ext cx="10486911" cy="4289343"/>
            <a:chOff x="176253" y="2817538"/>
            <a:chExt cx="8785496" cy="2877953"/>
          </a:xfrm>
        </p:grpSpPr>
        <p:sp>
          <p:nvSpPr>
            <p:cNvPr id="14" name="矩形 13">
              <a:extLst>
                <a:ext uri="{FF2B5EF4-FFF2-40B4-BE49-F238E27FC236}">
                  <a16:creationId xmlns:a16="http://schemas.microsoft.com/office/drawing/2014/main" id="{559C1E0A-53E7-453A-BE3B-2A09CBB5E7FA}"/>
                </a:ext>
              </a:extLst>
            </p:cNvPr>
            <p:cNvSpPr/>
            <p:nvPr/>
          </p:nvSpPr>
          <p:spPr>
            <a:xfrm>
              <a:off x="176253" y="2817538"/>
              <a:ext cx="8785496" cy="28779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498438" y="2932446"/>
              <a:ext cx="8141125" cy="2629442"/>
            </a:xfrm>
            <a:prstGeom prst="rect">
              <a:avLst/>
            </a:prstGeom>
          </p:spPr>
          <p:txBody>
            <a:bodyPr wrap="square">
              <a:spAutoFit/>
            </a:bodyPr>
            <a:lstStyle/>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开展在建项目大检查，对存在问题进行梳理，制定措施，调整项目管理架构和思路。</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探索设立总部分公司管理项目的模式，来规避母公司中标交由子公司实施的不规范行为。</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加强项目管理策划和实施策划，严格按照专业分包和劳务分包模式实施新项目。</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强化授权管理。明晰对项目经理的授权范围，并在对外签订合同、开展经营活动时，书面告知对方授权内容，确保不因越权代理给公司造成经济损失。</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5.</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建立三种关系，为实施项目管理所派驻的项目负责人、安全负责人、技术负责人等管理人员，要与总承包单位建立工资、社保、养老关系。</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6.</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加强合同履约管理。牢牢把握合同管理这根主线，按合同约定行使权力、履行义务，严格执行合同约定，深化对分包商的履约管理，提升对分包单位的管控力和约束力。</a:t>
              </a:r>
            </a:p>
            <a:p>
              <a:pPr marL="171450" marR="0" lvl="0" indent="-171450" algn="just"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a:t>
              </a:r>
              <a:r>
                <a:rPr kumimoji="0" lang="zh-CN" altLang="en-US" sz="1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加强对农民工工资的支付管理，通过农民工实名制、监控分包单位资金流向等方式</a:t>
              </a:r>
              <a:r>
                <a:rPr kumimoji="0" lang="zh-CN" altLang="en-US" sz="19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9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233425" y="237603"/>
            <a:ext cx="5137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1" y="188913"/>
            <a:ext cx="193108" cy="511812"/>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02842425"/>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0"/>
          <p:cNvSpPr txBox="1">
            <a:spLocks noChangeArrowheads="1"/>
          </p:cNvSpPr>
          <p:nvPr/>
        </p:nvSpPr>
        <p:spPr bwMode="auto">
          <a:xfrm>
            <a:off x="143822" y="105907"/>
            <a:ext cx="2641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合</a:t>
            </a: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3" name="矩形 1"/>
          <p:cNvSpPr>
            <a:spLocks noChangeArrowheads="1"/>
          </p:cNvSpPr>
          <p:nvPr/>
        </p:nvSpPr>
        <p:spPr bwMode="auto">
          <a:xfrm>
            <a:off x="-30803" y="74157"/>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 name="圆角矩形 3"/>
          <p:cNvSpPr>
            <a:spLocks noChangeArrowheads="1"/>
          </p:cNvSpPr>
          <p:nvPr/>
        </p:nvSpPr>
        <p:spPr bwMode="auto">
          <a:xfrm>
            <a:off x="1359847" y="872807"/>
            <a:ext cx="4591050" cy="1474788"/>
          </a:xfrm>
          <a:prstGeom prst="roundRect">
            <a:avLst>
              <a:gd name="adj" fmla="val 9083"/>
            </a:avLst>
          </a:prstGeom>
          <a:noFill/>
          <a:ln w="12700">
            <a:solidFill>
              <a:srgbClr val="ADBACA"/>
            </a:solidFill>
            <a:roun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 name="矩形 4"/>
          <p:cNvSpPr>
            <a:spLocks noChangeArrowheads="1"/>
          </p:cNvSpPr>
          <p:nvPr/>
        </p:nvSpPr>
        <p:spPr bwMode="auto">
          <a:xfrm>
            <a:off x="1465545" y="1199832"/>
            <a:ext cx="4485351"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1216025" rtl="0" eaLnBrk="1" fontAlgn="auto" latinLnBrk="0" hangingPunct="1">
              <a:lnSpc>
                <a:spcPct val="120000"/>
              </a:lnSpc>
              <a:spcBef>
                <a:spcPct val="2000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合规，是指中央企业及其员工的经营管理行为符合法律法规、监管规定、行业准则和企业章程、规章制度以及国际条约、规则等要求。</a:t>
            </a:r>
          </a:p>
        </p:txBody>
      </p:sp>
      <p:sp>
        <p:nvSpPr>
          <p:cNvPr id="6" name="圆角矩形 5"/>
          <p:cNvSpPr>
            <a:spLocks noChangeArrowheads="1"/>
          </p:cNvSpPr>
          <p:nvPr/>
        </p:nvSpPr>
        <p:spPr bwMode="auto">
          <a:xfrm>
            <a:off x="1359847" y="2869565"/>
            <a:ext cx="4591050" cy="1474788"/>
          </a:xfrm>
          <a:prstGeom prst="roundRect">
            <a:avLst>
              <a:gd name="adj" fmla="val 9083"/>
            </a:avLst>
          </a:prstGeom>
          <a:noFill/>
          <a:ln w="12700">
            <a:solidFill>
              <a:srgbClr val="ADBACA"/>
            </a:solidFill>
            <a:roun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矩形 6"/>
          <p:cNvSpPr>
            <a:spLocks noChangeArrowheads="1"/>
          </p:cNvSpPr>
          <p:nvPr/>
        </p:nvSpPr>
        <p:spPr bwMode="auto">
          <a:xfrm>
            <a:off x="1359847" y="3196590"/>
            <a:ext cx="4591049"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1216025" rtl="0" eaLnBrk="1" fontAlgn="auto" latinLnBrk="0" hangingPunct="1">
              <a:lnSpc>
                <a:spcPct val="120000"/>
              </a:lnSpc>
              <a:spcBef>
                <a:spcPct val="2000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合规风险，是指中央企业及其员工因不合规行为，引发法律责任、受到相关处罚、造成经济或声誉损失以及其他负面影响的可能性。</a:t>
            </a:r>
          </a:p>
        </p:txBody>
      </p:sp>
      <p:sp>
        <p:nvSpPr>
          <p:cNvPr id="8" name="圆角矩形 7"/>
          <p:cNvSpPr>
            <a:spLocks noChangeArrowheads="1"/>
          </p:cNvSpPr>
          <p:nvPr/>
        </p:nvSpPr>
        <p:spPr bwMode="auto">
          <a:xfrm>
            <a:off x="2015485" y="637857"/>
            <a:ext cx="3279775" cy="461963"/>
          </a:xfrm>
          <a:prstGeom prst="roundRect">
            <a:avLst>
              <a:gd name="adj" fmla="val 16667"/>
            </a:avLst>
          </a:prstGeom>
          <a:solidFill>
            <a:srgbClr val="1C4885"/>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 name="文本框 8"/>
          <p:cNvSpPr txBox="1">
            <a:spLocks noChangeArrowheads="1"/>
          </p:cNvSpPr>
          <p:nvPr/>
        </p:nvSpPr>
        <p:spPr bwMode="auto">
          <a:xfrm>
            <a:off x="2247260" y="687070"/>
            <a:ext cx="279717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1216025" rtl="0" eaLnBrk="1" fontAlgn="auto" latinLnBrk="0" hangingPunct="1">
              <a:lnSpc>
                <a:spcPct val="100000"/>
              </a:lnSpc>
              <a:spcBef>
                <a:spcPct val="20000"/>
              </a:spcBef>
              <a:spcAft>
                <a:spcPts val="0"/>
              </a:spcAft>
              <a:buClrTx/>
              <a:buSzTx/>
              <a:buFontTx/>
              <a:buNone/>
              <a:tabLst/>
              <a:defRPr/>
            </a:pPr>
            <a:r>
              <a:rPr kumimoji="0"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sym typeface="Arial" panose="020B0604020202020204" pitchFamily="34" charset="0"/>
              </a:rPr>
              <a:t>合规</a:t>
            </a:r>
          </a:p>
        </p:txBody>
      </p:sp>
      <p:sp>
        <p:nvSpPr>
          <p:cNvPr id="10" name="圆角矩形 9"/>
          <p:cNvSpPr>
            <a:spLocks noChangeArrowheads="1"/>
          </p:cNvSpPr>
          <p:nvPr/>
        </p:nvSpPr>
        <p:spPr bwMode="auto">
          <a:xfrm>
            <a:off x="2015485" y="2675890"/>
            <a:ext cx="3279775" cy="461963"/>
          </a:xfrm>
          <a:prstGeom prst="roundRect">
            <a:avLst>
              <a:gd name="adj" fmla="val 16667"/>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pic>
        <p:nvPicPr>
          <p:cNvPr id="11"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1240" y="1099820"/>
            <a:ext cx="3624367" cy="4441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2"/>
          <p:cNvSpPr txBox="1">
            <a:spLocks noChangeArrowheads="1"/>
          </p:cNvSpPr>
          <p:nvPr/>
        </p:nvSpPr>
        <p:spPr bwMode="auto">
          <a:xfrm>
            <a:off x="2228210" y="2728278"/>
            <a:ext cx="279717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1216025" rtl="0" eaLnBrk="1" fontAlgn="auto" latinLnBrk="0" hangingPunct="1">
              <a:lnSpc>
                <a:spcPct val="100000"/>
              </a:lnSpc>
              <a:spcBef>
                <a:spcPct val="20000"/>
              </a:spcBef>
              <a:spcAft>
                <a:spcPts val="0"/>
              </a:spcAft>
              <a:buClrTx/>
              <a:buSzTx/>
              <a:buFontTx/>
              <a:buNone/>
              <a:tabLst/>
              <a:defRPr/>
            </a:pPr>
            <a:r>
              <a:rPr kumimoji="0"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sym typeface="Arial" panose="020B0604020202020204" pitchFamily="34" charset="0"/>
              </a:rPr>
              <a:t>合规风险</a:t>
            </a:r>
          </a:p>
        </p:txBody>
      </p:sp>
      <p:sp>
        <p:nvSpPr>
          <p:cNvPr id="13" name="圆角矩形 12"/>
          <p:cNvSpPr>
            <a:spLocks noChangeArrowheads="1"/>
          </p:cNvSpPr>
          <p:nvPr/>
        </p:nvSpPr>
        <p:spPr bwMode="auto">
          <a:xfrm>
            <a:off x="1361117" y="4824412"/>
            <a:ext cx="4591050" cy="1474788"/>
          </a:xfrm>
          <a:prstGeom prst="roundRect">
            <a:avLst>
              <a:gd name="adj" fmla="val 9083"/>
            </a:avLst>
          </a:prstGeom>
          <a:noFill/>
          <a:ln w="12700">
            <a:solidFill>
              <a:srgbClr val="ADBACA"/>
            </a:solidFill>
            <a:round/>
          </a:ln>
          <a:extLst>
            <a:ext uri="{909E8E84-426E-40DD-AFC4-6F175D3DCCD1}">
              <a14:hiddenFill xmlns:a14="http://schemas.microsoft.com/office/drawing/2010/main">
                <a:solidFill>
                  <a:srgbClr val="FFFFFF"/>
                </a:solidFill>
              </a14:hiddenFill>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4" name="矩形 13"/>
          <p:cNvSpPr>
            <a:spLocks noChangeArrowheads="1"/>
          </p:cNvSpPr>
          <p:nvPr/>
        </p:nvSpPr>
        <p:spPr bwMode="auto">
          <a:xfrm>
            <a:off x="1465545" y="5151437"/>
            <a:ext cx="448535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1216025" rtl="0" eaLnBrk="1" fontAlgn="auto" latinLnBrk="0" hangingPunct="1">
              <a:lnSpc>
                <a:spcPct val="120000"/>
              </a:lnSpc>
              <a:spcBef>
                <a:spcPct val="20000"/>
              </a:spcBef>
              <a:spcAft>
                <a:spcPts val="0"/>
              </a:spcAft>
              <a:buClrTx/>
              <a:buSzTx/>
              <a:buFontTx/>
              <a:buNone/>
              <a:tabLst/>
              <a:defRPr/>
            </a:pPr>
            <a:r>
              <a:rPr kumimoji="0" lang="zh-CN" altLang="en-US" sz="13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Arial" panose="020B0604020202020204" pitchFamily="34" charset="0"/>
              </a:rPr>
              <a:t>合规管理，是指以有效防控合规风险为目的，以企业和员工经营管理行为为对象，开展包括制度制定、风险识别、合规审查、风险应对、责任追究、考核评价、合规培训等有组织、有计划的管理活动。</a:t>
            </a:r>
          </a:p>
        </p:txBody>
      </p:sp>
      <p:sp>
        <p:nvSpPr>
          <p:cNvPr id="15" name="圆角矩形 9"/>
          <p:cNvSpPr>
            <a:spLocks noChangeArrowheads="1"/>
          </p:cNvSpPr>
          <p:nvPr/>
        </p:nvSpPr>
        <p:spPr bwMode="auto">
          <a:xfrm>
            <a:off x="2016755" y="4630737"/>
            <a:ext cx="3279775" cy="461963"/>
          </a:xfrm>
          <a:prstGeom prst="roundRect">
            <a:avLst>
              <a:gd name="adj" fmla="val 16667"/>
            </a:avLst>
          </a:prstGeom>
          <a:solidFill>
            <a:srgbClr val="4886D8"/>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6" name="文本框 12"/>
          <p:cNvSpPr txBox="1">
            <a:spLocks noChangeArrowheads="1"/>
          </p:cNvSpPr>
          <p:nvPr/>
        </p:nvSpPr>
        <p:spPr bwMode="auto">
          <a:xfrm>
            <a:off x="2229480" y="4683125"/>
            <a:ext cx="279717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1216025" rtl="0" eaLnBrk="1" fontAlgn="auto" latinLnBrk="0" hangingPunct="1">
              <a:lnSpc>
                <a:spcPct val="100000"/>
              </a:lnSpc>
              <a:spcBef>
                <a:spcPct val="20000"/>
              </a:spcBef>
              <a:spcAft>
                <a:spcPts val="0"/>
              </a:spcAft>
              <a:buClrTx/>
              <a:buSzTx/>
              <a:buFontTx/>
              <a:buNone/>
              <a:tabLst/>
              <a:defRPr/>
            </a:pPr>
            <a:r>
              <a:rPr kumimoji="0"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sym typeface="Arial" panose="020B0604020202020204" pitchFamily="34" charset="0"/>
              </a:rPr>
              <a:t>合规管理</a:t>
            </a:r>
          </a:p>
        </p:txBody>
      </p:sp>
    </p:spTree>
    <p:extLst>
      <p:ext uri="{BB962C8B-B14F-4D97-AF65-F5344CB8AC3E}">
        <p14:creationId xmlns:p14="http://schemas.microsoft.com/office/powerpoint/2010/main" val="3100755488"/>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762225F-1DE9-4821-ACAD-715C80835E52}"/>
              </a:ext>
            </a:extLst>
          </p:cNvPr>
          <p:cNvGrpSpPr/>
          <p:nvPr/>
        </p:nvGrpSpPr>
        <p:grpSpPr>
          <a:xfrm>
            <a:off x="723898" y="1068374"/>
            <a:ext cx="6425047" cy="438392"/>
            <a:chOff x="585361" y="985444"/>
            <a:chExt cx="4484641"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1" y="1020116"/>
              <a:ext cx="4484641"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重点环节</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制度</a:t>
              </a: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制定</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：实行制度</a:t>
              </a: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预审制度</a:t>
              </a: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723899" y="2092167"/>
            <a:ext cx="10363200" cy="2956084"/>
            <a:chOff x="573336" y="2645407"/>
            <a:chExt cx="7752653" cy="2677335"/>
          </a:xfrm>
        </p:grpSpPr>
        <p:sp>
          <p:nvSpPr>
            <p:cNvPr id="14" name="矩形 13">
              <a:extLst>
                <a:ext uri="{FF2B5EF4-FFF2-40B4-BE49-F238E27FC236}">
                  <a16:creationId xmlns:a16="http://schemas.microsoft.com/office/drawing/2014/main" id="{559C1E0A-53E7-453A-BE3B-2A09CBB5E7FA}"/>
                </a:ext>
              </a:extLst>
            </p:cNvPr>
            <p:cNvSpPr/>
            <p:nvPr/>
          </p:nvSpPr>
          <p:spPr>
            <a:xfrm>
              <a:off x="573336" y="2645407"/>
              <a:ext cx="7752653" cy="26773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65402"/>
              <a:ext cx="7510383" cy="2037345"/>
            </a:xfrm>
            <a:prstGeom prst="rect">
              <a:avLst/>
            </a:prstGeom>
          </p:spPr>
          <p:txBody>
            <a:bodyPr wrap="square">
              <a:spAutoFit/>
            </a:bodyPr>
            <a:lstStyle/>
            <a:p>
              <a:pPr marL="0" marR="0" lvl="0" indent="45720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公司规章制度在提交决策前，由总法律顾问或规章制度分管领导组织规章制度起草部门、规章制度归口管理部门、法律事务部门等部门召开预审会议，对制度的合法法规性、有效性、协调性和规范性等方面进行评审。所有制度在通过预审会议并经法律事务部门出具书面合法合规意见后，方可根据权限提交相关会议决策。</a:t>
              </a:r>
            </a:p>
          </p:txBody>
        </p:sp>
      </p:grpSp>
      <p:sp>
        <p:nvSpPr>
          <p:cNvPr id="5" name="文本框 10"/>
          <p:cNvSpPr txBox="1">
            <a:spLocks noChangeArrowheads="1"/>
          </p:cNvSpPr>
          <p:nvPr/>
        </p:nvSpPr>
        <p:spPr bwMode="auto">
          <a:xfrm>
            <a:off x="233425" y="237603"/>
            <a:ext cx="5137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1" y="188913"/>
            <a:ext cx="193108" cy="511812"/>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64948452"/>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42823"/>
            <a:chOff x="0" y="188913"/>
            <a:chExt cx="8315576" cy="538243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重点环节</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决策</a:t>
                </a: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环节</a:t>
                </a: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19878"/>
              <a:chOff x="594713" y="2484180"/>
              <a:chExt cx="7752653" cy="3819878"/>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3241564"/>
              </a:xfrm>
              <a:prstGeom prst="rect">
                <a:avLst/>
              </a:prstGeom>
            </p:spPr>
            <p:txBody>
              <a:bodyPr wrap="square">
                <a:spAutoFit/>
              </a:bodyPr>
              <a:lstStyle/>
              <a:p>
                <a:pPr marL="0" marR="0" lvl="0" indent="45720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重要经营事项的法律审核包括审核决策事项的内容是否符合现行法律法规、内外部监管要求，程序是否合法合规。业务主管部门应结合相关部门的审核意见，确认重要事项不存在违法违规情形后方可按照相关规定提交决策或审批，法律事务部门在决策前应出具书面法律意见。</a:t>
                </a:r>
              </a:p>
              <a:p>
                <a:pPr marL="0" marR="0" lvl="0" indent="457200" algn="l"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对于投资并购、融资建设、</a:t>
                </a:r>
                <a:r>
                  <a:rPr kumimoji="0" lang="en-US" altLang="zh-CN"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PPP </a:t>
                </a:r>
                <a:r>
                  <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业务、对外担保、产权（股权）变动等重大经营事项，业务主管部门应对交易对象、合作单位、目标公司等主体的资信情况、履约能力以及交易架构、合同（协议）条件进行穿透性审查。</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738421826"/>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8CCF08FB-1B8F-4449-8F4E-94AA45C8C744}"/>
              </a:ext>
            </a:extLst>
          </p:cNvPr>
          <p:cNvGrpSpPr/>
          <p:nvPr/>
        </p:nvGrpSpPr>
        <p:grpSpPr>
          <a:xfrm>
            <a:off x="800100" y="1845424"/>
            <a:ext cx="6191249" cy="4517275"/>
            <a:chOff x="1142962" y="2744473"/>
            <a:chExt cx="6612557" cy="2153978"/>
          </a:xfrm>
        </p:grpSpPr>
        <p:sp>
          <p:nvSpPr>
            <p:cNvPr id="14" name="矩形 13">
              <a:extLst>
                <a:ext uri="{FF2B5EF4-FFF2-40B4-BE49-F238E27FC236}">
                  <a16:creationId xmlns:a16="http://schemas.microsoft.com/office/drawing/2014/main" id="{559C1E0A-53E7-453A-BE3B-2A09CBB5E7FA}"/>
                </a:ext>
              </a:extLst>
            </p:cNvPr>
            <p:cNvSpPr/>
            <p:nvPr/>
          </p:nvSpPr>
          <p:spPr>
            <a:xfrm>
              <a:off x="1142962" y="2744473"/>
              <a:ext cx="6612557" cy="2153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华文中宋" panose="02010600040101010101" pitchFamily="2" charset="-122"/>
                <a:ea typeface="华文中宋" panose="02010600040101010101" pitchFamily="2" charset="-122"/>
              </a:endParaRPr>
            </a:p>
          </p:txBody>
        </p:sp>
        <p:sp>
          <p:nvSpPr>
            <p:cNvPr id="15" name="矩形 14">
              <a:extLst>
                <a:ext uri="{FF2B5EF4-FFF2-40B4-BE49-F238E27FC236}">
                  <a16:creationId xmlns:a16="http://schemas.microsoft.com/office/drawing/2014/main" id="{9DB019EB-505A-4C89-8FC6-4335D6F9849F}"/>
                </a:ext>
              </a:extLst>
            </p:cNvPr>
            <p:cNvSpPr/>
            <p:nvPr/>
          </p:nvSpPr>
          <p:spPr>
            <a:xfrm>
              <a:off x="1353824" y="2819786"/>
              <a:ext cx="5975408" cy="1765598"/>
            </a:xfrm>
            <a:prstGeom prst="rect">
              <a:avLst/>
            </a:prstGeom>
          </p:spPr>
          <p:txBody>
            <a:bodyPr wrap="square">
              <a:spAutoFit/>
            </a:bodyPr>
            <a:lstStyle/>
            <a:p>
              <a:pPr indent="457200" algn="just">
                <a:lnSpc>
                  <a:spcPct val="120000"/>
                </a:lnSpc>
              </a:pPr>
              <a:r>
                <a:rPr lang="zh-CN" altLang="en-US" sz="2800" b="1" dirty="0" smtClean="0">
                  <a:latin typeface="微软雅黑" panose="020B0503020204020204" pitchFamily="34" charset="-122"/>
                  <a:ea typeface="微软雅黑" panose="020B0503020204020204" pitchFamily="34" charset="-122"/>
                </a:rPr>
                <a:t>重点人员：</a:t>
              </a:r>
              <a:endParaRPr lang="en-US" altLang="zh-CN" sz="2800" b="1" dirty="0" smtClean="0">
                <a:latin typeface="微软雅黑" panose="020B0503020204020204" pitchFamily="34" charset="-122"/>
                <a:ea typeface="微软雅黑" panose="020B0503020204020204" pitchFamily="34" charset="-122"/>
              </a:endParaRPr>
            </a:p>
            <a:p>
              <a:pPr indent="457200" algn="just">
                <a:lnSpc>
                  <a:spcPct val="120000"/>
                </a:lnSpc>
              </a:pPr>
              <a:r>
                <a:rPr lang="zh-CN" altLang="en-US" sz="2800" dirty="0" smtClean="0">
                  <a:solidFill>
                    <a:srgbClr val="002060"/>
                  </a:solidFill>
                  <a:latin typeface="微软雅黑" panose="020B0503020204020204" pitchFamily="34" charset="-122"/>
                  <a:ea typeface="微软雅黑" panose="020B0503020204020204" pitchFamily="34" charset="-122"/>
                </a:rPr>
                <a:t>建立</a:t>
              </a:r>
              <a:r>
                <a:rPr lang="zh-CN" altLang="en-US" sz="2800" dirty="0">
                  <a:solidFill>
                    <a:srgbClr val="002060"/>
                  </a:solidFill>
                  <a:latin typeface="微软雅黑" panose="020B0503020204020204" pitchFamily="34" charset="-122"/>
                  <a:ea typeface="微软雅黑" panose="020B0503020204020204" pitchFamily="34" charset="-122"/>
                </a:rPr>
                <a:t>关键岗位员工信用档案，对因其管理不善、失职渎职造成企业声誉受影响、信用降级、行政处罚、经济损失的，要记录在案，并作为其调动升迁、评先评优、绩效考核的参考因素。</a:t>
              </a:r>
            </a:p>
          </p:txBody>
        </p:sp>
      </p:grpSp>
      <p:sp>
        <p:nvSpPr>
          <p:cNvPr id="5" name="文本框 10"/>
          <p:cNvSpPr txBox="1">
            <a:spLocks noChangeArrowheads="1"/>
          </p:cNvSpPr>
          <p:nvPr/>
        </p:nvSpPr>
        <p:spPr bwMode="auto">
          <a:xfrm>
            <a:off x="233425" y="237603"/>
            <a:ext cx="5137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1" y="188913"/>
            <a:ext cx="193108" cy="511812"/>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3" name="iṩḷíḓé">
            <a:extLst>
              <a:ext uri="{FF2B5EF4-FFF2-40B4-BE49-F238E27FC236}">
                <a16:creationId xmlns:a16="http://schemas.microsoft.com/office/drawing/2014/main" id="{CDC3C392-9079-4493-9CD6-F182C37632A0}"/>
              </a:ext>
            </a:extLst>
          </p:cNvPr>
          <p:cNvSpPr/>
          <p:nvPr/>
        </p:nvSpPr>
        <p:spPr bwMode="auto">
          <a:xfrm>
            <a:off x="8495051" y="914896"/>
            <a:ext cx="3696949" cy="5714504"/>
          </a:xfrm>
          <a:custGeom>
            <a:avLst/>
            <a:gdLst>
              <a:gd name="T0" fmla="*/ 179 w 1208"/>
              <a:gd name="T1" fmla="*/ 1688 h 1871"/>
              <a:gd name="T2" fmla="*/ 202 w 1208"/>
              <a:gd name="T3" fmla="*/ 1722 h 1871"/>
              <a:gd name="T4" fmla="*/ 213 w 1208"/>
              <a:gd name="T5" fmla="*/ 1871 h 1871"/>
              <a:gd name="T6" fmla="*/ 1031 w 1208"/>
              <a:gd name="T7" fmla="*/ 1871 h 1871"/>
              <a:gd name="T8" fmla="*/ 1055 w 1208"/>
              <a:gd name="T9" fmla="*/ 1729 h 1871"/>
              <a:gd name="T10" fmla="*/ 1100 w 1208"/>
              <a:gd name="T11" fmla="*/ 1530 h 1871"/>
              <a:gd name="T12" fmla="*/ 1167 w 1208"/>
              <a:gd name="T13" fmla="*/ 1351 h 1871"/>
              <a:gd name="T14" fmla="*/ 1196 w 1208"/>
              <a:gd name="T15" fmla="*/ 1037 h 1871"/>
              <a:gd name="T16" fmla="*/ 1100 w 1208"/>
              <a:gd name="T17" fmla="*/ 823 h 1871"/>
              <a:gd name="T18" fmla="*/ 945 w 1208"/>
              <a:gd name="T19" fmla="*/ 690 h 1871"/>
              <a:gd name="T20" fmla="*/ 925 w 1208"/>
              <a:gd name="T21" fmla="*/ 639 h 1871"/>
              <a:gd name="T22" fmla="*/ 890 w 1208"/>
              <a:gd name="T23" fmla="*/ 576 h 1871"/>
              <a:gd name="T24" fmla="*/ 949 w 1208"/>
              <a:gd name="T25" fmla="*/ 452 h 1871"/>
              <a:gd name="T26" fmla="*/ 925 w 1208"/>
              <a:gd name="T27" fmla="*/ 121 h 1871"/>
              <a:gd name="T28" fmla="*/ 810 w 1208"/>
              <a:gd name="T29" fmla="*/ 28 h 1871"/>
              <a:gd name="T30" fmla="*/ 796 w 1208"/>
              <a:gd name="T31" fmla="*/ 24 h 1871"/>
              <a:gd name="T32" fmla="*/ 733 w 1208"/>
              <a:gd name="T33" fmla="*/ 8 h 1871"/>
              <a:gd name="T34" fmla="*/ 508 w 1208"/>
              <a:gd name="T35" fmla="*/ 56 h 1871"/>
              <a:gd name="T36" fmla="*/ 386 w 1208"/>
              <a:gd name="T37" fmla="*/ 160 h 1871"/>
              <a:gd name="T38" fmla="*/ 402 w 1208"/>
              <a:gd name="T39" fmla="*/ 190 h 1871"/>
              <a:gd name="T40" fmla="*/ 396 w 1208"/>
              <a:gd name="T41" fmla="*/ 263 h 1871"/>
              <a:gd name="T42" fmla="*/ 410 w 1208"/>
              <a:gd name="T43" fmla="*/ 426 h 1871"/>
              <a:gd name="T44" fmla="*/ 386 w 1208"/>
              <a:gd name="T45" fmla="*/ 527 h 1871"/>
              <a:gd name="T46" fmla="*/ 418 w 1208"/>
              <a:gd name="T47" fmla="*/ 588 h 1871"/>
              <a:gd name="T48" fmla="*/ 226 w 1208"/>
              <a:gd name="T49" fmla="*/ 673 h 1871"/>
              <a:gd name="T50" fmla="*/ 153 w 1208"/>
              <a:gd name="T51" fmla="*/ 963 h 1871"/>
              <a:gd name="T52" fmla="*/ 120 w 1208"/>
              <a:gd name="T53" fmla="*/ 1022 h 1871"/>
              <a:gd name="T54" fmla="*/ 106 w 1208"/>
              <a:gd name="T55" fmla="*/ 1057 h 1871"/>
              <a:gd name="T56" fmla="*/ 6 w 1208"/>
              <a:gd name="T57" fmla="*/ 1371 h 1871"/>
              <a:gd name="T58" fmla="*/ 175 w 1208"/>
              <a:gd name="T59" fmla="*/ 1664 h 1871"/>
              <a:gd name="T60" fmla="*/ 326 w 1208"/>
              <a:gd name="T61" fmla="*/ 888 h 1871"/>
              <a:gd name="T62" fmla="*/ 373 w 1208"/>
              <a:gd name="T63" fmla="*/ 811 h 1871"/>
              <a:gd name="T64" fmla="*/ 441 w 1208"/>
              <a:gd name="T65" fmla="*/ 773 h 1871"/>
              <a:gd name="T66" fmla="*/ 484 w 1208"/>
              <a:gd name="T67" fmla="*/ 746 h 1871"/>
              <a:gd name="T68" fmla="*/ 526 w 1208"/>
              <a:gd name="T69" fmla="*/ 718 h 1871"/>
              <a:gd name="T70" fmla="*/ 569 w 1208"/>
              <a:gd name="T71" fmla="*/ 738 h 1871"/>
              <a:gd name="T72" fmla="*/ 453 w 1208"/>
              <a:gd name="T73" fmla="*/ 813 h 1871"/>
              <a:gd name="T74" fmla="*/ 341 w 1208"/>
              <a:gd name="T75" fmla="*/ 911 h 1871"/>
              <a:gd name="T76" fmla="*/ 300 w 1208"/>
              <a:gd name="T77" fmla="*/ 998 h 1871"/>
              <a:gd name="T78" fmla="*/ 261 w 1208"/>
              <a:gd name="T79" fmla="*/ 1014 h 1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8" h="1871">
                <a:moveTo>
                  <a:pt x="175" y="1664"/>
                </a:moveTo>
                <a:cubicBezTo>
                  <a:pt x="179" y="1668"/>
                  <a:pt x="181" y="1678"/>
                  <a:pt x="179" y="1688"/>
                </a:cubicBezTo>
                <a:cubicBezTo>
                  <a:pt x="177" y="1696"/>
                  <a:pt x="177" y="1704"/>
                  <a:pt x="175" y="1716"/>
                </a:cubicBezTo>
                <a:cubicBezTo>
                  <a:pt x="181" y="1716"/>
                  <a:pt x="190" y="1720"/>
                  <a:pt x="202" y="1722"/>
                </a:cubicBezTo>
                <a:cubicBezTo>
                  <a:pt x="212" y="1725"/>
                  <a:pt x="220" y="1727"/>
                  <a:pt x="226" y="1727"/>
                </a:cubicBezTo>
                <a:cubicBezTo>
                  <a:pt x="224" y="1758"/>
                  <a:pt x="220" y="1806"/>
                  <a:pt x="213" y="1871"/>
                </a:cubicBezTo>
                <a:cubicBezTo>
                  <a:pt x="1031" y="1871"/>
                  <a:pt x="1031" y="1871"/>
                  <a:pt x="1031" y="1871"/>
                </a:cubicBezTo>
                <a:cubicBezTo>
                  <a:pt x="1031" y="1871"/>
                  <a:pt x="1031" y="1871"/>
                  <a:pt x="1031" y="1871"/>
                </a:cubicBezTo>
                <a:cubicBezTo>
                  <a:pt x="1035" y="1856"/>
                  <a:pt x="1039" y="1846"/>
                  <a:pt x="1041" y="1842"/>
                </a:cubicBezTo>
                <a:cubicBezTo>
                  <a:pt x="1045" y="1818"/>
                  <a:pt x="1051" y="1781"/>
                  <a:pt x="1055" y="1729"/>
                </a:cubicBezTo>
                <a:cubicBezTo>
                  <a:pt x="1059" y="1676"/>
                  <a:pt x="1065" y="1639"/>
                  <a:pt x="1071" y="1615"/>
                </a:cubicBezTo>
                <a:cubicBezTo>
                  <a:pt x="1076" y="1593"/>
                  <a:pt x="1086" y="1564"/>
                  <a:pt x="1100" y="1530"/>
                </a:cubicBezTo>
                <a:cubicBezTo>
                  <a:pt x="1123" y="1471"/>
                  <a:pt x="1135" y="1440"/>
                  <a:pt x="1135" y="1440"/>
                </a:cubicBezTo>
                <a:cubicBezTo>
                  <a:pt x="1155" y="1382"/>
                  <a:pt x="1165" y="1351"/>
                  <a:pt x="1167" y="1351"/>
                </a:cubicBezTo>
                <a:cubicBezTo>
                  <a:pt x="1180" y="1319"/>
                  <a:pt x="1194" y="1294"/>
                  <a:pt x="1208" y="1278"/>
                </a:cubicBezTo>
                <a:cubicBezTo>
                  <a:pt x="1206" y="1164"/>
                  <a:pt x="1202" y="1083"/>
                  <a:pt x="1196" y="1037"/>
                </a:cubicBezTo>
                <a:cubicBezTo>
                  <a:pt x="1188" y="957"/>
                  <a:pt x="1167" y="899"/>
                  <a:pt x="1135" y="856"/>
                </a:cubicBezTo>
                <a:cubicBezTo>
                  <a:pt x="1129" y="848"/>
                  <a:pt x="1116" y="836"/>
                  <a:pt x="1100" y="823"/>
                </a:cubicBezTo>
                <a:cubicBezTo>
                  <a:pt x="1080" y="805"/>
                  <a:pt x="1067" y="793"/>
                  <a:pt x="1061" y="787"/>
                </a:cubicBezTo>
                <a:cubicBezTo>
                  <a:pt x="1014" y="740"/>
                  <a:pt x="976" y="708"/>
                  <a:pt x="945" y="690"/>
                </a:cubicBezTo>
                <a:cubicBezTo>
                  <a:pt x="945" y="681"/>
                  <a:pt x="939" y="665"/>
                  <a:pt x="927" y="645"/>
                </a:cubicBezTo>
                <a:cubicBezTo>
                  <a:pt x="927" y="643"/>
                  <a:pt x="925" y="641"/>
                  <a:pt x="925" y="639"/>
                </a:cubicBezTo>
                <a:cubicBezTo>
                  <a:pt x="912" y="614"/>
                  <a:pt x="904" y="594"/>
                  <a:pt x="904" y="580"/>
                </a:cubicBezTo>
                <a:cubicBezTo>
                  <a:pt x="900" y="576"/>
                  <a:pt x="896" y="576"/>
                  <a:pt x="890" y="576"/>
                </a:cubicBezTo>
                <a:cubicBezTo>
                  <a:pt x="886" y="576"/>
                  <a:pt x="880" y="574"/>
                  <a:pt x="871" y="574"/>
                </a:cubicBezTo>
                <a:cubicBezTo>
                  <a:pt x="906" y="549"/>
                  <a:pt x="931" y="509"/>
                  <a:pt x="949" y="452"/>
                </a:cubicBezTo>
                <a:cubicBezTo>
                  <a:pt x="965" y="397"/>
                  <a:pt x="971" y="340"/>
                  <a:pt x="967" y="280"/>
                </a:cubicBezTo>
                <a:cubicBezTo>
                  <a:pt x="963" y="217"/>
                  <a:pt x="949" y="162"/>
                  <a:pt x="925" y="121"/>
                </a:cubicBezTo>
                <a:cubicBezTo>
                  <a:pt x="896" y="73"/>
                  <a:pt x="859" y="44"/>
                  <a:pt x="812" y="36"/>
                </a:cubicBezTo>
                <a:cubicBezTo>
                  <a:pt x="806" y="36"/>
                  <a:pt x="806" y="32"/>
                  <a:pt x="810" y="28"/>
                </a:cubicBezTo>
                <a:cubicBezTo>
                  <a:pt x="812" y="24"/>
                  <a:pt x="812" y="22"/>
                  <a:pt x="808" y="22"/>
                </a:cubicBezTo>
                <a:cubicBezTo>
                  <a:pt x="802" y="20"/>
                  <a:pt x="798" y="20"/>
                  <a:pt x="796" y="24"/>
                </a:cubicBezTo>
                <a:cubicBezTo>
                  <a:pt x="794" y="28"/>
                  <a:pt x="792" y="32"/>
                  <a:pt x="790" y="32"/>
                </a:cubicBezTo>
                <a:cubicBezTo>
                  <a:pt x="782" y="22"/>
                  <a:pt x="763" y="14"/>
                  <a:pt x="733" y="8"/>
                </a:cubicBezTo>
                <a:cubicBezTo>
                  <a:pt x="706" y="2"/>
                  <a:pt x="680" y="0"/>
                  <a:pt x="657" y="0"/>
                </a:cubicBezTo>
                <a:cubicBezTo>
                  <a:pt x="614" y="6"/>
                  <a:pt x="565" y="24"/>
                  <a:pt x="508" y="56"/>
                </a:cubicBezTo>
                <a:cubicBezTo>
                  <a:pt x="477" y="75"/>
                  <a:pt x="437" y="99"/>
                  <a:pt x="386" y="129"/>
                </a:cubicBezTo>
                <a:cubicBezTo>
                  <a:pt x="390" y="140"/>
                  <a:pt x="388" y="150"/>
                  <a:pt x="386" y="160"/>
                </a:cubicBezTo>
                <a:cubicBezTo>
                  <a:pt x="382" y="166"/>
                  <a:pt x="377" y="174"/>
                  <a:pt x="373" y="190"/>
                </a:cubicBezTo>
                <a:cubicBezTo>
                  <a:pt x="384" y="192"/>
                  <a:pt x="394" y="192"/>
                  <a:pt x="402" y="190"/>
                </a:cubicBezTo>
                <a:cubicBezTo>
                  <a:pt x="412" y="186"/>
                  <a:pt x="418" y="186"/>
                  <a:pt x="420" y="186"/>
                </a:cubicBezTo>
                <a:cubicBezTo>
                  <a:pt x="416" y="202"/>
                  <a:pt x="408" y="229"/>
                  <a:pt x="396" y="263"/>
                </a:cubicBezTo>
                <a:cubicBezTo>
                  <a:pt x="388" y="292"/>
                  <a:pt x="386" y="324"/>
                  <a:pt x="386" y="353"/>
                </a:cubicBezTo>
                <a:cubicBezTo>
                  <a:pt x="414" y="369"/>
                  <a:pt x="422" y="393"/>
                  <a:pt x="410" y="426"/>
                </a:cubicBezTo>
                <a:cubicBezTo>
                  <a:pt x="404" y="444"/>
                  <a:pt x="390" y="472"/>
                  <a:pt x="369" y="511"/>
                </a:cubicBezTo>
                <a:cubicBezTo>
                  <a:pt x="369" y="519"/>
                  <a:pt x="375" y="523"/>
                  <a:pt x="386" y="527"/>
                </a:cubicBezTo>
                <a:cubicBezTo>
                  <a:pt x="390" y="529"/>
                  <a:pt x="398" y="531"/>
                  <a:pt x="412" y="531"/>
                </a:cubicBezTo>
                <a:cubicBezTo>
                  <a:pt x="412" y="556"/>
                  <a:pt x="414" y="574"/>
                  <a:pt x="418" y="588"/>
                </a:cubicBezTo>
                <a:cubicBezTo>
                  <a:pt x="422" y="596"/>
                  <a:pt x="431" y="608"/>
                  <a:pt x="443" y="625"/>
                </a:cubicBezTo>
                <a:cubicBezTo>
                  <a:pt x="367" y="608"/>
                  <a:pt x="296" y="625"/>
                  <a:pt x="226" y="673"/>
                </a:cubicBezTo>
                <a:cubicBezTo>
                  <a:pt x="218" y="698"/>
                  <a:pt x="206" y="744"/>
                  <a:pt x="194" y="815"/>
                </a:cubicBezTo>
                <a:cubicBezTo>
                  <a:pt x="181" y="884"/>
                  <a:pt x="167" y="933"/>
                  <a:pt x="153" y="963"/>
                </a:cubicBezTo>
                <a:cubicBezTo>
                  <a:pt x="149" y="972"/>
                  <a:pt x="143" y="984"/>
                  <a:pt x="132" y="1002"/>
                </a:cubicBezTo>
                <a:cubicBezTo>
                  <a:pt x="128" y="1010"/>
                  <a:pt x="124" y="1016"/>
                  <a:pt x="120" y="1022"/>
                </a:cubicBezTo>
                <a:cubicBezTo>
                  <a:pt x="116" y="1030"/>
                  <a:pt x="112" y="1039"/>
                  <a:pt x="110" y="1045"/>
                </a:cubicBezTo>
                <a:cubicBezTo>
                  <a:pt x="108" y="1049"/>
                  <a:pt x="108" y="1053"/>
                  <a:pt x="106" y="1057"/>
                </a:cubicBezTo>
                <a:cubicBezTo>
                  <a:pt x="73" y="1134"/>
                  <a:pt x="53" y="1181"/>
                  <a:pt x="47" y="1201"/>
                </a:cubicBezTo>
                <a:cubicBezTo>
                  <a:pt x="24" y="1262"/>
                  <a:pt x="10" y="1319"/>
                  <a:pt x="6" y="1371"/>
                </a:cubicBezTo>
                <a:cubicBezTo>
                  <a:pt x="0" y="1457"/>
                  <a:pt x="8" y="1528"/>
                  <a:pt x="26" y="1578"/>
                </a:cubicBezTo>
                <a:cubicBezTo>
                  <a:pt x="55" y="1647"/>
                  <a:pt x="104" y="1676"/>
                  <a:pt x="175" y="1664"/>
                </a:cubicBezTo>
                <a:close/>
                <a:moveTo>
                  <a:pt x="296" y="917"/>
                </a:moveTo>
                <a:cubicBezTo>
                  <a:pt x="300" y="911"/>
                  <a:pt x="312" y="901"/>
                  <a:pt x="326" y="888"/>
                </a:cubicBezTo>
                <a:cubicBezTo>
                  <a:pt x="341" y="876"/>
                  <a:pt x="351" y="864"/>
                  <a:pt x="357" y="856"/>
                </a:cubicBezTo>
                <a:cubicBezTo>
                  <a:pt x="363" y="846"/>
                  <a:pt x="369" y="832"/>
                  <a:pt x="373" y="811"/>
                </a:cubicBezTo>
                <a:cubicBezTo>
                  <a:pt x="379" y="789"/>
                  <a:pt x="386" y="773"/>
                  <a:pt x="390" y="763"/>
                </a:cubicBezTo>
                <a:cubicBezTo>
                  <a:pt x="410" y="771"/>
                  <a:pt x="426" y="775"/>
                  <a:pt x="441" y="773"/>
                </a:cubicBezTo>
                <a:cubicBezTo>
                  <a:pt x="455" y="771"/>
                  <a:pt x="471" y="767"/>
                  <a:pt x="490" y="759"/>
                </a:cubicBezTo>
                <a:cubicBezTo>
                  <a:pt x="490" y="754"/>
                  <a:pt x="488" y="750"/>
                  <a:pt x="484" y="746"/>
                </a:cubicBezTo>
                <a:cubicBezTo>
                  <a:pt x="479" y="742"/>
                  <a:pt x="479" y="738"/>
                  <a:pt x="479" y="734"/>
                </a:cubicBezTo>
                <a:cubicBezTo>
                  <a:pt x="494" y="738"/>
                  <a:pt x="510" y="734"/>
                  <a:pt x="526" y="718"/>
                </a:cubicBezTo>
                <a:cubicBezTo>
                  <a:pt x="545" y="704"/>
                  <a:pt x="561" y="700"/>
                  <a:pt x="575" y="706"/>
                </a:cubicBezTo>
                <a:cubicBezTo>
                  <a:pt x="577" y="714"/>
                  <a:pt x="577" y="726"/>
                  <a:pt x="569" y="738"/>
                </a:cubicBezTo>
                <a:cubicBezTo>
                  <a:pt x="559" y="754"/>
                  <a:pt x="555" y="765"/>
                  <a:pt x="553" y="767"/>
                </a:cubicBezTo>
                <a:cubicBezTo>
                  <a:pt x="543" y="775"/>
                  <a:pt x="508" y="791"/>
                  <a:pt x="453" y="813"/>
                </a:cubicBezTo>
                <a:cubicBezTo>
                  <a:pt x="410" y="832"/>
                  <a:pt x="382" y="850"/>
                  <a:pt x="365" y="870"/>
                </a:cubicBezTo>
                <a:cubicBezTo>
                  <a:pt x="357" y="878"/>
                  <a:pt x="351" y="892"/>
                  <a:pt x="341" y="911"/>
                </a:cubicBezTo>
                <a:cubicBezTo>
                  <a:pt x="333" y="929"/>
                  <a:pt x="324" y="943"/>
                  <a:pt x="316" y="951"/>
                </a:cubicBezTo>
                <a:cubicBezTo>
                  <a:pt x="314" y="968"/>
                  <a:pt x="308" y="984"/>
                  <a:pt x="300" y="998"/>
                </a:cubicBezTo>
                <a:cubicBezTo>
                  <a:pt x="296" y="1008"/>
                  <a:pt x="286" y="1020"/>
                  <a:pt x="275" y="1037"/>
                </a:cubicBezTo>
                <a:cubicBezTo>
                  <a:pt x="267" y="1030"/>
                  <a:pt x="263" y="1022"/>
                  <a:pt x="261" y="1014"/>
                </a:cubicBezTo>
                <a:cubicBezTo>
                  <a:pt x="253" y="990"/>
                  <a:pt x="265" y="957"/>
                  <a:pt x="296" y="917"/>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057212811"/>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42823"/>
            <a:chOff x="0" y="188913"/>
            <a:chExt cx="8315576" cy="538243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830206" cy="397053"/>
              <a:chOff x="585362" y="985444"/>
              <a:chExt cx="4289631"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4130026"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9.</a:t>
                </a:r>
                <a:r>
                  <a:rPr lang="zh-CN" altLang="en-US" sz="2000" b="1" dirty="0" smtClean="0">
                    <a:solidFill>
                      <a:prstClr val="white"/>
                    </a:solidFill>
                    <a:latin typeface="微软雅黑" panose="020B0503020204020204" pitchFamily="34" charset="-122"/>
                    <a:ea typeface="微软雅黑" panose="020B0503020204020204" pitchFamily="34" charset="-122"/>
                  </a:rPr>
                  <a:t>将合规管理链条延伸到三级单位</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19878"/>
              <a:chOff x="594713" y="2484180"/>
              <a:chExt cx="7752653" cy="3819878"/>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3562479"/>
              </a:xfrm>
              <a:prstGeom prst="rect">
                <a:avLst/>
              </a:prstGeom>
            </p:spPr>
            <p:txBody>
              <a:bodyPr wrap="square">
                <a:spAutoFit/>
              </a:bodyPr>
              <a:lstStyle/>
              <a:p>
                <a:pPr lvl="0" indent="457200">
                  <a:lnSpc>
                    <a:spcPct val="120000"/>
                  </a:lnSpc>
                </a:pPr>
                <a:r>
                  <a:rPr lang="zh-CN" altLang="en-US" sz="2400" dirty="0">
                    <a:solidFill>
                      <a:prstClr val="black"/>
                    </a:solidFill>
                    <a:latin typeface="黑体" panose="02010609060101010101" pitchFamily="49" charset="-122"/>
                    <a:ea typeface="黑体" panose="02010609060101010101" pitchFamily="49" charset="-122"/>
                  </a:rPr>
                  <a:t>一些</a:t>
                </a:r>
                <a:r>
                  <a:rPr lang="zh-CN" altLang="en-US" sz="2400" dirty="0" smtClean="0">
                    <a:solidFill>
                      <a:prstClr val="black"/>
                    </a:solidFill>
                    <a:latin typeface="黑体" panose="02010609060101010101" pitchFamily="49" charset="-122"/>
                    <a:ea typeface="黑体" panose="02010609060101010101" pitchFamily="49" charset="-122"/>
                  </a:rPr>
                  <a:t>单位</a:t>
                </a:r>
                <a:r>
                  <a:rPr lang="zh-CN" altLang="en-US" sz="2400" dirty="0">
                    <a:solidFill>
                      <a:prstClr val="black"/>
                    </a:solidFill>
                    <a:latin typeface="黑体" panose="02010609060101010101" pitchFamily="49" charset="-122"/>
                    <a:ea typeface="黑体" panose="02010609060101010101" pitchFamily="49" charset="-122"/>
                  </a:rPr>
                  <a:t>发生的一些不合规风险事件主要发生在三级单位、项目部等基层单位，但是根源主要在二级单位本部，表现在领导层合规意思不强、二级本部没有严格执行集团公司的制度要求、没有按照规定对三级单位进行严格的监督管理。</a:t>
                </a:r>
                <a:r>
                  <a:rPr lang="zh-CN" altLang="en-US" sz="2000" dirty="0">
                    <a:solidFill>
                      <a:prstClr val="black"/>
                    </a:solidFill>
                    <a:latin typeface="黑体" panose="02010609060101010101" pitchFamily="49" charset="-122"/>
                    <a:ea typeface="黑体" panose="02010609060101010101" pitchFamily="49" charset="-122"/>
                  </a:rPr>
                  <a:t>集团股份公司有一个市政工程项目部，施工挖掘前没有征求燃气部门的意见，挖断了燃气管道，导致</a:t>
                </a:r>
                <a:r>
                  <a:rPr lang="en-US" altLang="zh-CN" sz="2000" dirty="0">
                    <a:solidFill>
                      <a:prstClr val="black"/>
                    </a:solidFill>
                    <a:latin typeface="黑体" panose="02010609060101010101" pitchFamily="49" charset="-122"/>
                    <a:ea typeface="黑体" panose="02010609060101010101" pitchFamily="49" charset="-122"/>
                  </a:rPr>
                  <a:t>700</a:t>
                </a:r>
                <a:r>
                  <a:rPr lang="zh-CN" altLang="en-US" sz="2000" dirty="0">
                    <a:solidFill>
                      <a:prstClr val="black"/>
                    </a:solidFill>
                    <a:latin typeface="黑体" panose="02010609060101010101" pitchFamily="49" charset="-122"/>
                    <a:ea typeface="黑体" panose="02010609060101010101" pitchFamily="49" charset="-122"/>
                  </a:rPr>
                  <a:t>户居民停气，造成不良的社会影响，公司被当地的人居环境委员会处以行政罚款。而且，事情发生后，不向公司本部报告，上了“信用中国”后才知道这件事情。</a:t>
                </a:r>
                <a:r>
                  <a:rPr lang="zh-CN" altLang="en-US" sz="2400" dirty="0">
                    <a:solidFill>
                      <a:prstClr val="black"/>
                    </a:solidFill>
                    <a:latin typeface="黑体" panose="02010609060101010101" pitchFamily="49" charset="-122"/>
                    <a:ea typeface="黑体" panose="02010609060101010101" pitchFamily="49" charset="-122"/>
                  </a:rPr>
                  <a:t>因此</a:t>
                </a:r>
                <a:r>
                  <a:rPr lang="zh-CN" altLang="en-US" sz="2400" dirty="0" smtClean="0">
                    <a:solidFill>
                      <a:prstClr val="black"/>
                    </a:solidFill>
                    <a:latin typeface="黑体" panose="02010609060101010101" pitchFamily="49" charset="-122"/>
                    <a:ea typeface="黑体" panose="02010609060101010101" pitchFamily="49" charset="-122"/>
                  </a:rPr>
                  <a:t>，开展</a:t>
                </a:r>
                <a:r>
                  <a:rPr lang="zh-CN" altLang="en-US" sz="2400" dirty="0">
                    <a:solidFill>
                      <a:prstClr val="black"/>
                    </a:solidFill>
                    <a:latin typeface="黑体" panose="02010609060101010101" pitchFamily="49" charset="-122"/>
                    <a:ea typeface="黑体" panose="02010609060101010101" pitchFamily="49" charset="-122"/>
                  </a:rPr>
                  <a:t>合规管理要实现全面覆盖，必须把管理链条延伸至三级子企业、项目部，把法律服务、法律指导延伸至基层单位，从体制机制上解决违法违规的问题。。</a:t>
                </a:r>
                <a:endPar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291931861"/>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74639"/>
            <a:chOff x="0" y="188913"/>
            <a:chExt cx="8315576" cy="541125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2000" b="1" dirty="0" smtClean="0">
                    <a:solidFill>
                      <a:prstClr val="white"/>
                    </a:solidFill>
                    <a:latin typeface="微软雅黑" panose="020B0503020204020204" pitchFamily="34" charset="-122"/>
                    <a:ea typeface="微软雅黑" panose="020B0503020204020204" pitchFamily="34" charset="-122"/>
                  </a:rPr>
                  <a:t>10</a:t>
                </a: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推动商业伙伴合法合规</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48694"/>
              <a:chOff x="594713" y="2484180"/>
              <a:chExt cx="7752653" cy="3848694"/>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3696281"/>
              </a:xfrm>
              <a:prstGeom prst="rect">
                <a:avLst/>
              </a:prstGeom>
            </p:spPr>
            <p:txBody>
              <a:bodyPr wrap="square">
                <a:spAutoFit/>
              </a:bodyPr>
              <a:lstStyle/>
              <a:p>
                <a:pPr lvl="0" indent="457200">
                  <a:lnSpc>
                    <a:spcPct val="120000"/>
                  </a:lnSpc>
                </a:pPr>
                <a:r>
                  <a:rPr lang="zh-CN" altLang="en-US" sz="2400" dirty="0">
                    <a:solidFill>
                      <a:prstClr val="black"/>
                    </a:solidFill>
                    <a:latin typeface="黑体" panose="02010609060101010101" pitchFamily="49" charset="-122"/>
                    <a:ea typeface="黑体" panose="02010609060101010101" pitchFamily="49" charset="-122"/>
                  </a:rPr>
                  <a:t>一方的合规不是合规，只有合同（交易）的各方都能够依法合规的履行自己的责任和义务，整个交易事项才能是合规的、成功的</a:t>
                </a:r>
                <a:r>
                  <a:rPr lang="zh-CN" altLang="en-US" sz="2400" dirty="0" smtClean="0">
                    <a:solidFill>
                      <a:prstClr val="black"/>
                    </a:solidFill>
                    <a:latin typeface="黑体" panose="02010609060101010101" pitchFamily="49" charset="-122"/>
                    <a:ea typeface="黑体" panose="02010609060101010101" pitchFamily="49" charset="-122"/>
                  </a:rPr>
                  <a:t>。谨防</a:t>
                </a:r>
                <a:r>
                  <a:rPr lang="zh-CN" altLang="en-US" sz="2400" dirty="0">
                    <a:solidFill>
                      <a:prstClr val="black"/>
                    </a:solidFill>
                    <a:latin typeface="黑体" panose="02010609060101010101" pitchFamily="49" charset="-122"/>
                    <a:ea typeface="黑体" panose="02010609060101010101" pitchFamily="49" charset="-122"/>
                  </a:rPr>
                  <a:t>“对手黑”，一些险恶用心的所谓合作方，利用我们的管理漏洞、违规的瑕疵，反过来要挟我们，如果不答应他的不合理要求，就扬言“举报”、“见报”。这件事情也警醒我们在依法合规的同时，一定要做好风险防范措施和预案</a:t>
                </a:r>
                <a:r>
                  <a:rPr lang="zh-CN" altLang="en-US" sz="2400" dirty="0" smtClean="0">
                    <a:solidFill>
                      <a:prstClr val="black"/>
                    </a:solidFill>
                    <a:latin typeface="黑体" panose="02010609060101010101" pitchFamily="49" charset="-122"/>
                    <a:ea typeface="黑体" panose="02010609060101010101" pitchFamily="49" charset="-122"/>
                  </a:rPr>
                  <a:t>。</a:t>
                </a:r>
                <a:endParaRPr lang="en-US" altLang="zh-CN" sz="24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kumimoji="0" lang="zh-CN" altLang="en-US" sz="24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深化红黄黑名单制度。</a:t>
                </a:r>
                <a:endParaRPr kumimoji="0" lang="en-US" altLang="zh-CN" sz="24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endParaRPr>
              </a:p>
              <a:p>
                <a:pPr lvl="0" indent="457200">
                  <a:lnSpc>
                    <a:spcPct val="120000"/>
                  </a:lnSpc>
                </a:pPr>
                <a:r>
                  <a:rPr lang="zh-CN" altLang="en-US" sz="2400" dirty="0" smtClean="0">
                    <a:solidFill>
                      <a:prstClr val="black"/>
                    </a:solidFill>
                    <a:latin typeface="黑体" panose="02010609060101010101" pitchFamily="49" charset="-122"/>
                    <a:ea typeface="黑体" panose="02010609060101010101" pitchFamily="49" charset="-122"/>
                  </a:rPr>
                  <a:t>签约尽职调查制度。</a:t>
                </a:r>
                <a:endParaRPr lang="en-US" altLang="zh-CN" sz="24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kumimoji="0" lang="zh-CN" altLang="en-US" sz="2400" b="0" i="0" u="none" strike="noStrike" kern="1200" cap="none" spc="0" normalizeH="0" baseline="0" noProof="0" dirty="0" smtClean="0">
                    <a:ln>
                      <a:noFill/>
                    </a:ln>
                    <a:solidFill>
                      <a:prstClr val="black"/>
                    </a:solidFill>
                    <a:effectLst/>
                    <a:uLnTx/>
                    <a:uFillTx/>
                    <a:latin typeface="黑体" panose="02010609060101010101" pitchFamily="49" charset="-122"/>
                    <a:ea typeface="黑体" panose="02010609060101010101" pitchFamily="49" charset="-122"/>
                    <a:cs typeface="+mn-cs"/>
                  </a:rPr>
                  <a:t>加强合同管理，制定好合同范本。</a:t>
                </a:r>
                <a:endPar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4108989804"/>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42823"/>
            <a:chOff x="0" y="188913"/>
            <a:chExt cx="8315576" cy="538243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11.</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加强队伍建设</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19878"/>
              <a:chOff x="594713" y="2484180"/>
              <a:chExt cx="7752653" cy="3819878"/>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2438751"/>
              </a:xfrm>
              <a:prstGeom prst="rect">
                <a:avLst/>
              </a:prstGeom>
            </p:spPr>
            <p:txBody>
              <a:bodyPr wrap="square">
                <a:spAutoFit/>
              </a:bodyPr>
              <a:lstStyle/>
              <a:p>
                <a:pPr lvl="0" indent="457200">
                  <a:lnSpc>
                    <a:spcPct val="120000"/>
                  </a:lnSpc>
                </a:pPr>
                <a:r>
                  <a:rPr lang="zh-CN" altLang="en-US" sz="2400" dirty="0" smtClean="0">
                    <a:solidFill>
                      <a:prstClr val="black"/>
                    </a:solidFill>
                    <a:latin typeface="黑体" panose="02010609060101010101" pitchFamily="49" charset="-122"/>
                    <a:ea typeface="黑体" panose="02010609060101010101" pitchFamily="49" charset="-122"/>
                  </a:rPr>
                  <a:t>培养</a:t>
                </a:r>
                <a:r>
                  <a:rPr lang="zh-CN" altLang="en-US" sz="2400" dirty="0">
                    <a:solidFill>
                      <a:prstClr val="black"/>
                    </a:solidFill>
                    <a:latin typeface="黑体" panose="02010609060101010101" pitchFamily="49" charset="-122"/>
                    <a:ea typeface="黑体" panose="02010609060101010101" pitchFamily="49" charset="-122"/>
                  </a:rPr>
                  <a:t>一支合规管理骨干队伍。公司已经在年轻干部“千百工程”中选拔了一定比例的风控合规人员作为后备培养干部</a:t>
                </a:r>
                <a:r>
                  <a:rPr lang="zh-CN" altLang="en-US" sz="2400" dirty="0" smtClean="0">
                    <a:solidFill>
                      <a:prstClr val="black"/>
                    </a:solidFill>
                    <a:latin typeface="黑体" panose="02010609060101010101" pitchFamily="49" charset="-122"/>
                    <a:ea typeface="黑体" panose="02010609060101010101" pitchFamily="49" charset="-122"/>
                  </a:rPr>
                  <a:t>。将</a:t>
                </a:r>
                <a:r>
                  <a:rPr lang="zh-CN" altLang="en-US" sz="2400" dirty="0">
                    <a:solidFill>
                      <a:prstClr val="black"/>
                    </a:solidFill>
                    <a:latin typeface="黑体" panose="02010609060101010101" pitchFamily="49" charset="-122"/>
                    <a:ea typeface="黑体" panose="02010609060101010101" pitchFamily="49" charset="-122"/>
                  </a:rPr>
                  <a:t>政治上过硬、综合素质好、工作能力强、业绩和贡献突出的优秀法律人才选拔到法律管理部门负责人岗位，具体负责合规管理的日常工作；同时</a:t>
                </a:r>
                <a:r>
                  <a:rPr lang="zh-CN" altLang="en-US" sz="2400" dirty="0" smtClean="0">
                    <a:solidFill>
                      <a:prstClr val="black"/>
                    </a:solidFill>
                    <a:latin typeface="黑体" panose="02010609060101010101" pitchFamily="49" charset="-122"/>
                    <a:ea typeface="黑体" panose="02010609060101010101" pitchFamily="49" charset="-122"/>
                  </a:rPr>
                  <a:t>，蓄积</a:t>
                </a:r>
                <a:r>
                  <a:rPr lang="zh-CN" altLang="en-US" sz="2400" dirty="0">
                    <a:solidFill>
                      <a:prstClr val="black"/>
                    </a:solidFill>
                    <a:latin typeface="黑体" panose="02010609060101010101" pitchFamily="49" charset="-122"/>
                    <a:ea typeface="黑体" panose="02010609060101010101" pitchFamily="49" charset="-122"/>
                  </a:rPr>
                  <a:t>、锻炼一批法律管理业务骨干队伍，特别是我们的公司律师队伍，让他们拥有和社会律师一样的能力和水平，让他们有能力对具体业务的合法合规性进行审核把关。</a:t>
                </a:r>
                <a:endPar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914839844"/>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42824"/>
            <a:chOff x="0" y="188913"/>
            <a:chExt cx="8315576" cy="538243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12.</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推进合规文化建设</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19878"/>
              <a:chOff x="594713" y="2484180"/>
              <a:chExt cx="7752653" cy="3819878"/>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3495578"/>
              </a:xfrm>
              <a:prstGeom prst="rect">
                <a:avLst/>
              </a:prstGeom>
            </p:spPr>
            <p:txBody>
              <a:bodyPr wrap="square">
                <a:spAutoFit/>
              </a:bodyPr>
              <a:lstStyle/>
              <a:p>
                <a:pPr lvl="0" indent="457200">
                  <a:lnSpc>
                    <a:spcPct val="120000"/>
                  </a:lnSpc>
                </a:pPr>
                <a:r>
                  <a:rPr lang="zh-CN" altLang="en-US" sz="2000" dirty="0">
                    <a:solidFill>
                      <a:prstClr val="black"/>
                    </a:solidFill>
                    <a:latin typeface="黑体" panose="02010609060101010101" pitchFamily="49" charset="-122"/>
                    <a:ea typeface="黑体" panose="02010609060101010101" pitchFamily="49" charset="-122"/>
                  </a:rPr>
                  <a:t>合规归根到底要落实到员工行为上</a:t>
                </a:r>
                <a:r>
                  <a:rPr lang="zh-CN" altLang="en-US" sz="2000" dirty="0" smtClean="0">
                    <a:solidFill>
                      <a:prstClr val="black"/>
                    </a:solidFill>
                    <a:latin typeface="黑体" panose="02010609060101010101" pitchFamily="49" charset="-122"/>
                    <a:ea typeface="黑体" panose="02010609060101010101" pitchFamily="49" charset="-122"/>
                  </a:rPr>
                  <a:t>，成效</a:t>
                </a:r>
                <a:r>
                  <a:rPr lang="zh-CN" altLang="en-US" sz="2000" dirty="0">
                    <a:solidFill>
                      <a:prstClr val="black"/>
                    </a:solidFill>
                    <a:latin typeface="黑体" panose="02010609060101010101" pitchFamily="49" charset="-122"/>
                    <a:ea typeface="黑体" panose="02010609060101010101" pitchFamily="49" charset="-122"/>
                  </a:rPr>
                  <a:t>的好坏取决于每一</a:t>
                </a:r>
                <a:r>
                  <a:rPr lang="zh-CN" altLang="en-US" sz="2000" dirty="0" smtClean="0">
                    <a:solidFill>
                      <a:prstClr val="black"/>
                    </a:solidFill>
                    <a:latin typeface="黑体" panose="02010609060101010101" pitchFamily="49" charset="-122"/>
                    <a:ea typeface="黑体" panose="02010609060101010101" pitchFamily="49" charset="-122"/>
                  </a:rPr>
                  <a:t>名员工。</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000" dirty="0" smtClean="0">
                    <a:solidFill>
                      <a:prstClr val="black"/>
                    </a:solidFill>
                    <a:latin typeface="黑体" panose="02010609060101010101" pitchFamily="49" charset="-122"/>
                    <a:ea typeface="黑体" panose="02010609060101010101" pitchFamily="49" charset="-122"/>
                  </a:rPr>
                  <a:t>要有激励约束机制。通过</a:t>
                </a:r>
                <a:r>
                  <a:rPr lang="zh-CN" altLang="en-US" sz="2000" dirty="0">
                    <a:solidFill>
                      <a:prstClr val="black"/>
                    </a:solidFill>
                    <a:latin typeface="黑体" panose="02010609060101010101" pitchFamily="49" charset="-122"/>
                    <a:ea typeface="黑体" panose="02010609060101010101" pitchFamily="49" charset="-122"/>
                  </a:rPr>
                  <a:t>有效的激励机制，把对合规工作做得好或对举报、抵制违规有贡献者给予保护、表扬或奖励；对存在或隐瞒违规问题、造成不良后果者，要按照规定给予处罚，追究责任，使全公司形成合规光荣、违规可耻的文化氛围</a:t>
                </a:r>
                <a:r>
                  <a:rPr lang="zh-CN" altLang="en-US" sz="2000" dirty="0" smtClean="0">
                    <a:solidFill>
                      <a:prstClr val="black"/>
                    </a:solidFill>
                    <a:latin typeface="黑体" panose="02010609060101010101" pitchFamily="49" charset="-122"/>
                    <a:ea typeface="黑体" panose="02010609060101010101" pitchFamily="49" charset="-122"/>
                  </a:rPr>
                  <a:t>。</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000" dirty="0" smtClean="0">
                    <a:solidFill>
                      <a:prstClr val="black"/>
                    </a:solidFill>
                    <a:latin typeface="黑体" panose="02010609060101010101" pitchFamily="49" charset="-122"/>
                    <a:ea typeface="黑体" panose="02010609060101010101" pitchFamily="49" charset="-122"/>
                  </a:rPr>
                  <a:t>持续的合</a:t>
                </a:r>
                <a:r>
                  <a:rPr lang="zh-CN" altLang="en-US" sz="2000" dirty="0">
                    <a:solidFill>
                      <a:prstClr val="black"/>
                    </a:solidFill>
                    <a:latin typeface="黑体" panose="02010609060101010101" pitchFamily="49" charset="-122"/>
                    <a:ea typeface="黑体" panose="02010609060101010101" pitchFamily="49" charset="-122"/>
                  </a:rPr>
                  <a:t>规</a:t>
                </a:r>
                <a:r>
                  <a:rPr lang="zh-CN" altLang="en-US" sz="2000" dirty="0" smtClean="0">
                    <a:solidFill>
                      <a:prstClr val="black"/>
                    </a:solidFill>
                    <a:latin typeface="黑体" panose="02010609060101010101" pitchFamily="49" charset="-122"/>
                    <a:ea typeface="黑体" panose="02010609060101010101" pitchFamily="49" charset="-122"/>
                  </a:rPr>
                  <a:t>教育培训。不断</a:t>
                </a:r>
                <a:r>
                  <a:rPr lang="zh-CN" altLang="en-US" sz="2000" dirty="0">
                    <a:solidFill>
                      <a:prstClr val="black"/>
                    </a:solidFill>
                    <a:latin typeface="黑体" panose="02010609060101010101" pitchFamily="49" charset="-122"/>
                    <a:ea typeface="黑体" panose="02010609060101010101" pitchFamily="49" charset="-122"/>
                  </a:rPr>
                  <a:t>强化合规理念，让每一位员工都明晰自身的合规职责，树立“合规诚信是第一生命，违法经营是最大风险”、“决策先问法、违法不决策”等合规文化理念</a:t>
                </a:r>
                <a:r>
                  <a:rPr lang="zh-CN" altLang="en-US" sz="2000" dirty="0" smtClean="0">
                    <a:solidFill>
                      <a:prstClr val="black"/>
                    </a:solidFill>
                    <a:latin typeface="黑体" panose="02010609060101010101" pitchFamily="49" charset="-122"/>
                    <a:ea typeface="黑体" panose="02010609060101010101" pitchFamily="49" charset="-122"/>
                  </a:rPr>
                  <a:t>。</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000" dirty="0" smtClean="0">
                    <a:solidFill>
                      <a:prstClr val="black"/>
                    </a:solidFill>
                    <a:latin typeface="黑体" panose="02010609060101010101" pitchFamily="49" charset="-122"/>
                    <a:ea typeface="黑体" panose="02010609060101010101" pitchFamily="49" charset="-122"/>
                  </a:rPr>
                  <a:t>开展合</a:t>
                </a:r>
                <a:r>
                  <a:rPr lang="zh-CN" altLang="en-US" sz="2000" dirty="0">
                    <a:solidFill>
                      <a:prstClr val="black"/>
                    </a:solidFill>
                    <a:latin typeface="黑体" panose="02010609060101010101" pitchFamily="49" charset="-122"/>
                    <a:ea typeface="黑体" panose="02010609060101010101" pitchFamily="49" charset="-122"/>
                  </a:rPr>
                  <a:t>规</a:t>
                </a:r>
                <a:r>
                  <a:rPr lang="zh-CN" altLang="en-US" sz="2000" dirty="0" smtClean="0">
                    <a:solidFill>
                      <a:prstClr val="black"/>
                    </a:solidFill>
                    <a:latin typeface="黑体" panose="02010609060101010101" pitchFamily="49" charset="-122"/>
                    <a:ea typeface="黑体" panose="02010609060101010101" pitchFamily="49" charset="-122"/>
                  </a:rPr>
                  <a:t>宣传。在</a:t>
                </a:r>
                <a:r>
                  <a:rPr lang="zh-CN" altLang="en-US" sz="2000" dirty="0">
                    <a:solidFill>
                      <a:prstClr val="black"/>
                    </a:solidFill>
                    <a:latin typeface="黑体" panose="02010609060101010101" pitchFamily="49" charset="-122"/>
                    <a:ea typeface="黑体" panose="02010609060101010101" pitchFamily="49" charset="-122"/>
                  </a:rPr>
                  <a:t>全公司范围内大张旗鼓地宣讲合规意识、合规理念、合规规则、合规做法、合规案例，通报负面典型，使合规文化深入人心，让合规文化固化为法治观念、法治伦理、法治习惯和行为自觉</a:t>
                </a:r>
                <a:r>
                  <a:rPr lang="zh-CN" altLang="en-US" sz="2400" dirty="0" smtClean="0">
                    <a:solidFill>
                      <a:prstClr val="black"/>
                    </a:solidFill>
                    <a:latin typeface="黑体" panose="02010609060101010101" pitchFamily="49" charset="-122"/>
                    <a:ea typeface="黑体" panose="02010609060101010101" pitchFamily="49" charset="-122"/>
                  </a:rPr>
                  <a:t>。</a:t>
                </a:r>
                <a:endPar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a:solidFill>
                    <a:srgbClr val="002060"/>
                  </a:solidFill>
                  <a:latin typeface="微软雅黑" panose="020B0503020204020204" charset="-122"/>
                  <a:ea typeface="微软雅黑" panose="020B0503020204020204" charset="-122"/>
                </a:rPr>
                <a:t>公司合规管理工作思路</a:t>
              </a:r>
              <a:endParaRPr lang="zh-CN" altLang="en-US" sz="2400" b="1" dirty="0">
                <a:solidFill>
                  <a:srgbClr val="00206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111993372"/>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42824"/>
            <a:chOff x="0" y="188913"/>
            <a:chExt cx="8315576" cy="538243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1.</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违反世界银行规则案</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19878"/>
              <a:chOff x="594713" y="2484180"/>
              <a:chExt cx="7752653" cy="3819878"/>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1377221"/>
              </a:xfrm>
              <a:prstGeom prst="rect">
                <a:avLst/>
              </a:prstGeom>
            </p:spPr>
            <p:txBody>
              <a:bodyPr wrap="square">
                <a:spAutoFit/>
              </a:bodyPr>
              <a:lstStyle/>
              <a:p>
                <a:pPr lvl="0" indent="457200">
                  <a:lnSpc>
                    <a:spcPct val="120000"/>
                  </a:lnSpc>
                </a:pPr>
                <a:r>
                  <a:rPr lang="zh-CN" altLang="en-US" sz="2000" dirty="0">
                    <a:solidFill>
                      <a:prstClr val="black"/>
                    </a:solidFill>
                    <a:latin typeface="黑体" panose="02010609060101010101" pitchFamily="49" charset="-122"/>
                    <a:ea typeface="黑体" panose="02010609060101010101" pitchFamily="49" charset="-122"/>
                  </a:rPr>
                  <a:t>母子公司、兄弟公司同时投标，违反了世界银行的反腐败规则，四家子公司被列入“黑名单”，三家单位（一公司、路桥公司、建设公司）从</a:t>
                </a:r>
                <a:r>
                  <a:rPr lang="en-US" altLang="zh-CN" sz="2000" dirty="0">
                    <a:solidFill>
                      <a:prstClr val="black"/>
                    </a:solidFill>
                    <a:latin typeface="黑体" panose="02010609060101010101" pitchFamily="49" charset="-122"/>
                    <a:ea typeface="黑体" panose="02010609060101010101" pitchFamily="49" charset="-122"/>
                  </a:rPr>
                  <a:t>2013</a:t>
                </a:r>
                <a:r>
                  <a:rPr lang="zh-CN" altLang="en-US" sz="2000" dirty="0">
                    <a:solidFill>
                      <a:prstClr val="black"/>
                    </a:solidFill>
                    <a:latin typeface="黑体" panose="02010609060101010101" pitchFamily="49" charset="-122"/>
                    <a:ea typeface="黑体" panose="02010609060101010101" pitchFamily="49" charset="-122"/>
                  </a:rPr>
                  <a:t>年一直到现在仍然在黑名单上面，</a:t>
                </a:r>
                <a:r>
                  <a:rPr lang="en-US" altLang="zh-CN" sz="2000" dirty="0">
                    <a:solidFill>
                      <a:prstClr val="black"/>
                    </a:solidFill>
                    <a:latin typeface="黑体" panose="02010609060101010101" pitchFamily="49" charset="-122"/>
                    <a:ea typeface="黑体" panose="02010609060101010101" pitchFamily="49" charset="-122"/>
                  </a:rPr>
                  <a:t>7</a:t>
                </a:r>
                <a:r>
                  <a:rPr lang="zh-CN" altLang="en-US" sz="2000" dirty="0">
                    <a:solidFill>
                      <a:prstClr val="black"/>
                    </a:solidFill>
                    <a:latin typeface="黑体" panose="02010609060101010101" pitchFamily="49" charset="-122"/>
                    <a:ea typeface="黑体" panose="02010609060101010101" pitchFamily="49" charset="-122"/>
                  </a:rPr>
                  <a:t>月份世界银行的官员还来到集团公司查证这三家单位合规整改的情况。这件事情，在国际上的影响非常大，竞争对手以此诟病、投诉我们，给我们造成困扰。</a:t>
                </a:r>
                <a:endPar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smtClean="0">
                  <a:solidFill>
                    <a:srgbClr val="FFC000"/>
                  </a:solidFill>
                  <a:latin typeface="微软雅黑" panose="020B0503020204020204" charset="-122"/>
                  <a:ea typeface="微软雅黑" panose="020B0503020204020204" charset="-122"/>
                </a:rPr>
                <a:t>案例分析</a:t>
              </a:r>
              <a:endParaRPr lang="zh-CN" altLang="en-US" sz="2400" b="1" dirty="0">
                <a:solidFill>
                  <a:srgbClr val="FFC00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89171173"/>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5942824"/>
            <a:chOff x="0" y="188913"/>
            <a:chExt cx="8315576" cy="538243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2.</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青岛地铁分包案</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3819878"/>
              <a:chOff x="594713" y="2484180"/>
              <a:chExt cx="7752653" cy="3819878"/>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2826568"/>
              </a:xfrm>
              <a:prstGeom prst="rect">
                <a:avLst/>
              </a:prstGeom>
            </p:spPr>
            <p:txBody>
              <a:bodyPr wrap="square">
                <a:spAutoFit/>
              </a:bodyPr>
              <a:lstStyle/>
              <a:p>
                <a:pPr lvl="0" indent="457200">
                  <a:lnSpc>
                    <a:spcPct val="120000"/>
                  </a:lnSpc>
                </a:pPr>
                <a:r>
                  <a:rPr lang="en-US" altLang="zh-CN" sz="2000" dirty="0" smtClean="0">
                    <a:solidFill>
                      <a:prstClr val="black"/>
                    </a:solidFill>
                    <a:latin typeface="黑体" panose="02010609060101010101" pitchFamily="49" charset="-122"/>
                    <a:ea typeface="黑体" panose="02010609060101010101" pitchFamily="49" charset="-122"/>
                  </a:rPr>
                  <a:t>2018</a:t>
                </a:r>
                <a:r>
                  <a:rPr lang="zh-CN" altLang="en-US" sz="2000" dirty="0" smtClean="0">
                    <a:solidFill>
                      <a:prstClr val="black"/>
                    </a:solidFill>
                    <a:latin typeface="黑体" panose="02010609060101010101" pitchFamily="49" charset="-122"/>
                    <a:ea typeface="黑体" panose="02010609060101010101" pitchFamily="49" charset="-122"/>
                  </a:rPr>
                  <a:t>年</a:t>
                </a:r>
                <a:r>
                  <a:rPr lang="en-US" altLang="zh-CN" sz="2000" dirty="0" smtClean="0">
                    <a:solidFill>
                      <a:prstClr val="black"/>
                    </a:solidFill>
                    <a:latin typeface="黑体" panose="02010609060101010101" pitchFamily="49" charset="-122"/>
                    <a:ea typeface="黑体" panose="02010609060101010101" pitchFamily="49" charset="-122"/>
                  </a:rPr>
                  <a:t>2</a:t>
                </a:r>
                <a:r>
                  <a:rPr lang="zh-CN" altLang="en-US" sz="2000" dirty="0" smtClean="0">
                    <a:solidFill>
                      <a:prstClr val="black"/>
                    </a:solidFill>
                    <a:latin typeface="黑体" panose="02010609060101010101" pitchFamily="49" charset="-122"/>
                    <a:ea typeface="黑体" panose="02010609060101010101" pitchFamily="49" charset="-122"/>
                  </a:rPr>
                  <a:t>月，电力公司所属输变电公司与青岛永利捷电力工程有限公司合作投标，并在合作协议中约定“永利捷公司作为分包单位或由永利捷公司推荐的合格劳务分包商作为本项目劳务分包商”。</a:t>
                </a:r>
                <a:r>
                  <a:rPr lang="en-US" altLang="zh-CN" sz="2000" dirty="0" smtClean="0">
                    <a:solidFill>
                      <a:prstClr val="black"/>
                    </a:solidFill>
                    <a:latin typeface="黑体" panose="02010609060101010101" pitchFamily="49" charset="-122"/>
                    <a:ea typeface="黑体" panose="02010609060101010101" pitchFamily="49" charset="-122"/>
                  </a:rPr>
                  <a:t>2018</a:t>
                </a:r>
                <a:r>
                  <a:rPr lang="zh-CN" altLang="en-US" sz="2000" dirty="0" smtClean="0">
                    <a:solidFill>
                      <a:prstClr val="black"/>
                    </a:solidFill>
                    <a:latin typeface="黑体" panose="02010609060101010101" pitchFamily="49" charset="-122"/>
                    <a:ea typeface="黑体" panose="02010609060101010101" pitchFamily="49" charset="-122"/>
                  </a:rPr>
                  <a:t>年</a:t>
                </a:r>
                <a:r>
                  <a:rPr lang="en-US" altLang="zh-CN" sz="2000" dirty="0" smtClean="0">
                    <a:solidFill>
                      <a:prstClr val="black"/>
                    </a:solidFill>
                    <a:latin typeface="黑体" panose="02010609060101010101" pitchFamily="49" charset="-122"/>
                    <a:ea typeface="黑体" panose="02010609060101010101" pitchFamily="49" charset="-122"/>
                  </a:rPr>
                  <a:t>9</a:t>
                </a:r>
                <a:r>
                  <a:rPr lang="zh-CN" altLang="en-US" sz="2000" dirty="0" smtClean="0">
                    <a:solidFill>
                      <a:prstClr val="black"/>
                    </a:solidFill>
                    <a:latin typeface="黑体" panose="02010609060101010101" pitchFamily="49" charset="-122"/>
                    <a:ea typeface="黑体" panose="02010609060101010101" pitchFamily="49" charset="-122"/>
                  </a:rPr>
                  <a:t>月，电力公司中标，与永利捷公司签订劳务分包合同。永利捷公司提取单价</a:t>
                </a:r>
                <a:r>
                  <a:rPr lang="en-US" altLang="zh-CN" sz="2000" dirty="0" smtClean="0">
                    <a:solidFill>
                      <a:prstClr val="black"/>
                    </a:solidFill>
                    <a:latin typeface="黑体" panose="02010609060101010101" pitchFamily="49" charset="-122"/>
                    <a:ea typeface="黑体" panose="02010609060101010101" pitchFamily="49" charset="-122"/>
                  </a:rPr>
                  <a:t>25%</a:t>
                </a:r>
                <a:r>
                  <a:rPr lang="zh-CN" altLang="en-US" sz="2000" dirty="0" smtClean="0">
                    <a:solidFill>
                      <a:prstClr val="black"/>
                    </a:solidFill>
                    <a:latin typeface="黑体" panose="02010609060101010101" pitchFamily="49" charset="-122"/>
                    <a:ea typeface="黑体" panose="02010609060101010101" pitchFamily="49" charset="-122"/>
                  </a:rPr>
                  <a:t>以后，以内部承包协议承包给公司副经理王威，通过中间人范大祥找到青岛顺源达劳务公司作为发包人再分包给青岛远望建筑工程有限公司。远望公司现场负责人（实际施工人）刘飞云实际组织施工。</a:t>
                </a:r>
                <a:r>
                  <a:rPr lang="en-US" altLang="zh-CN" sz="2000" dirty="0" smtClean="0">
                    <a:solidFill>
                      <a:prstClr val="black"/>
                    </a:solidFill>
                    <a:latin typeface="黑体" panose="02010609060101010101" pitchFamily="49" charset="-122"/>
                    <a:ea typeface="黑体" panose="02010609060101010101" pitchFamily="49" charset="-122"/>
                  </a:rPr>
                  <a:t>6</a:t>
                </a:r>
                <a:r>
                  <a:rPr lang="zh-CN" altLang="en-US" sz="2000" dirty="0" smtClean="0">
                    <a:solidFill>
                      <a:prstClr val="black"/>
                    </a:solidFill>
                    <a:latin typeface="黑体" panose="02010609060101010101" pitchFamily="49" charset="-122"/>
                    <a:ea typeface="黑体" panose="02010609060101010101" pitchFamily="49" charset="-122"/>
                  </a:rPr>
                  <a:t>月</a:t>
                </a:r>
                <a:r>
                  <a:rPr lang="en-US" altLang="zh-CN" sz="2000" dirty="0" smtClean="0">
                    <a:solidFill>
                      <a:prstClr val="black"/>
                    </a:solidFill>
                    <a:latin typeface="黑体" panose="02010609060101010101" pitchFamily="49" charset="-122"/>
                    <a:ea typeface="黑体" panose="02010609060101010101" pitchFamily="49" charset="-122"/>
                  </a:rPr>
                  <a:t>13</a:t>
                </a:r>
                <a:r>
                  <a:rPr lang="zh-CN" altLang="en-US" sz="2000" dirty="0" smtClean="0">
                    <a:solidFill>
                      <a:prstClr val="black"/>
                    </a:solidFill>
                    <a:latin typeface="黑体" panose="02010609060101010101" pitchFamily="49" charset="-122"/>
                    <a:ea typeface="黑体" panose="02010609060101010101" pitchFamily="49" charset="-122"/>
                  </a:rPr>
                  <a:t>日，刘飞云媒体自爆：施工过程中存在偷工减料和质量问题，引发舆情事件。</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400" dirty="0" smtClean="0">
                    <a:solidFill>
                      <a:prstClr val="black"/>
                    </a:solidFill>
                    <a:latin typeface="黑体" panose="02010609060101010101" pitchFamily="49" charset="-122"/>
                    <a:ea typeface="黑体" panose="02010609060101010101" pitchFamily="49" charset="-122"/>
                  </a:rPr>
                  <a:t>延伸：主材我方提供就不是违法分包吗。</a:t>
                </a:r>
                <a:endParaRPr kumimoji="0" lang="zh-CN" altLang="en-US" sz="24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smtClean="0">
                  <a:solidFill>
                    <a:srgbClr val="FFC000"/>
                  </a:solidFill>
                  <a:latin typeface="微软雅黑" panose="020B0503020204020204" charset="-122"/>
                  <a:ea typeface="微软雅黑" panose="020B0503020204020204" charset="-122"/>
                </a:rPr>
                <a:t>案例分析</a:t>
              </a:r>
              <a:endParaRPr lang="zh-CN" altLang="en-US" sz="2400" b="1" dirty="0">
                <a:solidFill>
                  <a:srgbClr val="FFC00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892725958"/>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7156502"/>
            <a:chOff x="0" y="188913"/>
            <a:chExt cx="8315576" cy="6481667"/>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上市公司康美药业违规案</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751470"/>
              <a:ext cx="7752653" cy="4919110"/>
              <a:chOff x="594713" y="2484180"/>
              <a:chExt cx="7752653" cy="4919110"/>
            </a:xfrm>
          </p:grpSpPr>
          <p:sp>
            <p:nvSpPr>
              <p:cNvPr id="14" name="矩形 13">
                <a:extLst>
                  <a:ext uri="{FF2B5EF4-FFF2-40B4-BE49-F238E27FC236}">
                    <a16:creationId xmlns:a16="http://schemas.microsoft.com/office/drawing/2014/main" id="{559C1E0A-53E7-453A-BE3B-2A09CBB5E7FA}"/>
                  </a:ext>
                </a:extLst>
              </p:cNvPr>
              <p:cNvSpPr/>
              <p:nvPr/>
            </p:nvSpPr>
            <p:spPr>
              <a:xfrm>
                <a:off x="594713" y="2484180"/>
                <a:ext cx="7752653" cy="38198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4766697"/>
              </a:xfrm>
              <a:prstGeom prst="rect">
                <a:avLst/>
              </a:prstGeom>
            </p:spPr>
            <p:txBody>
              <a:bodyPr wrap="square">
                <a:spAutoFit/>
              </a:bodyPr>
              <a:lstStyle/>
              <a:p>
                <a:pPr lvl="0" indent="457200">
                  <a:lnSpc>
                    <a:spcPct val="120000"/>
                  </a:lnSpc>
                </a:pPr>
                <a:r>
                  <a:rPr lang="en-US" altLang="zh-CN" sz="2000" dirty="0">
                    <a:solidFill>
                      <a:prstClr val="black"/>
                    </a:solidFill>
                    <a:latin typeface="黑体" panose="02010609060101010101" pitchFamily="49" charset="-122"/>
                    <a:ea typeface="黑体" panose="02010609060101010101" pitchFamily="49" charset="-122"/>
                  </a:rPr>
                  <a:t>8</a:t>
                </a:r>
                <a:r>
                  <a:rPr lang="zh-CN" altLang="en-US" sz="2000" dirty="0">
                    <a:solidFill>
                      <a:prstClr val="black"/>
                    </a:solidFill>
                    <a:latin typeface="黑体" panose="02010609060101010101" pitchFamily="49" charset="-122"/>
                    <a:ea typeface="黑体" panose="02010609060101010101" pitchFamily="49" charset="-122"/>
                  </a:rPr>
                  <a:t>月</a:t>
                </a:r>
                <a:r>
                  <a:rPr lang="en-US" altLang="zh-CN" sz="2000" dirty="0">
                    <a:solidFill>
                      <a:prstClr val="black"/>
                    </a:solidFill>
                    <a:latin typeface="黑体" panose="02010609060101010101" pitchFamily="49" charset="-122"/>
                    <a:ea typeface="黑体" panose="02010609060101010101" pitchFamily="49" charset="-122"/>
                  </a:rPr>
                  <a:t>16</a:t>
                </a:r>
                <a:r>
                  <a:rPr lang="zh-CN" altLang="en-US" sz="2000" dirty="0">
                    <a:solidFill>
                      <a:prstClr val="black"/>
                    </a:solidFill>
                    <a:latin typeface="黑体" panose="02010609060101010101" pitchFamily="49" charset="-122"/>
                    <a:ea typeface="黑体" panose="02010609060101010101" pitchFamily="49" charset="-122"/>
                  </a:rPr>
                  <a:t>日，证监会例行发布会就</a:t>
                </a:r>
                <a:r>
                  <a:rPr lang="en-US" altLang="zh-CN" sz="2000" dirty="0">
                    <a:solidFill>
                      <a:prstClr val="black"/>
                    </a:solidFill>
                    <a:latin typeface="黑体" panose="02010609060101010101" pitchFamily="49" charset="-122"/>
                    <a:ea typeface="黑体" panose="02010609060101010101" pitchFamily="49" charset="-122"/>
                  </a:rPr>
                  <a:t>ST</a:t>
                </a:r>
                <a:r>
                  <a:rPr lang="zh-CN" altLang="en-US" sz="2000" dirty="0">
                    <a:solidFill>
                      <a:prstClr val="black"/>
                    </a:solidFill>
                    <a:latin typeface="黑体" panose="02010609060101010101" pitchFamily="49" charset="-122"/>
                    <a:ea typeface="黑体" panose="02010609060101010101" pitchFamily="49" charset="-122"/>
                  </a:rPr>
                  <a:t>康美财务造假一事给出了调查结果，并宣布对</a:t>
                </a:r>
                <a:r>
                  <a:rPr lang="en-US" altLang="zh-CN" sz="2000" dirty="0">
                    <a:solidFill>
                      <a:prstClr val="black"/>
                    </a:solidFill>
                    <a:latin typeface="黑体" panose="02010609060101010101" pitchFamily="49" charset="-122"/>
                    <a:ea typeface="黑体" panose="02010609060101010101" pitchFamily="49" charset="-122"/>
                  </a:rPr>
                  <a:t>ST</a:t>
                </a:r>
                <a:r>
                  <a:rPr lang="zh-CN" altLang="en-US" sz="2000" dirty="0">
                    <a:solidFill>
                      <a:prstClr val="black"/>
                    </a:solidFill>
                    <a:latin typeface="黑体" panose="02010609060101010101" pitchFamily="49" charset="-122"/>
                    <a:ea typeface="黑体" panose="02010609060101010101" pitchFamily="49" charset="-122"/>
                  </a:rPr>
                  <a:t>康美处以</a:t>
                </a:r>
                <a:r>
                  <a:rPr lang="en-US" altLang="zh-CN" sz="2000" dirty="0">
                    <a:solidFill>
                      <a:prstClr val="black"/>
                    </a:solidFill>
                    <a:latin typeface="黑体" panose="02010609060101010101" pitchFamily="49" charset="-122"/>
                    <a:ea typeface="黑体" panose="02010609060101010101" pitchFamily="49" charset="-122"/>
                  </a:rPr>
                  <a:t>60</a:t>
                </a:r>
                <a:r>
                  <a:rPr lang="zh-CN" altLang="en-US" sz="2000" dirty="0">
                    <a:solidFill>
                      <a:prstClr val="black"/>
                    </a:solidFill>
                    <a:latin typeface="黑体" panose="02010609060101010101" pitchFamily="49" charset="-122"/>
                    <a:ea typeface="黑体" panose="02010609060101010101" pitchFamily="49" charset="-122"/>
                  </a:rPr>
                  <a:t>万元顶格罚款，对实际控制人马兴田夫妇等</a:t>
                </a:r>
                <a:r>
                  <a:rPr lang="en-US" altLang="zh-CN" sz="2000" dirty="0">
                    <a:solidFill>
                      <a:prstClr val="black"/>
                    </a:solidFill>
                    <a:latin typeface="黑体" panose="02010609060101010101" pitchFamily="49" charset="-122"/>
                    <a:ea typeface="黑体" panose="02010609060101010101" pitchFamily="49" charset="-122"/>
                  </a:rPr>
                  <a:t>6</a:t>
                </a:r>
                <a:r>
                  <a:rPr lang="zh-CN" altLang="en-US" sz="2000" dirty="0">
                    <a:solidFill>
                      <a:prstClr val="black"/>
                    </a:solidFill>
                    <a:latin typeface="黑体" panose="02010609060101010101" pitchFamily="49" charset="-122"/>
                    <a:ea typeface="黑体" panose="02010609060101010101" pitchFamily="49" charset="-122"/>
                  </a:rPr>
                  <a:t>名当事人采取证券市场禁入措施。证监会新闻发言人高莉表示，将加快办案进度，严格依法处罚。对涉嫌犯罪的人员将移送司法机关追究刑事责任。证监会依法拟对康美药业作出行政处罚及采取市场禁入措施。 根据证监会的</a:t>
                </a:r>
                <a:r>
                  <a:rPr lang="en-US" altLang="zh-CN" sz="2000" dirty="0">
                    <a:solidFill>
                      <a:prstClr val="black"/>
                    </a:solidFill>
                    <a:latin typeface="黑体" panose="02010609060101010101" pitchFamily="49" charset="-122"/>
                    <a:ea typeface="黑体" panose="02010609060101010101" pitchFamily="49" charset="-122"/>
                  </a:rPr>
                  <a:t>《</a:t>
                </a:r>
                <a:r>
                  <a:rPr lang="zh-CN" altLang="en-US" sz="2000" dirty="0">
                    <a:solidFill>
                      <a:prstClr val="black"/>
                    </a:solidFill>
                    <a:latin typeface="黑体" panose="02010609060101010101" pitchFamily="49" charset="-122"/>
                    <a:ea typeface="黑体" panose="02010609060101010101" pitchFamily="49" charset="-122"/>
                  </a:rPr>
                  <a:t>行政处罚及市场禁入事先告知书</a:t>
                </a:r>
                <a:r>
                  <a:rPr lang="en-US" altLang="zh-CN" sz="2000" dirty="0">
                    <a:solidFill>
                      <a:prstClr val="black"/>
                    </a:solidFill>
                    <a:latin typeface="黑体" panose="02010609060101010101" pitchFamily="49" charset="-122"/>
                    <a:ea typeface="黑体" panose="02010609060101010101" pitchFamily="49" charset="-122"/>
                  </a:rPr>
                  <a:t>》</a:t>
                </a:r>
                <a:r>
                  <a:rPr lang="zh-CN" altLang="en-US" sz="2000" dirty="0">
                    <a:solidFill>
                      <a:prstClr val="black"/>
                    </a:solidFill>
                    <a:latin typeface="黑体" panose="02010609060101010101" pitchFamily="49" charset="-122"/>
                    <a:ea typeface="黑体" panose="02010609060101010101" pitchFamily="49" charset="-122"/>
                  </a:rPr>
                  <a:t>，康美药业主要涉嫌四项违法事实。</a:t>
                </a:r>
              </a:p>
              <a:p>
                <a:pPr lvl="0" indent="457200">
                  <a:lnSpc>
                    <a:spcPct val="120000"/>
                  </a:lnSpc>
                </a:pPr>
                <a:r>
                  <a:rPr lang="zh-CN" altLang="en-US" sz="2000" dirty="0">
                    <a:solidFill>
                      <a:prstClr val="black"/>
                    </a:solidFill>
                    <a:latin typeface="黑体" panose="02010609060101010101" pitchFamily="49" charset="-122"/>
                    <a:ea typeface="黑体" panose="02010609060101010101" pitchFamily="49" charset="-122"/>
                  </a:rPr>
                  <a:t>第一，存在虚假记载，虚增营业收入、利息收入及营业利润</a:t>
                </a:r>
                <a:r>
                  <a:rPr lang="zh-CN" altLang="en-US" sz="2000" dirty="0" smtClean="0">
                    <a:solidFill>
                      <a:prstClr val="black"/>
                    </a:solidFill>
                    <a:latin typeface="黑体" panose="02010609060101010101" pitchFamily="49" charset="-122"/>
                    <a:ea typeface="黑体" panose="02010609060101010101" pitchFamily="49" charset="-122"/>
                  </a:rPr>
                  <a:t>。</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000" dirty="0" smtClean="0">
                    <a:solidFill>
                      <a:prstClr val="black"/>
                    </a:solidFill>
                    <a:latin typeface="黑体" panose="02010609060101010101" pitchFamily="49" charset="-122"/>
                    <a:ea typeface="黑体" panose="02010609060101010101" pitchFamily="49" charset="-122"/>
                  </a:rPr>
                  <a:t>第二</a:t>
                </a:r>
                <a:r>
                  <a:rPr lang="zh-CN" altLang="en-US" sz="2000" dirty="0">
                    <a:solidFill>
                      <a:prstClr val="black"/>
                    </a:solidFill>
                    <a:latin typeface="黑体" panose="02010609060101010101" pitchFamily="49" charset="-122"/>
                    <a:ea typeface="黑体" panose="02010609060101010101" pitchFamily="49" charset="-122"/>
                  </a:rPr>
                  <a:t>，存在虚假记载，虚增货币</a:t>
                </a:r>
                <a:r>
                  <a:rPr lang="zh-CN" altLang="en-US" sz="2000" dirty="0" smtClean="0">
                    <a:solidFill>
                      <a:prstClr val="black"/>
                    </a:solidFill>
                    <a:latin typeface="黑体" panose="02010609060101010101" pitchFamily="49" charset="-122"/>
                    <a:ea typeface="黑体" panose="02010609060101010101" pitchFamily="49" charset="-122"/>
                  </a:rPr>
                  <a:t>资金。</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000" dirty="0" smtClean="0">
                    <a:solidFill>
                      <a:prstClr val="black"/>
                    </a:solidFill>
                    <a:latin typeface="黑体" panose="02010609060101010101" pitchFamily="49" charset="-122"/>
                    <a:ea typeface="黑体" panose="02010609060101010101" pitchFamily="49" charset="-122"/>
                  </a:rPr>
                  <a:t>第三</a:t>
                </a:r>
                <a:r>
                  <a:rPr lang="zh-CN" altLang="en-US" sz="2000" dirty="0">
                    <a:solidFill>
                      <a:prstClr val="black"/>
                    </a:solidFill>
                    <a:latin typeface="黑体" panose="02010609060101010101" pitchFamily="49" charset="-122"/>
                    <a:ea typeface="黑体" panose="02010609060101010101" pitchFamily="49" charset="-122"/>
                  </a:rPr>
                  <a:t>，存在虚假记载，虚增固定资产、在建工程、投资性房地产</a:t>
                </a:r>
                <a:r>
                  <a:rPr lang="zh-CN" altLang="en-US" sz="2000" dirty="0" smtClean="0">
                    <a:solidFill>
                      <a:prstClr val="black"/>
                    </a:solidFill>
                    <a:latin typeface="黑体" panose="02010609060101010101" pitchFamily="49" charset="-122"/>
                    <a:ea typeface="黑体" panose="02010609060101010101" pitchFamily="49" charset="-122"/>
                  </a:rPr>
                  <a:t>；</a:t>
                </a:r>
                <a:endParaRPr lang="en-US" altLang="zh-CN" sz="20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2000" dirty="0" smtClean="0">
                    <a:solidFill>
                      <a:prstClr val="black"/>
                    </a:solidFill>
                    <a:latin typeface="黑体" panose="02010609060101010101" pitchFamily="49" charset="-122"/>
                    <a:ea typeface="黑体" panose="02010609060101010101" pitchFamily="49" charset="-122"/>
                  </a:rPr>
                  <a:t>第四</a:t>
                </a:r>
                <a:r>
                  <a:rPr lang="zh-CN" altLang="en-US" sz="2000" dirty="0">
                    <a:solidFill>
                      <a:prstClr val="black"/>
                    </a:solidFill>
                    <a:latin typeface="黑体" panose="02010609060101010101" pitchFamily="49" charset="-122"/>
                    <a:ea typeface="黑体" panose="02010609060101010101" pitchFamily="49" charset="-122"/>
                  </a:rPr>
                  <a:t>，存在重大遗漏，未按规定披露控股股东及其关联方非经营性占用资金的关联交易情况。</a:t>
                </a: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smtClean="0">
                  <a:solidFill>
                    <a:srgbClr val="FFC000"/>
                  </a:solidFill>
                  <a:latin typeface="微软雅黑" panose="020B0503020204020204" charset="-122"/>
                  <a:ea typeface="微软雅黑" panose="020B0503020204020204" charset="-122"/>
                </a:rPr>
                <a:t>案例分析</a:t>
              </a:r>
              <a:endParaRPr lang="zh-CN" altLang="en-US" sz="2400" b="1" dirty="0">
                <a:solidFill>
                  <a:srgbClr val="FFC00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672411218"/>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合规的起源</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420270"/>
              </a:xfrm>
              <a:prstGeom prst="rect">
                <a:avLst/>
              </a:prstGeom>
            </p:spPr>
            <p:txBody>
              <a:bodyPr wrap="square">
                <a:spAutoFit/>
              </a:bodyPr>
              <a:lstStyle/>
              <a:p>
                <a:pPr lvl="0" indent="457200">
                  <a:lnSpc>
                    <a:spcPct val="120000"/>
                  </a:lnSpc>
                </a:pPr>
                <a:r>
                  <a:rPr lang="zh-CN" altLang="en-US" sz="2600" dirty="0" smtClean="0">
                    <a:solidFill>
                      <a:prstClr val="black"/>
                    </a:solidFill>
                    <a:latin typeface="微软雅黑" panose="020B0503020204020204" pitchFamily="34" charset="-122"/>
                    <a:ea typeface="微软雅黑" panose="020B0503020204020204" pitchFamily="34" charset="-122"/>
                  </a:rPr>
                  <a:t>合规最早并非起源于金融领域。合规起源于美国，</a:t>
                </a:r>
                <a:r>
                  <a:rPr lang="en-US" altLang="zh-CN" sz="2600" dirty="0" smtClean="0">
                    <a:solidFill>
                      <a:prstClr val="black"/>
                    </a:solidFill>
                    <a:latin typeface="微软雅黑" panose="020B0503020204020204" pitchFamily="34" charset="-122"/>
                    <a:ea typeface="微软雅黑" panose="020B0503020204020204" pitchFamily="34" charset="-122"/>
                  </a:rPr>
                  <a:t>1973</a:t>
                </a:r>
                <a:r>
                  <a:rPr lang="zh-CN" altLang="en-US" sz="2600" dirty="0" smtClean="0">
                    <a:solidFill>
                      <a:prstClr val="black"/>
                    </a:solidFill>
                    <a:latin typeface="微软雅黑" panose="020B0503020204020204" pitchFamily="34" charset="-122"/>
                    <a:ea typeface="微软雅黑" panose="020B0503020204020204" pitchFamily="34" charset="-122"/>
                  </a:rPr>
                  <a:t>年美国总统尼克松因“水门事件”下台，其竞选班底被查出将带有贿赂性质的非法政治捐款清洗变为合法的政治捐款，引起广泛关注。此后，美国企业的各种走私、贿赂、舞弊丑闻纷纷曝光，打击了投资者信心。为稳定美国市场，美国监管机构开始对企业合规及反洗钱方面提出明确规制。</a:t>
                </a:r>
                <a:endParaRPr kumimoji="0" lang="en-US" altLang="zh-CN" sz="26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748291456"/>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 y="188913"/>
            <a:ext cx="11115675" cy="10002075"/>
            <a:chOff x="0" y="188913"/>
            <a:chExt cx="8315576" cy="14372108"/>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521745"/>
              <a:chOff x="585362" y="985444"/>
              <a:chExt cx="4106725" cy="521745"/>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494024"/>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6238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3.</a:t>
                </a: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上市公司康美药业违规案</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62923" y="1876162"/>
              <a:ext cx="7752653" cy="12684859"/>
              <a:chOff x="594713" y="2608872"/>
              <a:chExt cx="7752653" cy="12684859"/>
            </a:xfrm>
          </p:grpSpPr>
          <p:sp>
            <p:nvSpPr>
              <p:cNvPr id="14" name="矩形 13">
                <a:extLst>
                  <a:ext uri="{FF2B5EF4-FFF2-40B4-BE49-F238E27FC236}">
                    <a16:creationId xmlns:a16="http://schemas.microsoft.com/office/drawing/2014/main" id="{559C1E0A-53E7-453A-BE3B-2A09CBB5E7FA}"/>
                  </a:ext>
                </a:extLst>
              </p:cNvPr>
              <p:cNvSpPr/>
              <p:nvPr/>
            </p:nvSpPr>
            <p:spPr>
              <a:xfrm>
                <a:off x="594713" y="2608872"/>
                <a:ext cx="7752653" cy="6820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636593"/>
                <a:ext cx="7510383" cy="12657138"/>
              </a:xfrm>
              <a:prstGeom prst="rect">
                <a:avLst/>
              </a:prstGeom>
            </p:spPr>
            <p:txBody>
              <a:bodyPr wrap="square">
                <a:spAutoFit/>
              </a:bodyPr>
              <a:lstStyle/>
              <a:p>
                <a:pPr lvl="0" indent="457200">
                  <a:lnSpc>
                    <a:spcPct val="120000"/>
                  </a:lnSpc>
                </a:pPr>
                <a:r>
                  <a:rPr lang="zh-CN" altLang="en-US" sz="1200" dirty="0" smtClean="0">
                    <a:solidFill>
                      <a:prstClr val="black"/>
                    </a:solidFill>
                    <a:latin typeface="黑体" panose="02010609060101010101" pitchFamily="49" charset="-122"/>
                    <a:ea typeface="黑体" panose="02010609060101010101" pitchFamily="49" charset="-122"/>
                  </a:rPr>
                  <a:t>根据</a:t>
                </a:r>
                <a:r>
                  <a:rPr lang="zh-CN" altLang="en-US" sz="1200" dirty="0">
                    <a:solidFill>
                      <a:prstClr val="black"/>
                    </a:solidFill>
                    <a:latin typeface="黑体" panose="02010609060101010101" pitchFamily="49" charset="-122"/>
                    <a:ea typeface="黑体" panose="02010609060101010101" pitchFamily="49" charset="-122"/>
                  </a:rPr>
                  <a:t>证监会</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行政处罚及市场禁入事先告知书</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，康美药业</a:t>
                </a:r>
                <a:r>
                  <a:rPr lang="en-US" altLang="zh-CN" sz="1200" dirty="0">
                    <a:solidFill>
                      <a:prstClr val="black"/>
                    </a:solidFill>
                    <a:latin typeface="黑体" panose="02010609060101010101" pitchFamily="49" charset="-122"/>
                    <a:ea typeface="黑体" panose="02010609060101010101" pitchFamily="49" charset="-122"/>
                  </a:rPr>
                  <a:t>《2016</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虚增营业收入</a:t>
                </a:r>
                <a:r>
                  <a:rPr lang="en-US" altLang="zh-CN" sz="1200" dirty="0">
                    <a:solidFill>
                      <a:prstClr val="black"/>
                    </a:solidFill>
                    <a:latin typeface="黑体" panose="02010609060101010101" pitchFamily="49" charset="-122"/>
                    <a:ea typeface="黑体" panose="02010609060101010101" pitchFamily="49" charset="-122"/>
                  </a:rPr>
                  <a:t>89.99</a:t>
                </a:r>
                <a:r>
                  <a:rPr lang="zh-CN" altLang="en-US" sz="1200" dirty="0">
                    <a:solidFill>
                      <a:prstClr val="black"/>
                    </a:solidFill>
                    <a:latin typeface="黑体" panose="02010609060101010101" pitchFamily="49" charset="-122"/>
                    <a:ea typeface="黑体" panose="02010609060101010101" pitchFamily="49" charset="-122"/>
                  </a:rPr>
                  <a:t>亿元，多计利息收入</a:t>
                </a:r>
                <a:r>
                  <a:rPr lang="en-US" altLang="zh-CN" sz="1200" dirty="0">
                    <a:solidFill>
                      <a:prstClr val="black"/>
                    </a:solidFill>
                    <a:latin typeface="黑体" panose="02010609060101010101" pitchFamily="49" charset="-122"/>
                    <a:ea typeface="黑体" panose="02010609060101010101" pitchFamily="49" charset="-122"/>
                  </a:rPr>
                  <a:t>1.51</a:t>
                </a:r>
                <a:r>
                  <a:rPr lang="zh-CN" altLang="en-US" sz="1200" dirty="0">
                    <a:solidFill>
                      <a:prstClr val="black"/>
                    </a:solidFill>
                    <a:latin typeface="黑体" panose="02010609060101010101" pitchFamily="49" charset="-122"/>
                    <a:ea typeface="黑体" panose="02010609060101010101" pitchFamily="49" charset="-122"/>
                  </a:rPr>
                  <a:t>亿元，</a:t>
                </a:r>
                <a:r>
                  <a:rPr lang="zh-CN" altLang="en-US" sz="1200" dirty="0">
                    <a:solidFill>
                      <a:srgbClr val="FF0000"/>
                    </a:solidFill>
                    <a:latin typeface="黑体" panose="02010609060101010101" pitchFamily="49" charset="-122"/>
                    <a:ea typeface="黑体" panose="02010609060101010101" pitchFamily="49" charset="-122"/>
                  </a:rPr>
                  <a:t>虚增营业利润</a:t>
                </a:r>
                <a:r>
                  <a:rPr lang="en-US" altLang="zh-CN" sz="1200" dirty="0">
                    <a:solidFill>
                      <a:prstClr val="black"/>
                    </a:solidFill>
                    <a:latin typeface="黑体" panose="02010609060101010101" pitchFamily="49" charset="-122"/>
                    <a:ea typeface="黑体" panose="02010609060101010101" pitchFamily="49" charset="-122"/>
                  </a:rPr>
                  <a:t>6.56</a:t>
                </a:r>
                <a:r>
                  <a:rPr lang="zh-CN" altLang="en-US" sz="1200" dirty="0">
                    <a:solidFill>
                      <a:prstClr val="black"/>
                    </a:solidFill>
                    <a:latin typeface="黑体" panose="02010609060101010101" pitchFamily="49" charset="-122"/>
                    <a:ea typeface="黑体" panose="02010609060101010101" pitchFamily="49" charset="-122"/>
                  </a:rPr>
                  <a:t>亿元，占合并利润表当期披露利润总额的</a:t>
                </a:r>
                <a:r>
                  <a:rPr lang="en-US" altLang="zh-CN" sz="1200" dirty="0">
                    <a:solidFill>
                      <a:prstClr val="black"/>
                    </a:solidFill>
                    <a:latin typeface="黑体" panose="02010609060101010101" pitchFamily="49" charset="-122"/>
                    <a:ea typeface="黑体" panose="02010609060101010101" pitchFamily="49" charset="-122"/>
                  </a:rPr>
                  <a:t>16.44%</a:t>
                </a:r>
                <a:r>
                  <a:rPr lang="zh-CN" altLang="en-US" sz="1200" dirty="0">
                    <a:solidFill>
                      <a:prstClr val="black"/>
                    </a:solidFill>
                    <a:latin typeface="黑体" panose="02010609060101010101" pitchFamily="49" charset="-122"/>
                    <a:ea typeface="黑体" panose="02010609060101010101" pitchFamily="49" charset="-122"/>
                  </a:rPr>
                  <a:t>。</a:t>
                </a:r>
                <a:r>
                  <a:rPr lang="en-US" altLang="zh-CN" sz="1200" dirty="0">
                    <a:solidFill>
                      <a:prstClr val="black"/>
                    </a:solidFill>
                    <a:latin typeface="黑体" panose="02010609060101010101" pitchFamily="49" charset="-122"/>
                    <a:ea typeface="黑体" panose="02010609060101010101" pitchFamily="49" charset="-122"/>
                  </a:rPr>
                  <a:t>《2017</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 </a:t>
                </a:r>
                <a:r>
                  <a:rPr lang="zh-CN" altLang="en-US" sz="1200" dirty="0">
                    <a:solidFill>
                      <a:prstClr val="black"/>
                    </a:solidFill>
                    <a:latin typeface="黑体" panose="02010609060101010101" pitchFamily="49" charset="-122"/>
                    <a:ea typeface="黑体" panose="02010609060101010101" pitchFamily="49" charset="-122"/>
                  </a:rPr>
                  <a:t>虚增营业收入</a:t>
                </a:r>
                <a:r>
                  <a:rPr lang="en-US" altLang="zh-CN" sz="1200" dirty="0">
                    <a:solidFill>
                      <a:prstClr val="black"/>
                    </a:solidFill>
                    <a:latin typeface="黑体" panose="02010609060101010101" pitchFamily="49" charset="-122"/>
                    <a:ea typeface="黑体" panose="02010609060101010101" pitchFamily="49" charset="-122"/>
                  </a:rPr>
                  <a:t>100.32 </a:t>
                </a:r>
                <a:r>
                  <a:rPr lang="zh-CN" altLang="en-US" sz="1200" dirty="0">
                    <a:solidFill>
                      <a:prstClr val="black"/>
                    </a:solidFill>
                    <a:latin typeface="黑体" panose="02010609060101010101" pitchFamily="49" charset="-122"/>
                    <a:ea typeface="黑体" panose="02010609060101010101" pitchFamily="49" charset="-122"/>
                  </a:rPr>
                  <a:t>亿元，多计利息收入</a:t>
                </a:r>
                <a:r>
                  <a:rPr lang="en-US" altLang="zh-CN" sz="1200" dirty="0">
                    <a:solidFill>
                      <a:prstClr val="black"/>
                    </a:solidFill>
                    <a:latin typeface="黑体" panose="02010609060101010101" pitchFamily="49" charset="-122"/>
                    <a:ea typeface="黑体" panose="02010609060101010101" pitchFamily="49" charset="-122"/>
                  </a:rPr>
                  <a:t>2.28</a:t>
                </a:r>
                <a:r>
                  <a:rPr lang="zh-CN" altLang="en-US" sz="1200" dirty="0">
                    <a:solidFill>
                      <a:prstClr val="black"/>
                    </a:solidFill>
                    <a:latin typeface="黑体" panose="02010609060101010101" pitchFamily="49" charset="-122"/>
                    <a:ea typeface="黑体" panose="02010609060101010101" pitchFamily="49" charset="-122"/>
                  </a:rPr>
                  <a:t>亿元，虚增营业利润</a:t>
                </a:r>
                <a:r>
                  <a:rPr lang="en-US" altLang="zh-CN" sz="1200" dirty="0">
                    <a:solidFill>
                      <a:prstClr val="black"/>
                    </a:solidFill>
                    <a:latin typeface="黑体" panose="02010609060101010101" pitchFamily="49" charset="-122"/>
                    <a:ea typeface="黑体" panose="02010609060101010101" pitchFamily="49" charset="-122"/>
                  </a:rPr>
                  <a:t>12.51</a:t>
                </a:r>
                <a:r>
                  <a:rPr lang="zh-CN" altLang="en-US" sz="1200" dirty="0">
                    <a:solidFill>
                      <a:prstClr val="black"/>
                    </a:solidFill>
                    <a:latin typeface="黑体" panose="02010609060101010101" pitchFamily="49" charset="-122"/>
                    <a:ea typeface="黑体" panose="02010609060101010101" pitchFamily="49" charset="-122"/>
                  </a:rPr>
                  <a:t>亿元，占合并利润表当期披露利润总额的</a:t>
                </a:r>
                <a:r>
                  <a:rPr lang="en-US" altLang="zh-CN" sz="1200" dirty="0">
                    <a:solidFill>
                      <a:prstClr val="black"/>
                    </a:solidFill>
                    <a:latin typeface="黑体" panose="02010609060101010101" pitchFamily="49" charset="-122"/>
                    <a:ea typeface="黑体" panose="02010609060101010101" pitchFamily="49" charset="-122"/>
                  </a:rPr>
                  <a:t>25.91%</a:t>
                </a:r>
                <a:r>
                  <a:rPr lang="zh-CN" altLang="en-US" sz="1200" dirty="0">
                    <a:solidFill>
                      <a:prstClr val="black"/>
                    </a:solidFill>
                    <a:latin typeface="黑体" panose="02010609060101010101" pitchFamily="49" charset="-122"/>
                    <a:ea typeface="黑体" panose="02010609060101010101" pitchFamily="49" charset="-122"/>
                  </a:rPr>
                  <a:t>。</a:t>
                </a:r>
                <a:r>
                  <a:rPr lang="en-US" altLang="zh-CN" sz="1200" dirty="0">
                    <a:solidFill>
                      <a:prstClr val="black"/>
                    </a:solidFill>
                    <a:latin typeface="黑体" panose="02010609060101010101" pitchFamily="49" charset="-122"/>
                    <a:ea typeface="黑体" panose="02010609060101010101" pitchFamily="49" charset="-122"/>
                  </a:rPr>
                  <a:t>《2018 </a:t>
                </a:r>
                <a:r>
                  <a:rPr lang="zh-CN" altLang="en-US" sz="1200" dirty="0">
                    <a:solidFill>
                      <a:prstClr val="black"/>
                    </a:solidFill>
                    <a:latin typeface="黑体" panose="02010609060101010101" pitchFamily="49" charset="-122"/>
                    <a:ea typeface="黑体" panose="02010609060101010101" pitchFamily="49" charset="-122"/>
                  </a:rPr>
                  <a:t>年半年度报告</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虚增营 业收入</a:t>
                </a:r>
                <a:r>
                  <a:rPr lang="en-US" altLang="zh-CN" sz="1200" dirty="0">
                    <a:solidFill>
                      <a:prstClr val="black"/>
                    </a:solidFill>
                    <a:latin typeface="黑体" panose="02010609060101010101" pitchFamily="49" charset="-122"/>
                    <a:ea typeface="黑体" panose="02010609060101010101" pitchFamily="49" charset="-122"/>
                  </a:rPr>
                  <a:t>84.84</a:t>
                </a:r>
                <a:r>
                  <a:rPr lang="zh-CN" altLang="en-US" sz="1200" dirty="0">
                    <a:solidFill>
                      <a:prstClr val="black"/>
                    </a:solidFill>
                    <a:latin typeface="黑体" panose="02010609060101010101" pitchFamily="49" charset="-122"/>
                    <a:ea typeface="黑体" panose="02010609060101010101" pitchFamily="49" charset="-122"/>
                  </a:rPr>
                  <a:t>亿元，多计利息收入</a:t>
                </a:r>
                <a:r>
                  <a:rPr lang="en-US" altLang="zh-CN" sz="1200" dirty="0">
                    <a:solidFill>
                      <a:prstClr val="black"/>
                    </a:solidFill>
                    <a:latin typeface="黑体" panose="02010609060101010101" pitchFamily="49" charset="-122"/>
                    <a:ea typeface="黑体" panose="02010609060101010101" pitchFamily="49" charset="-122"/>
                  </a:rPr>
                  <a:t>1.31</a:t>
                </a:r>
                <a:r>
                  <a:rPr lang="zh-CN" altLang="en-US" sz="1200" dirty="0">
                    <a:solidFill>
                      <a:prstClr val="black"/>
                    </a:solidFill>
                    <a:latin typeface="黑体" panose="02010609060101010101" pitchFamily="49" charset="-122"/>
                    <a:ea typeface="黑体" panose="02010609060101010101" pitchFamily="49" charset="-122"/>
                  </a:rPr>
                  <a:t>亿元，虚增营业利润</a:t>
                </a:r>
                <a:r>
                  <a:rPr lang="en-US" altLang="zh-CN" sz="1200" dirty="0">
                    <a:solidFill>
                      <a:prstClr val="black"/>
                    </a:solidFill>
                    <a:latin typeface="黑体" panose="02010609060101010101" pitchFamily="49" charset="-122"/>
                    <a:ea typeface="黑体" panose="02010609060101010101" pitchFamily="49" charset="-122"/>
                  </a:rPr>
                  <a:t>20.29</a:t>
                </a:r>
                <a:r>
                  <a:rPr lang="zh-CN" altLang="en-US" sz="1200" dirty="0">
                    <a:solidFill>
                      <a:prstClr val="black"/>
                    </a:solidFill>
                    <a:latin typeface="黑体" panose="02010609060101010101" pitchFamily="49" charset="-122"/>
                    <a:ea typeface="黑体" panose="02010609060101010101" pitchFamily="49" charset="-122"/>
                  </a:rPr>
                  <a:t>亿元，占合并利润表当期披露利润总额的</a:t>
                </a:r>
                <a:r>
                  <a:rPr lang="en-US" altLang="zh-CN" sz="1200" dirty="0">
                    <a:solidFill>
                      <a:prstClr val="black"/>
                    </a:solidFill>
                    <a:latin typeface="黑体" panose="02010609060101010101" pitchFamily="49" charset="-122"/>
                    <a:ea typeface="黑体" panose="02010609060101010101" pitchFamily="49" charset="-122"/>
                  </a:rPr>
                  <a:t>65.52%</a:t>
                </a:r>
                <a:r>
                  <a:rPr lang="zh-CN" altLang="en-US" sz="1200" dirty="0">
                    <a:solidFill>
                      <a:prstClr val="black"/>
                    </a:solidFill>
                    <a:latin typeface="黑体" panose="02010609060101010101" pitchFamily="49" charset="-122"/>
                    <a:ea typeface="黑体" panose="02010609060101010101" pitchFamily="49" charset="-122"/>
                  </a:rPr>
                  <a:t>。</a:t>
                </a:r>
                <a:r>
                  <a:rPr lang="en-US" altLang="zh-CN" sz="1200" dirty="0">
                    <a:solidFill>
                      <a:prstClr val="black"/>
                    </a:solidFill>
                    <a:latin typeface="黑体" panose="02010609060101010101" pitchFamily="49" charset="-122"/>
                    <a:ea typeface="黑体" panose="02010609060101010101" pitchFamily="49" charset="-122"/>
                  </a:rPr>
                  <a:t>《2018 </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虚增营业收入</a:t>
                </a:r>
                <a:r>
                  <a:rPr lang="en-US" altLang="zh-CN" sz="1200" dirty="0">
                    <a:solidFill>
                      <a:prstClr val="black"/>
                    </a:solidFill>
                    <a:latin typeface="黑体" panose="02010609060101010101" pitchFamily="49" charset="-122"/>
                    <a:ea typeface="黑体" panose="02010609060101010101" pitchFamily="49" charset="-122"/>
                  </a:rPr>
                  <a:t>16.13</a:t>
                </a:r>
                <a:r>
                  <a:rPr lang="zh-CN" altLang="en-US" sz="1200" dirty="0">
                    <a:solidFill>
                      <a:prstClr val="black"/>
                    </a:solidFill>
                    <a:latin typeface="黑体" panose="02010609060101010101" pitchFamily="49" charset="-122"/>
                    <a:ea typeface="黑体" panose="02010609060101010101" pitchFamily="49" charset="-122"/>
                  </a:rPr>
                  <a:t>亿元，虚增营业利润</a:t>
                </a:r>
                <a:r>
                  <a:rPr lang="en-US" altLang="zh-CN" sz="1200" dirty="0">
                    <a:solidFill>
                      <a:prstClr val="black"/>
                    </a:solidFill>
                    <a:latin typeface="黑体" panose="02010609060101010101" pitchFamily="49" charset="-122"/>
                    <a:ea typeface="黑体" panose="02010609060101010101" pitchFamily="49" charset="-122"/>
                  </a:rPr>
                  <a:t>1.65</a:t>
                </a:r>
                <a:r>
                  <a:rPr lang="zh-CN" altLang="en-US" sz="1200" dirty="0">
                    <a:solidFill>
                      <a:prstClr val="black"/>
                    </a:solidFill>
                    <a:latin typeface="黑体" panose="02010609060101010101" pitchFamily="49" charset="-122"/>
                    <a:ea typeface="黑体" panose="02010609060101010101" pitchFamily="49" charset="-122"/>
                  </a:rPr>
                  <a:t>亿元，占合并利润表当期披露利润总额的</a:t>
                </a:r>
                <a:r>
                  <a:rPr lang="en-US" altLang="zh-CN" sz="1200" dirty="0">
                    <a:solidFill>
                      <a:prstClr val="black"/>
                    </a:solidFill>
                    <a:latin typeface="黑体" panose="02010609060101010101" pitchFamily="49" charset="-122"/>
                    <a:ea typeface="黑体" panose="02010609060101010101" pitchFamily="49" charset="-122"/>
                  </a:rPr>
                  <a:t>12.11%</a:t>
                </a:r>
                <a:r>
                  <a:rPr lang="zh-CN" altLang="en-US" sz="1200" dirty="0" smtClean="0">
                    <a:solidFill>
                      <a:prstClr val="black"/>
                    </a:solidFill>
                    <a:latin typeface="黑体" panose="02010609060101010101" pitchFamily="49" charset="-122"/>
                    <a:ea typeface="黑体" panose="02010609060101010101" pitchFamily="49" charset="-122"/>
                  </a:rPr>
                  <a:t>。</a:t>
                </a:r>
                <a:endParaRPr lang="en-US" altLang="zh-CN" sz="12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1200" dirty="0" smtClean="0">
                    <a:solidFill>
                      <a:prstClr val="black"/>
                    </a:solidFill>
                    <a:latin typeface="黑体" panose="02010609060101010101" pitchFamily="49" charset="-122"/>
                    <a:ea typeface="黑体" panose="02010609060101010101" pitchFamily="49" charset="-122"/>
                  </a:rPr>
                  <a:t>根据</a:t>
                </a:r>
                <a:r>
                  <a:rPr lang="zh-CN" altLang="en-US" sz="1200" dirty="0">
                    <a:solidFill>
                      <a:prstClr val="black"/>
                    </a:solidFill>
                    <a:latin typeface="黑体" panose="02010609060101010101" pitchFamily="49" charset="-122"/>
                    <a:ea typeface="黑体" panose="02010609060101010101" pitchFamily="49" charset="-122"/>
                  </a:rPr>
                  <a:t>证监会</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行政处罚及市场禁入事先告知书</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，康美药业在</a:t>
                </a:r>
                <a:r>
                  <a:rPr lang="en-US" altLang="zh-CN" sz="1200" dirty="0">
                    <a:solidFill>
                      <a:prstClr val="black"/>
                    </a:solidFill>
                    <a:latin typeface="黑体" panose="02010609060101010101" pitchFamily="49" charset="-122"/>
                    <a:ea typeface="黑体" panose="02010609060101010101" pitchFamily="49" charset="-122"/>
                  </a:rPr>
                  <a:t>《2018</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中将前期未纳入报表的亳州华佗国际中药城、普宁中药城、普宁中药城中医馆、亳州新世界、甘肃陇西中药城、玉林中药产业园等</a:t>
                </a:r>
                <a:r>
                  <a:rPr lang="en-US" altLang="zh-CN" sz="1200" dirty="0">
                    <a:solidFill>
                      <a:prstClr val="black"/>
                    </a:solidFill>
                    <a:latin typeface="黑体" panose="02010609060101010101" pitchFamily="49" charset="-122"/>
                    <a:ea typeface="黑体" panose="02010609060101010101" pitchFamily="49" charset="-122"/>
                  </a:rPr>
                  <a:t>6</a:t>
                </a:r>
                <a:r>
                  <a:rPr lang="zh-CN" altLang="en-US" sz="1200" dirty="0">
                    <a:solidFill>
                      <a:prstClr val="black"/>
                    </a:solidFill>
                    <a:latin typeface="黑体" panose="02010609060101010101" pitchFamily="49" charset="-122"/>
                    <a:ea typeface="黑体" panose="02010609060101010101" pitchFamily="49" charset="-122"/>
                  </a:rPr>
                  <a:t>个工程项目纳入表内，分别调增固定资产</a:t>
                </a:r>
                <a:r>
                  <a:rPr lang="en-US" altLang="zh-CN" sz="1200" dirty="0">
                    <a:solidFill>
                      <a:prstClr val="black"/>
                    </a:solidFill>
                    <a:latin typeface="黑体" panose="02010609060101010101" pitchFamily="49" charset="-122"/>
                    <a:ea typeface="黑体" panose="02010609060101010101" pitchFamily="49" charset="-122"/>
                  </a:rPr>
                  <a:t>11.89</a:t>
                </a:r>
                <a:r>
                  <a:rPr lang="zh-CN" altLang="en-US" sz="1200" dirty="0">
                    <a:solidFill>
                      <a:prstClr val="black"/>
                    </a:solidFill>
                    <a:latin typeface="黑体" panose="02010609060101010101" pitchFamily="49" charset="-122"/>
                    <a:ea typeface="黑体" panose="02010609060101010101" pitchFamily="49" charset="-122"/>
                  </a:rPr>
                  <a:t>亿元，调增在建工程</a:t>
                </a:r>
                <a:r>
                  <a:rPr lang="en-US" altLang="zh-CN" sz="1200" dirty="0">
                    <a:solidFill>
                      <a:prstClr val="black"/>
                    </a:solidFill>
                    <a:latin typeface="黑体" panose="02010609060101010101" pitchFamily="49" charset="-122"/>
                    <a:ea typeface="黑体" panose="02010609060101010101" pitchFamily="49" charset="-122"/>
                  </a:rPr>
                  <a:t>4.01</a:t>
                </a:r>
                <a:r>
                  <a:rPr lang="zh-CN" altLang="en-US" sz="1200" dirty="0">
                    <a:solidFill>
                      <a:prstClr val="black"/>
                    </a:solidFill>
                    <a:latin typeface="黑体" panose="02010609060101010101" pitchFamily="49" charset="-122"/>
                    <a:ea typeface="黑体" panose="02010609060101010101" pitchFamily="49" charset="-122"/>
                  </a:rPr>
                  <a:t>亿元，调增投资性房地产</a:t>
                </a:r>
                <a:r>
                  <a:rPr lang="en-US" altLang="zh-CN" sz="1200" dirty="0">
                    <a:solidFill>
                      <a:prstClr val="black"/>
                    </a:solidFill>
                    <a:latin typeface="黑体" panose="02010609060101010101" pitchFamily="49" charset="-122"/>
                    <a:ea typeface="黑体" panose="02010609060101010101" pitchFamily="49" charset="-122"/>
                  </a:rPr>
                  <a:t>20.15</a:t>
                </a:r>
                <a:r>
                  <a:rPr lang="zh-CN" altLang="en-US" sz="1200" dirty="0">
                    <a:solidFill>
                      <a:prstClr val="black"/>
                    </a:solidFill>
                    <a:latin typeface="黑体" panose="02010609060101010101" pitchFamily="49" charset="-122"/>
                    <a:ea typeface="黑体" panose="02010609060101010101" pitchFamily="49" charset="-122"/>
                  </a:rPr>
                  <a:t>亿元，合计调增资产总额</a:t>
                </a:r>
                <a:r>
                  <a:rPr lang="en-US" altLang="zh-CN" sz="1200" dirty="0">
                    <a:solidFill>
                      <a:prstClr val="black"/>
                    </a:solidFill>
                    <a:latin typeface="黑体" panose="02010609060101010101" pitchFamily="49" charset="-122"/>
                    <a:ea typeface="黑体" panose="02010609060101010101" pitchFamily="49" charset="-122"/>
                  </a:rPr>
                  <a:t>36.05</a:t>
                </a:r>
                <a:r>
                  <a:rPr lang="zh-CN" altLang="en-US" sz="1200" dirty="0">
                    <a:solidFill>
                      <a:prstClr val="black"/>
                    </a:solidFill>
                    <a:latin typeface="黑体" panose="02010609060101010101" pitchFamily="49" charset="-122"/>
                    <a:ea typeface="黑体" panose="02010609060101010101" pitchFamily="49" charset="-122"/>
                  </a:rPr>
                  <a:t>亿元。经查，</a:t>
                </a:r>
                <a:r>
                  <a:rPr lang="en-US" altLang="zh-CN" sz="1200" dirty="0">
                    <a:solidFill>
                      <a:prstClr val="black"/>
                    </a:solidFill>
                    <a:latin typeface="黑体" panose="02010609060101010101" pitchFamily="49" charset="-122"/>
                    <a:ea typeface="黑体" panose="02010609060101010101" pitchFamily="49" charset="-122"/>
                  </a:rPr>
                  <a:t>《2018</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调整纳入表内的</a:t>
                </a:r>
                <a:r>
                  <a:rPr lang="en-US" altLang="zh-CN" sz="1200" dirty="0">
                    <a:solidFill>
                      <a:prstClr val="black"/>
                    </a:solidFill>
                    <a:latin typeface="黑体" panose="02010609060101010101" pitchFamily="49" charset="-122"/>
                    <a:ea typeface="黑体" panose="02010609060101010101" pitchFamily="49" charset="-122"/>
                  </a:rPr>
                  <a:t>6</a:t>
                </a:r>
                <a:r>
                  <a:rPr lang="zh-CN" altLang="en-US" sz="1200" dirty="0">
                    <a:solidFill>
                      <a:prstClr val="black"/>
                    </a:solidFill>
                    <a:latin typeface="黑体" panose="02010609060101010101" pitchFamily="49" charset="-122"/>
                    <a:ea typeface="黑体" panose="02010609060101010101" pitchFamily="49" charset="-122"/>
                  </a:rPr>
                  <a:t>个工程项目不满足会计确认和计量条件，</a:t>
                </a:r>
                <a:r>
                  <a:rPr lang="zh-CN" altLang="en-US" sz="1200" dirty="0">
                    <a:solidFill>
                      <a:srgbClr val="FF0000"/>
                    </a:solidFill>
                    <a:latin typeface="黑体" panose="02010609060101010101" pitchFamily="49" charset="-122"/>
                    <a:ea typeface="黑体" panose="02010609060101010101" pitchFamily="49" charset="-122"/>
                  </a:rPr>
                  <a:t>虚增固定资产</a:t>
                </a:r>
                <a:r>
                  <a:rPr lang="en-US" altLang="zh-CN" sz="1200" dirty="0">
                    <a:solidFill>
                      <a:prstClr val="black"/>
                    </a:solidFill>
                    <a:latin typeface="黑体" panose="02010609060101010101" pitchFamily="49" charset="-122"/>
                    <a:ea typeface="黑体" panose="02010609060101010101" pitchFamily="49" charset="-122"/>
                  </a:rPr>
                  <a:t>11.89</a:t>
                </a:r>
                <a:r>
                  <a:rPr lang="zh-CN" altLang="en-US" sz="1200" dirty="0">
                    <a:solidFill>
                      <a:prstClr val="black"/>
                    </a:solidFill>
                    <a:latin typeface="黑体" panose="02010609060101010101" pitchFamily="49" charset="-122"/>
                    <a:ea typeface="黑体" panose="02010609060101010101" pitchFamily="49" charset="-122"/>
                  </a:rPr>
                  <a:t>亿元，虚增在建工程</a:t>
                </a:r>
                <a:r>
                  <a:rPr lang="en-US" altLang="zh-CN" sz="1200" dirty="0">
                    <a:solidFill>
                      <a:prstClr val="black"/>
                    </a:solidFill>
                    <a:latin typeface="黑体" panose="02010609060101010101" pitchFamily="49" charset="-122"/>
                    <a:ea typeface="黑体" panose="02010609060101010101" pitchFamily="49" charset="-122"/>
                  </a:rPr>
                  <a:t>4.01</a:t>
                </a:r>
                <a:r>
                  <a:rPr lang="zh-CN" altLang="en-US" sz="1200" dirty="0">
                    <a:solidFill>
                      <a:prstClr val="black"/>
                    </a:solidFill>
                    <a:latin typeface="黑体" panose="02010609060101010101" pitchFamily="49" charset="-122"/>
                    <a:ea typeface="黑体" panose="02010609060101010101" pitchFamily="49" charset="-122"/>
                  </a:rPr>
                  <a:t>亿元，虚增投资性房地产</a:t>
                </a:r>
                <a:r>
                  <a:rPr lang="en-US" altLang="zh-CN" sz="1200" dirty="0">
                    <a:solidFill>
                      <a:prstClr val="black"/>
                    </a:solidFill>
                    <a:latin typeface="黑体" panose="02010609060101010101" pitchFamily="49" charset="-122"/>
                    <a:ea typeface="黑体" panose="02010609060101010101" pitchFamily="49" charset="-122"/>
                  </a:rPr>
                  <a:t>20.15</a:t>
                </a:r>
                <a:r>
                  <a:rPr lang="zh-CN" altLang="en-US" sz="1200" dirty="0">
                    <a:solidFill>
                      <a:prstClr val="black"/>
                    </a:solidFill>
                    <a:latin typeface="黑体" panose="02010609060101010101" pitchFamily="49" charset="-122"/>
                    <a:ea typeface="黑体" panose="02010609060101010101" pitchFamily="49" charset="-122"/>
                  </a:rPr>
                  <a:t>亿元</a:t>
                </a:r>
                <a:r>
                  <a:rPr lang="zh-CN" altLang="en-US" sz="1200" dirty="0" smtClean="0">
                    <a:solidFill>
                      <a:prstClr val="black"/>
                    </a:solidFill>
                    <a:latin typeface="黑体" panose="02010609060101010101" pitchFamily="49" charset="-122"/>
                    <a:ea typeface="黑体" panose="02010609060101010101" pitchFamily="49" charset="-122"/>
                  </a:rPr>
                  <a:t>。</a:t>
                </a:r>
                <a:endParaRPr lang="en-US" altLang="zh-CN" sz="12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1200" dirty="0" smtClean="0">
                    <a:solidFill>
                      <a:prstClr val="black"/>
                    </a:solidFill>
                    <a:latin typeface="黑体" panose="02010609060101010101" pitchFamily="49" charset="-122"/>
                    <a:ea typeface="黑体" panose="02010609060101010101" pitchFamily="49" charset="-122"/>
                  </a:rPr>
                  <a:t>根据</a:t>
                </a:r>
                <a:r>
                  <a:rPr lang="zh-CN" altLang="en-US" sz="1200" dirty="0">
                    <a:solidFill>
                      <a:prstClr val="black"/>
                    </a:solidFill>
                    <a:latin typeface="黑体" panose="02010609060101010101" pitchFamily="49" charset="-122"/>
                    <a:ea typeface="黑体" panose="02010609060101010101" pitchFamily="49" charset="-122"/>
                  </a:rPr>
                  <a:t>证监会</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行政处罚及市场禁入事先告知书</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，康美药业在</a:t>
                </a:r>
                <a:r>
                  <a:rPr lang="en-US" altLang="zh-CN" sz="1200" dirty="0">
                    <a:solidFill>
                      <a:prstClr val="black"/>
                    </a:solidFill>
                    <a:latin typeface="黑体" panose="02010609060101010101" pitchFamily="49" charset="-122"/>
                    <a:ea typeface="黑体" panose="02010609060101010101" pitchFamily="49" charset="-122"/>
                  </a:rPr>
                  <a:t>《2016</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》《2017</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》《2018</a:t>
                </a:r>
                <a:r>
                  <a:rPr lang="zh-CN" altLang="en-US" sz="1200" dirty="0">
                    <a:solidFill>
                      <a:prstClr val="black"/>
                    </a:solidFill>
                    <a:latin typeface="黑体" panose="02010609060101010101" pitchFamily="49" charset="-122"/>
                    <a:ea typeface="黑体" panose="02010609060101010101" pitchFamily="49" charset="-122"/>
                  </a:rPr>
                  <a:t>年年度报告</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中存在</a:t>
                </a:r>
                <a:r>
                  <a:rPr lang="zh-CN" altLang="en-US" sz="1200" dirty="0">
                    <a:solidFill>
                      <a:srgbClr val="FF0000"/>
                    </a:solidFill>
                    <a:latin typeface="黑体" panose="02010609060101010101" pitchFamily="49" charset="-122"/>
                    <a:ea typeface="黑体" panose="02010609060101010101" pitchFamily="49" charset="-122"/>
                  </a:rPr>
                  <a:t>重大遗漏</a:t>
                </a:r>
                <a:r>
                  <a:rPr lang="zh-CN" altLang="en-US" sz="1200" dirty="0">
                    <a:solidFill>
                      <a:prstClr val="black"/>
                    </a:solidFill>
                    <a:latin typeface="黑体" panose="02010609060101010101" pitchFamily="49" charset="-122"/>
                    <a:ea typeface="黑体" panose="02010609060101010101" pitchFamily="49" charset="-122"/>
                  </a:rPr>
                  <a:t>，未按规定披露控股股东及其关联方非经营性占用资金的关联交易情况</a:t>
                </a:r>
                <a:r>
                  <a:rPr lang="zh-CN" altLang="en-US" sz="1200" dirty="0" smtClean="0">
                    <a:solidFill>
                      <a:prstClr val="black"/>
                    </a:solidFill>
                    <a:latin typeface="黑体" panose="02010609060101010101" pitchFamily="49" charset="-122"/>
                    <a:ea typeface="黑体" panose="02010609060101010101" pitchFamily="49" charset="-122"/>
                  </a:rPr>
                  <a:t>。</a:t>
                </a:r>
                <a:r>
                  <a:rPr lang="en-US" altLang="zh-CN" sz="1200" dirty="0" smtClean="0">
                    <a:solidFill>
                      <a:prstClr val="black"/>
                    </a:solidFill>
                    <a:latin typeface="黑体" panose="02010609060101010101" pitchFamily="49" charset="-122"/>
                    <a:ea typeface="黑体" panose="02010609060101010101" pitchFamily="49" charset="-122"/>
                  </a:rPr>
                  <a:t>2016</a:t>
                </a:r>
                <a:r>
                  <a:rPr lang="zh-CN" altLang="en-US" sz="1200" dirty="0">
                    <a:solidFill>
                      <a:prstClr val="black"/>
                    </a:solidFill>
                    <a:latin typeface="黑体" panose="02010609060101010101" pitchFamily="49" charset="-122"/>
                    <a:ea typeface="黑体" panose="02010609060101010101" pitchFamily="49" charset="-122"/>
                  </a:rPr>
                  <a:t>年</a:t>
                </a:r>
                <a:r>
                  <a:rPr lang="en-US" altLang="zh-CN" sz="1200" dirty="0">
                    <a:solidFill>
                      <a:prstClr val="black"/>
                    </a:solidFill>
                    <a:latin typeface="黑体" panose="02010609060101010101" pitchFamily="49" charset="-122"/>
                    <a:ea typeface="黑体" panose="02010609060101010101" pitchFamily="49" charset="-122"/>
                  </a:rPr>
                  <a:t>1</a:t>
                </a:r>
                <a:r>
                  <a:rPr lang="zh-CN" altLang="en-US" sz="1200" dirty="0">
                    <a:solidFill>
                      <a:prstClr val="black"/>
                    </a:solidFill>
                    <a:latin typeface="黑体" panose="02010609060101010101" pitchFamily="49" charset="-122"/>
                    <a:ea typeface="黑体" panose="02010609060101010101" pitchFamily="49" charset="-122"/>
                  </a:rPr>
                  <a:t>月</a:t>
                </a:r>
                <a:r>
                  <a:rPr lang="en-US" altLang="zh-CN" sz="1200" dirty="0">
                    <a:solidFill>
                      <a:prstClr val="black"/>
                    </a:solidFill>
                    <a:latin typeface="黑体" panose="02010609060101010101" pitchFamily="49" charset="-122"/>
                    <a:ea typeface="黑体" panose="02010609060101010101" pitchFamily="49" charset="-122"/>
                  </a:rPr>
                  <a:t>1</a:t>
                </a:r>
                <a:r>
                  <a:rPr lang="zh-CN" altLang="en-US" sz="1200" dirty="0">
                    <a:solidFill>
                      <a:prstClr val="black"/>
                    </a:solidFill>
                    <a:latin typeface="黑体" panose="02010609060101010101" pitchFamily="49" charset="-122"/>
                    <a:ea typeface="黑体" panose="02010609060101010101" pitchFamily="49" charset="-122"/>
                  </a:rPr>
                  <a:t>日至</a:t>
                </a:r>
                <a:r>
                  <a:rPr lang="en-US" altLang="zh-CN" sz="1200" dirty="0">
                    <a:solidFill>
                      <a:prstClr val="black"/>
                    </a:solidFill>
                    <a:latin typeface="黑体" panose="02010609060101010101" pitchFamily="49" charset="-122"/>
                    <a:ea typeface="黑体" panose="02010609060101010101" pitchFamily="49" charset="-122"/>
                  </a:rPr>
                  <a:t>2018</a:t>
                </a:r>
                <a:r>
                  <a:rPr lang="zh-CN" altLang="en-US" sz="1200" dirty="0">
                    <a:solidFill>
                      <a:prstClr val="black"/>
                    </a:solidFill>
                    <a:latin typeface="黑体" panose="02010609060101010101" pitchFamily="49" charset="-122"/>
                    <a:ea typeface="黑体" panose="02010609060101010101" pitchFamily="49" charset="-122"/>
                  </a:rPr>
                  <a:t>年</a:t>
                </a:r>
                <a:r>
                  <a:rPr lang="en-US" altLang="zh-CN" sz="1200" dirty="0">
                    <a:solidFill>
                      <a:prstClr val="black"/>
                    </a:solidFill>
                    <a:latin typeface="黑体" panose="02010609060101010101" pitchFamily="49" charset="-122"/>
                    <a:ea typeface="黑体" panose="02010609060101010101" pitchFamily="49" charset="-122"/>
                  </a:rPr>
                  <a:t>12</a:t>
                </a:r>
                <a:r>
                  <a:rPr lang="zh-CN" altLang="en-US" sz="1200" dirty="0">
                    <a:solidFill>
                      <a:prstClr val="black"/>
                    </a:solidFill>
                    <a:latin typeface="黑体" panose="02010609060101010101" pitchFamily="49" charset="-122"/>
                    <a:ea typeface="黑体" panose="02010609060101010101" pitchFamily="49" charset="-122"/>
                  </a:rPr>
                  <a:t>月</a:t>
                </a:r>
                <a:r>
                  <a:rPr lang="en-US" altLang="zh-CN" sz="1200" dirty="0">
                    <a:solidFill>
                      <a:prstClr val="black"/>
                    </a:solidFill>
                    <a:latin typeface="黑体" panose="02010609060101010101" pitchFamily="49" charset="-122"/>
                    <a:ea typeface="黑体" panose="02010609060101010101" pitchFamily="49" charset="-122"/>
                  </a:rPr>
                  <a:t>31</a:t>
                </a:r>
                <a:r>
                  <a:rPr lang="zh-CN" altLang="en-US" sz="1200" dirty="0">
                    <a:solidFill>
                      <a:prstClr val="black"/>
                    </a:solidFill>
                    <a:latin typeface="黑体" panose="02010609060101010101" pitchFamily="49" charset="-122"/>
                    <a:ea typeface="黑体" panose="02010609060101010101" pitchFamily="49" charset="-122"/>
                  </a:rPr>
                  <a:t>日，康美药业在未经过决策审批或授权程序的情况下，累计向控股股东及其关联方提供非经营性资金</a:t>
                </a:r>
                <a:r>
                  <a:rPr lang="en-US" altLang="zh-CN" sz="1200" dirty="0">
                    <a:solidFill>
                      <a:prstClr val="black"/>
                    </a:solidFill>
                    <a:latin typeface="黑体" panose="02010609060101010101" pitchFamily="49" charset="-122"/>
                    <a:ea typeface="黑体" panose="02010609060101010101" pitchFamily="49" charset="-122"/>
                  </a:rPr>
                  <a:t>116.19</a:t>
                </a:r>
                <a:r>
                  <a:rPr lang="zh-CN" altLang="en-US" sz="1200" dirty="0">
                    <a:solidFill>
                      <a:prstClr val="black"/>
                    </a:solidFill>
                    <a:latin typeface="黑体" panose="02010609060101010101" pitchFamily="49" charset="-122"/>
                    <a:ea typeface="黑体" panose="02010609060101010101" pitchFamily="49" charset="-122"/>
                  </a:rPr>
                  <a:t>亿元用于购买股票、替控股股东及其关联方偿还融资本息、垫付解质押款或支付收购溢价款等用途</a:t>
                </a:r>
                <a:r>
                  <a:rPr lang="zh-CN" altLang="en-US" sz="1200" dirty="0" smtClean="0">
                    <a:solidFill>
                      <a:prstClr val="black"/>
                    </a:solidFill>
                    <a:latin typeface="黑体" panose="02010609060101010101" pitchFamily="49" charset="-122"/>
                    <a:ea typeface="黑体" panose="02010609060101010101" pitchFamily="49" charset="-122"/>
                  </a:rPr>
                  <a:t>。</a:t>
                </a:r>
                <a:endParaRPr lang="en-US" altLang="zh-CN" sz="12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1200" dirty="0" smtClean="0">
                    <a:solidFill>
                      <a:prstClr val="black"/>
                    </a:solidFill>
                    <a:latin typeface="黑体" panose="02010609060101010101" pitchFamily="49" charset="-122"/>
                    <a:ea typeface="黑体" panose="02010609060101010101" pitchFamily="49" charset="-122"/>
                  </a:rPr>
                  <a:t>根据</a:t>
                </a:r>
                <a:r>
                  <a:rPr lang="zh-CN" altLang="en-US" sz="1200" dirty="0">
                    <a:solidFill>
                      <a:prstClr val="black"/>
                    </a:solidFill>
                    <a:latin typeface="黑体" panose="02010609060101010101" pitchFamily="49" charset="-122"/>
                    <a:ea typeface="黑体" panose="02010609060101010101" pitchFamily="49" charset="-122"/>
                  </a:rPr>
                  <a:t>证监会</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行政处罚及市场禁入事先告知书</a:t>
                </a:r>
                <a:r>
                  <a:rPr lang="en-US" altLang="zh-CN" sz="1200" dirty="0">
                    <a:solidFill>
                      <a:prstClr val="black"/>
                    </a:solidFill>
                    <a:latin typeface="黑体" panose="02010609060101010101" pitchFamily="49" charset="-122"/>
                    <a:ea typeface="黑体" panose="02010609060101010101" pitchFamily="49" charset="-122"/>
                  </a:rPr>
                  <a:t>》</a:t>
                </a:r>
                <a:r>
                  <a:rPr lang="zh-CN" altLang="en-US" sz="1200" dirty="0">
                    <a:solidFill>
                      <a:prstClr val="black"/>
                    </a:solidFill>
                    <a:latin typeface="黑体" panose="02010609060101010101" pitchFamily="49" charset="-122"/>
                    <a:ea typeface="黑体" panose="02010609060101010101" pitchFamily="49" charset="-122"/>
                  </a:rPr>
                  <a:t>，根据</a:t>
                </a:r>
                <a:r>
                  <a:rPr lang="en-US" altLang="zh-CN" sz="1200" dirty="0">
                    <a:solidFill>
                      <a:prstClr val="black"/>
                    </a:solidFill>
                    <a:latin typeface="黑体" panose="02010609060101010101" pitchFamily="49" charset="-122"/>
                    <a:ea typeface="黑体" panose="02010609060101010101" pitchFamily="49" charset="-122"/>
                  </a:rPr>
                  <a:t>ST</a:t>
                </a:r>
                <a:r>
                  <a:rPr lang="zh-CN" altLang="en-US" sz="1200" dirty="0">
                    <a:solidFill>
                      <a:prstClr val="black"/>
                    </a:solidFill>
                    <a:latin typeface="黑体" panose="02010609060101010101" pitchFamily="49" charset="-122"/>
                    <a:ea typeface="黑体" panose="02010609060101010101" pitchFamily="49" charset="-122"/>
                  </a:rPr>
                  <a:t>康美当事人违法行为的事实、性质、情节与社会危害程度，证监会拟决定：一，对康美药业股份有限公司责令改正，给予警告，并处以</a:t>
                </a:r>
                <a:r>
                  <a:rPr lang="en-US" altLang="zh-CN" sz="1200" dirty="0">
                    <a:solidFill>
                      <a:prstClr val="black"/>
                    </a:solidFill>
                    <a:latin typeface="黑体" panose="02010609060101010101" pitchFamily="49" charset="-122"/>
                    <a:ea typeface="黑体" panose="02010609060101010101" pitchFamily="49" charset="-122"/>
                  </a:rPr>
                  <a:t>60</a:t>
                </a:r>
                <a:r>
                  <a:rPr lang="zh-CN" altLang="en-US" sz="1200" dirty="0">
                    <a:solidFill>
                      <a:prstClr val="black"/>
                    </a:solidFill>
                    <a:latin typeface="黑体" panose="02010609060101010101" pitchFamily="49" charset="-122"/>
                    <a:ea typeface="黑体" panose="02010609060101010101" pitchFamily="49" charset="-122"/>
                  </a:rPr>
                  <a:t>万元的罚款；二，对马兴田、许冬瑾给予警告，并分别处以</a:t>
                </a:r>
                <a:r>
                  <a:rPr lang="en-US" altLang="zh-CN" sz="1200" dirty="0">
                    <a:solidFill>
                      <a:prstClr val="black"/>
                    </a:solidFill>
                    <a:latin typeface="黑体" panose="02010609060101010101" pitchFamily="49" charset="-122"/>
                    <a:ea typeface="黑体" panose="02010609060101010101" pitchFamily="49" charset="-122"/>
                  </a:rPr>
                  <a:t>90</a:t>
                </a:r>
                <a:r>
                  <a:rPr lang="zh-CN" altLang="en-US" sz="1200" dirty="0">
                    <a:solidFill>
                      <a:prstClr val="black"/>
                    </a:solidFill>
                    <a:latin typeface="黑体" panose="02010609060101010101" pitchFamily="49" charset="-122"/>
                    <a:ea typeface="黑体" panose="02010609060101010101" pitchFamily="49" charset="-122"/>
                  </a:rPr>
                  <a:t>万元的罚款，其中作为直接负责的主管人员罚款</a:t>
                </a:r>
                <a:r>
                  <a:rPr lang="en-US" altLang="zh-CN" sz="1200" dirty="0">
                    <a:solidFill>
                      <a:prstClr val="black"/>
                    </a:solidFill>
                    <a:latin typeface="黑体" panose="02010609060101010101" pitchFamily="49" charset="-122"/>
                    <a:ea typeface="黑体" panose="02010609060101010101" pitchFamily="49" charset="-122"/>
                  </a:rPr>
                  <a:t>30</a:t>
                </a:r>
                <a:r>
                  <a:rPr lang="zh-CN" altLang="en-US" sz="1200" dirty="0">
                    <a:solidFill>
                      <a:prstClr val="black"/>
                    </a:solidFill>
                    <a:latin typeface="黑体" panose="02010609060101010101" pitchFamily="49" charset="-122"/>
                    <a:ea typeface="黑体" panose="02010609060101010101" pitchFamily="49" charset="-122"/>
                  </a:rPr>
                  <a:t>万元，作为实际控制人罚款</a:t>
                </a:r>
                <a:r>
                  <a:rPr lang="en-US" altLang="zh-CN" sz="1200" dirty="0">
                    <a:solidFill>
                      <a:prstClr val="black"/>
                    </a:solidFill>
                    <a:latin typeface="黑体" panose="02010609060101010101" pitchFamily="49" charset="-122"/>
                    <a:ea typeface="黑体" panose="02010609060101010101" pitchFamily="49" charset="-122"/>
                  </a:rPr>
                  <a:t>60</a:t>
                </a:r>
                <a:r>
                  <a:rPr lang="zh-CN" altLang="en-US" sz="1200" dirty="0">
                    <a:solidFill>
                      <a:prstClr val="black"/>
                    </a:solidFill>
                    <a:latin typeface="黑体" panose="02010609060101010101" pitchFamily="49" charset="-122"/>
                    <a:ea typeface="黑体" panose="02010609060101010101" pitchFamily="49" charset="-122"/>
                  </a:rPr>
                  <a:t>万元；三，对邱锡伟给予警告，并处以</a:t>
                </a:r>
                <a:r>
                  <a:rPr lang="en-US" altLang="zh-CN" sz="1200" dirty="0">
                    <a:solidFill>
                      <a:prstClr val="black"/>
                    </a:solidFill>
                    <a:latin typeface="黑体" panose="02010609060101010101" pitchFamily="49" charset="-122"/>
                    <a:ea typeface="黑体" panose="02010609060101010101" pitchFamily="49" charset="-122"/>
                  </a:rPr>
                  <a:t>30</a:t>
                </a:r>
                <a:r>
                  <a:rPr lang="zh-CN" altLang="en-US" sz="1200" dirty="0">
                    <a:solidFill>
                      <a:prstClr val="black"/>
                    </a:solidFill>
                    <a:latin typeface="黑体" panose="02010609060101010101" pitchFamily="49" charset="-122"/>
                    <a:ea typeface="黑体" panose="02010609060101010101" pitchFamily="49" charset="-122"/>
                  </a:rPr>
                  <a:t>万元的罚款；四，对庄义清、温少生、马焕洲给予警告，并分别处以</a:t>
                </a:r>
                <a:r>
                  <a:rPr lang="en-US" altLang="zh-CN" sz="1200" dirty="0">
                    <a:solidFill>
                      <a:prstClr val="black"/>
                    </a:solidFill>
                    <a:latin typeface="黑体" panose="02010609060101010101" pitchFamily="49" charset="-122"/>
                    <a:ea typeface="黑体" panose="02010609060101010101" pitchFamily="49" charset="-122"/>
                  </a:rPr>
                  <a:t>25</a:t>
                </a:r>
                <a:r>
                  <a:rPr lang="zh-CN" altLang="en-US" sz="1200" dirty="0">
                    <a:solidFill>
                      <a:prstClr val="black"/>
                    </a:solidFill>
                    <a:latin typeface="黑体" panose="02010609060101010101" pitchFamily="49" charset="-122"/>
                    <a:ea typeface="黑体" panose="02010609060101010101" pitchFamily="49" charset="-122"/>
                  </a:rPr>
                  <a:t>万元的罚款；五，对马汉耀、林大浩、李石、江镇平、李定安、罗家谦、林国雄给予警告，并分别处以</a:t>
                </a:r>
                <a:r>
                  <a:rPr lang="en-US" altLang="zh-CN" sz="1200" dirty="0">
                    <a:solidFill>
                      <a:prstClr val="black"/>
                    </a:solidFill>
                    <a:latin typeface="黑体" panose="02010609060101010101" pitchFamily="49" charset="-122"/>
                    <a:ea typeface="黑体" panose="02010609060101010101" pitchFamily="49" charset="-122"/>
                  </a:rPr>
                  <a:t>20</a:t>
                </a:r>
                <a:r>
                  <a:rPr lang="zh-CN" altLang="en-US" sz="1200" dirty="0">
                    <a:solidFill>
                      <a:prstClr val="black"/>
                    </a:solidFill>
                    <a:latin typeface="黑体" panose="02010609060101010101" pitchFamily="49" charset="-122"/>
                    <a:ea typeface="黑体" panose="02010609060101010101" pitchFamily="49" charset="-122"/>
                  </a:rPr>
                  <a:t>万元的罚款；六，对张弘、郭崇慧、张平、李建华、韩中伟、王敏给予警告，并分别处以</a:t>
                </a:r>
                <a:r>
                  <a:rPr lang="en-US" altLang="zh-CN" sz="1200" dirty="0">
                    <a:solidFill>
                      <a:prstClr val="black"/>
                    </a:solidFill>
                    <a:latin typeface="黑体" panose="02010609060101010101" pitchFamily="49" charset="-122"/>
                    <a:ea typeface="黑体" panose="02010609060101010101" pitchFamily="49" charset="-122"/>
                  </a:rPr>
                  <a:t>15</a:t>
                </a:r>
                <a:r>
                  <a:rPr lang="zh-CN" altLang="en-US" sz="1200" dirty="0">
                    <a:solidFill>
                      <a:prstClr val="black"/>
                    </a:solidFill>
                    <a:latin typeface="黑体" panose="02010609060101010101" pitchFamily="49" charset="-122"/>
                    <a:ea typeface="黑体" panose="02010609060101010101" pitchFamily="49" charset="-122"/>
                  </a:rPr>
                  <a:t>万元的罚款；七，对唐煦、陈磊给予警告，并分别处以</a:t>
                </a:r>
                <a:r>
                  <a:rPr lang="en-US" altLang="zh-CN" sz="1200" dirty="0">
                    <a:solidFill>
                      <a:prstClr val="black"/>
                    </a:solidFill>
                    <a:latin typeface="黑体" panose="02010609060101010101" pitchFamily="49" charset="-122"/>
                    <a:ea typeface="黑体" panose="02010609060101010101" pitchFamily="49" charset="-122"/>
                  </a:rPr>
                  <a:t>10</a:t>
                </a:r>
                <a:r>
                  <a:rPr lang="zh-CN" altLang="en-US" sz="1200" dirty="0">
                    <a:solidFill>
                      <a:prstClr val="black"/>
                    </a:solidFill>
                    <a:latin typeface="黑体" panose="02010609060101010101" pitchFamily="49" charset="-122"/>
                    <a:ea typeface="黑体" panose="02010609060101010101" pitchFamily="49" charset="-122"/>
                  </a:rPr>
                  <a:t>万元的罚款</a:t>
                </a:r>
                <a:r>
                  <a:rPr lang="zh-CN" altLang="en-US" sz="1200" dirty="0" smtClean="0">
                    <a:solidFill>
                      <a:prstClr val="black"/>
                    </a:solidFill>
                    <a:latin typeface="黑体" panose="02010609060101010101" pitchFamily="49" charset="-122"/>
                    <a:ea typeface="黑体" panose="02010609060101010101" pitchFamily="49" charset="-122"/>
                  </a:rPr>
                  <a:t>。</a:t>
                </a:r>
                <a:endParaRPr lang="en-US" altLang="zh-CN" sz="1200" dirty="0" smtClean="0">
                  <a:solidFill>
                    <a:prstClr val="black"/>
                  </a:solidFill>
                  <a:latin typeface="黑体" panose="02010609060101010101" pitchFamily="49" charset="-122"/>
                  <a:ea typeface="黑体" panose="02010609060101010101" pitchFamily="49" charset="-122"/>
                </a:endParaRPr>
              </a:p>
              <a:p>
                <a:pPr lvl="0" indent="457200">
                  <a:lnSpc>
                    <a:spcPct val="120000"/>
                  </a:lnSpc>
                </a:pPr>
                <a:r>
                  <a:rPr lang="zh-CN" altLang="en-US" sz="1200" dirty="0" smtClean="0">
                    <a:solidFill>
                      <a:prstClr val="black"/>
                    </a:solidFill>
                    <a:latin typeface="黑体" panose="02010609060101010101" pitchFamily="49" charset="-122"/>
                    <a:ea typeface="黑体" panose="02010609060101010101" pitchFamily="49" charset="-122"/>
                  </a:rPr>
                  <a:t>证监会</a:t>
                </a:r>
                <a:r>
                  <a:rPr lang="zh-CN" altLang="en-US" sz="1200" dirty="0">
                    <a:solidFill>
                      <a:prstClr val="black"/>
                    </a:solidFill>
                    <a:latin typeface="黑体" panose="02010609060101010101" pitchFamily="49" charset="-122"/>
                    <a:ea typeface="黑体" panose="02010609060101010101" pitchFamily="49" charset="-122"/>
                  </a:rPr>
                  <a:t>拟决定对马兴田、许冬瑾、邱锡伟采取终身</a:t>
                </a:r>
                <a:r>
                  <a:rPr lang="zh-CN" altLang="en-US" sz="1200" dirty="0">
                    <a:solidFill>
                      <a:srgbClr val="FF0000"/>
                    </a:solidFill>
                    <a:latin typeface="黑体" panose="02010609060101010101" pitchFamily="49" charset="-122"/>
                    <a:ea typeface="黑体" panose="02010609060101010101" pitchFamily="49" charset="-122"/>
                  </a:rPr>
                  <a:t>证券市场禁入</a:t>
                </a:r>
                <a:r>
                  <a:rPr lang="zh-CN" altLang="en-US" sz="1200" dirty="0">
                    <a:solidFill>
                      <a:prstClr val="black"/>
                    </a:solidFill>
                    <a:latin typeface="黑体" panose="02010609060101010101" pitchFamily="49" charset="-122"/>
                    <a:ea typeface="黑体" panose="02010609060101010101" pitchFamily="49" charset="-122"/>
                  </a:rPr>
                  <a:t>措施。自宣布决定之日起，在禁入期间内，除不得继续在原机构从事证券业务或者担任原上市公司、非上市公众公司董事、监事、高级管理人员职务外，也不得在其他任何机构中从事证券业务或者担任其他上市公司、非上市公众公司董事、监事、高级管理人员职务。</a:t>
                </a:r>
              </a:p>
              <a:p>
                <a:pPr lvl="0" indent="457200">
                  <a:lnSpc>
                    <a:spcPct val="120000"/>
                  </a:lnSpc>
                </a:pPr>
                <a:endParaRPr lang="zh-CN" altLang="en-US" sz="12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12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14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14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14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14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a:p>
                <a:pPr lvl="0" indent="457200">
                  <a:lnSpc>
                    <a:spcPct val="120000"/>
                  </a:lnSpc>
                </a:pPr>
                <a:endParaRPr lang="zh-CN" altLang="en-US" sz="2000" dirty="0">
                  <a:solidFill>
                    <a:prstClr val="black"/>
                  </a:solidFill>
                  <a:latin typeface="黑体" panose="02010609060101010101" pitchFamily="49" charset="-122"/>
                  <a:ea typeface="黑体" panose="02010609060101010101" pitchFamily="49"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a:defRPr/>
              </a:pPr>
              <a:r>
                <a:rPr lang="zh-CN" altLang="en-US" sz="2400" b="1" dirty="0" smtClean="0">
                  <a:solidFill>
                    <a:srgbClr val="FFC000"/>
                  </a:solidFill>
                  <a:latin typeface="微软雅黑" panose="020B0503020204020204" charset="-122"/>
                  <a:ea typeface="微软雅黑" panose="020B0503020204020204" charset="-122"/>
                </a:rPr>
                <a:t>案例分析</a:t>
              </a:r>
              <a:endParaRPr lang="zh-CN" altLang="en-US" sz="2400" b="1" dirty="0">
                <a:solidFill>
                  <a:srgbClr val="FFC000"/>
                </a:solidFill>
                <a:latin typeface="微软雅黑" panose="020B0503020204020204" charset="-122"/>
                <a:ea typeface="微软雅黑" panose="020B0503020204020204" charset="-122"/>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517038472"/>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993775" y="2433955"/>
            <a:ext cx="4892040"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0068B7"/>
                </a:solidFill>
                <a:effectLst/>
                <a:uLnTx/>
                <a:uFillTx/>
                <a:latin typeface="思源黑体 CN Bold" panose="020B0800000000000000" charset="-122"/>
                <a:ea typeface="思源黑体 CN Bold" panose="020B0800000000000000" charset="-122"/>
                <a:cs typeface="+mn-cs"/>
              </a:rPr>
              <a:t>谢谢 </a:t>
            </a:r>
            <a:r>
              <a:rPr kumimoji="0" lang="en-US" altLang="zh-CN" sz="6000" b="0" i="0" u="none" strike="noStrike" kern="1200" cap="none" spc="0" normalizeH="0" baseline="0" noProof="0">
                <a:ln>
                  <a:noFill/>
                </a:ln>
                <a:solidFill>
                  <a:srgbClr val="0068B7"/>
                </a:solidFill>
                <a:effectLst/>
                <a:uLnTx/>
                <a:uFillTx/>
                <a:latin typeface="思源黑体 CN Bold" panose="020B0800000000000000" charset="-122"/>
                <a:ea typeface="思源黑体 CN Bold" panose="020B0800000000000000" charset="-122"/>
                <a:cs typeface="+mn-cs"/>
              </a:rPr>
              <a:t>Thanks!</a:t>
            </a:r>
          </a:p>
        </p:txBody>
      </p:sp>
      <p:sp>
        <p:nvSpPr>
          <p:cNvPr id="5" name="文本框 4"/>
          <p:cNvSpPr txBox="1"/>
          <p:nvPr/>
        </p:nvSpPr>
        <p:spPr>
          <a:xfrm>
            <a:off x="993775" y="3516630"/>
            <a:ext cx="375221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prstClr val="black"/>
                </a:solidFill>
                <a:effectLst/>
                <a:uLnTx/>
                <a:uFillTx/>
                <a:latin typeface="思源黑体 CN Medium" panose="020B0600000000000000" charset="-122"/>
                <a:ea typeface="思源黑体 CN Medium" panose="020B0600000000000000" charset="-122"/>
                <a:cs typeface="+mn-cs"/>
              </a:rPr>
              <a:t>Aug</a:t>
            </a:r>
            <a:r>
              <a:rPr kumimoji="0" lang="zh-CN" altLang="en-US" sz="2400" b="0" i="0" u="none" strike="noStrike" kern="1200" cap="none" spc="0" normalizeH="0" baseline="0" noProof="0" dirty="0" smtClean="0">
                <a:ln>
                  <a:noFill/>
                </a:ln>
                <a:solidFill>
                  <a:prstClr val="black"/>
                </a:solidFill>
                <a:effectLst/>
                <a:uLnTx/>
                <a:uFillTx/>
                <a:latin typeface="思源黑体 CN Medium" panose="020B0600000000000000" charset="-122"/>
                <a:ea typeface="思源黑体 CN Medium" panose="020B0600000000000000" charset="-122"/>
                <a:cs typeface="+mn-cs"/>
              </a:rPr>
              <a:t>.</a:t>
            </a:r>
            <a:r>
              <a:rPr kumimoji="0" lang="en-US" altLang="zh-CN" sz="2400" b="0" i="0" u="none" strike="noStrike" kern="1200" cap="none" spc="0" normalizeH="0" baseline="0" noProof="0" dirty="0" smtClean="0">
                <a:ln>
                  <a:noFill/>
                </a:ln>
                <a:solidFill>
                  <a:prstClr val="black"/>
                </a:solidFill>
                <a:effectLst/>
                <a:uLnTx/>
                <a:uFillTx/>
                <a:latin typeface="思源黑体 CN Medium" panose="020B0600000000000000" charset="-122"/>
                <a:ea typeface="思源黑体 CN Medium" panose="020B0600000000000000" charset="-122"/>
                <a:cs typeface="+mn-cs"/>
              </a:rPr>
              <a:t>19  </a:t>
            </a:r>
            <a:r>
              <a:rPr kumimoji="0" lang="en-US" altLang="zh-CN" sz="2400" b="0" i="0" u="none" strike="noStrike" kern="1200" cap="none" spc="0" normalizeH="0" baseline="0" noProof="0" dirty="0">
                <a:ln>
                  <a:noFill/>
                </a:ln>
                <a:solidFill>
                  <a:prstClr val="black"/>
                </a:solidFill>
                <a:effectLst/>
                <a:uLnTx/>
                <a:uFillTx/>
                <a:latin typeface="思源黑体 CN Medium" panose="020B0600000000000000" charset="-122"/>
                <a:ea typeface="思源黑体 CN Medium" panose="020B0600000000000000" charset="-122"/>
                <a:cs typeface="+mn-cs"/>
              </a:rPr>
              <a:t>2019</a:t>
            </a:r>
          </a:p>
        </p:txBody>
      </p:sp>
      <p:sp>
        <p:nvSpPr>
          <p:cNvPr id="6" name="文本框 5"/>
          <p:cNvSpPr txBox="1"/>
          <p:nvPr/>
        </p:nvSpPr>
        <p:spPr>
          <a:xfrm>
            <a:off x="993775" y="4979035"/>
            <a:ext cx="3780790"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中国葛洲坝集团股份有限公司</a:t>
            </a:r>
          </a:p>
        </p:txBody>
      </p:sp>
      <p:sp>
        <p:nvSpPr>
          <p:cNvPr id="7" name="文本框 6"/>
          <p:cNvSpPr txBox="1"/>
          <p:nvPr/>
        </p:nvSpPr>
        <p:spPr>
          <a:xfrm>
            <a:off x="993775" y="5330825"/>
            <a:ext cx="538226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地址：湖北省武汉市硚口区解放大道</a:t>
            </a:r>
            <a:r>
              <a:rPr kumimoji="0" lang="en-US" altLang="zh-CN"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558</a:t>
            </a:r>
            <a:r>
              <a:rPr kumimoji="0" lang="zh-CN" altLang="en-US"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电话：</a:t>
            </a:r>
            <a:r>
              <a:rPr kumimoji="0" lang="en-US" altLang="zh-CN"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027-59270001  </a:t>
            </a:r>
            <a:r>
              <a:rPr kumimoji="0" lang="zh-CN" altLang="en-US"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传真：</a:t>
            </a:r>
            <a:r>
              <a:rPr kumimoji="0" lang="en-US" altLang="zh-CN"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027-59270001</a:t>
            </a:r>
          </a:p>
        </p:txBody>
      </p:sp>
      <p:sp>
        <p:nvSpPr>
          <p:cNvPr id="8" name="文本框 7"/>
          <p:cNvSpPr txBox="1"/>
          <p:nvPr/>
        </p:nvSpPr>
        <p:spPr>
          <a:xfrm>
            <a:off x="993775" y="6318250"/>
            <a:ext cx="538226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思源黑体 CN Medium" panose="020B0600000000000000" charset="-122"/>
                <a:ea typeface="思源黑体 CN Medium" panose="020B0600000000000000" charset="-122"/>
                <a:cs typeface="+mn-cs"/>
              </a:rPr>
              <a:t>www.cggc.cn</a:t>
            </a:r>
          </a:p>
        </p:txBody>
      </p:sp>
    </p:spTree>
    <p:extLst>
      <p:ext uri="{BB962C8B-B14F-4D97-AF65-F5344CB8AC3E}">
        <p14:creationId xmlns:p14="http://schemas.microsoft.com/office/powerpoint/2010/main" val="2297862086"/>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cs"/>
                  </a:rPr>
                  <a:t>合规的起源</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453875"/>
              </a:xfrm>
              <a:prstGeom prst="rect">
                <a:avLst/>
              </a:prstGeom>
            </p:spPr>
            <p:txBody>
              <a:bodyPr wrap="square">
                <a:spAutoFit/>
              </a:bodyPr>
              <a:lstStyle/>
              <a:p>
                <a:pPr lvl="0" indent="457200">
                  <a:lnSpc>
                    <a:spcPct val="120000"/>
                  </a:lnSpc>
                </a:pPr>
                <a:r>
                  <a:rPr lang="zh-CN" altLang="en-US" sz="2600" dirty="0" smtClean="0">
                    <a:solidFill>
                      <a:prstClr val="black"/>
                    </a:solidFill>
                    <a:latin typeface="微软雅黑" panose="020B0503020204020204" pitchFamily="34" charset="-122"/>
                    <a:ea typeface="微软雅黑" panose="020B0503020204020204" pitchFamily="34" charset="-122"/>
                  </a:rPr>
                  <a:t>自</a:t>
                </a:r>
                <a:r>
                  <a:rPr lang="en-US" altLang="zh-CN" sz="2600" dirty="0" smtClean="0">
                    <a:solidFill>
                      <a:prstClr val="black"/>
                    </a:solidFill>
                    <a:latin typeface="微软雅黑" panose="020B0503020204020204" pitchFamily="34" charset="-122"/>
                    <a:ea typeface="微软雅黑" panose="020B0503020204020204" pitchFamily="34" charset="-122"/>
                  </a:rPr>
                  <a:t>20</a:t>
                </a:r>
                <a:r>
                  <a:rPr lang="zh-CN" altLang="en-US" sz="2600" dirty="0" smtClean="0">
                    <a:solidFill>
                      <a:prstClr val="black"/>
                    </a:solidFill>
                    <a:latin typeface="微软雅黑" panose="020B0503020204020204" pitchFamily="34" charset="-122"/>
                    <a:ea typeface="微软雅黑" panose="020B0503020204020204" pitchFamily="34" charset="-122"/>
                  </a:rPr>
                  <a:t>世纪</a:t>
                </a:r>
                <a:r>
                  <a:rPr lang="en-US" altLang="zh-CN" sz="2600" dirty="0" smtClean="0">
                    <a:solidFill>
                      <a:prstClr val="black"/>
                    </a:solidFill>
                    <a:latin typeface="微软雅黑" panose="020B0503020204020204" pitchFamily="34" charset="-122"/>
                    <a:ea typeface="微软雅黑" panose="020B0503020204020204" pitchFamily="34" charset="-122"/>
                  </a:rPr>
                  <a:t>90</a:t>
                </a:r>
                <a:r>
                  <a:rPr lang="zh-CN" altLang="en-US" sz="2600" dirty="0" smtClean="0">
                    <a:solidFill>
                      <a:prstClr val="black"/>
                    </a:solidFill>
                    <a:latin typeface="微软雅黑" panose="020B0503020204020204" pitchFamily="34" charset="-122"/>
                    <a:ea typeface="微软雅黑" panose="020B0503020204020204" pitchFamily="34" charset="-122"/>
                  </a:rPr>
                  <a:t>年代以来，国际银行业相继发生重大风险事件，这些事件大多是由于银行合规管理方面出现严重问题而导致的。</a:t>
                </a:r>
                <a:r>
                  <a:rPr lang="en-US" altLang="zh-CN" sz="2600" dirty="0" smtClean="0">
                    <a:solidFill>
                      <a:prstClr val="black"/>
                    </a:solidFill>
                    <a:latin typeface="微软雅黑" panose="020B0503020204020204" pitchFamily="34" charset="-122"/>
                    <a:ea typeface="微软雅黑" panose="020B0503020204020204" pitchFamily="34" charset="-122"/>
                  </a:rPr>
                  <a:t>1995</a:t>
                </a:r>
                <a:r>
                  <a:rPr lang="zh-CN" altLang="en-US" sz="2600" dirty="0" smtClean="0">
                    <a:solidFill>
                      <a:prstClr val="black"/>
                    </a:solidFill>
                    <a:latin typeface="微软雅黑" panose="020B0503020204020204" pitchFamily="34" charset="-122"/>
                    <a:ea typeface="微软雅黑" panose="020B0503020204020204" pitchFamily="34" charset="-122"/>
                  </a:rPr>
                  <a:t>年，有着</a:t>
                </a:r>
                <a:r>
                  <a:rPr lang="en-US" altLang="zh-CN" sz="2600" dirty="0" smtClean="0">
                    <a:solidFill>
                      <a:prstClr val="black"/>
                    </a:solidFill>
                    <a:latin typeface="微软雅黑" panose="020B0503020204020204" pitchFamily="34" charset="-122"/>
                    <a:ea typeface="微软雅黑" panose="020B0503020204020204" pitchFamily="34" charset="-122"/>
                  </a:rPr>
                  <a:t>233</a:t>
                </a:r>
                <a:r>
                  <a:rPr lang="zh-CN" altLang="en-US" sz="2600" dirty="0" smtClean="0">
                    <a:solidFill>
                      <a:prstClr val="black"/>
                    </a:solidFill>
                    <a:latin typeface="微软雅黑" panose="020B0503020204020204" pitchFamily="34" charset="-122"/>
                    <a:ea typeface="微软雅黑" panose="020B0503020204020204" pitchFamily="34" charset="-122"/>
                  </a:rPr>
                  <a:t>年历史，掌管全球</a:t>
                </a:r>
                <a:r>
                  <a:rPr lang="en-US" altLang="zh-CN" sz="2600" dirty="0" smtClean="0">
                    <a:solidFill>
                      <a:prstClr val="black"/>
                    </a:solidFill>
                    <a:latin typeface="微软雅黑" panose="020B0503020204020204" pitchFamily="34" charset="-122"/>
                    <a:ea typeface="微软雅黑" panose="020B0503020204020204" pitchFamily="34" charset="-122"/>
                  </a:rPr>
                  <a:t>270</a:t>
                </a:r>
                <a:r>
                  <a:rPr lang="zh-CN" altLang="en-US" sz="2600" dirty="0" smtClean="0">
                    <a:solidFill>
                      <a:prstClr val="black"/>
                    </a:solidFill>
                    <a:latin typeface="微软雅黑" panose="020B0503020204020204" pitchFamily="34" charset="-122"/>
                    <a:ea typeface="微软雅黑" panose="020B0503020204020204" pitchFamily="34" charset="-122"/>
                  </a:rPr>
                  <a:t>多亿英镑的英国巴林银行宣告破产。巴林银行倒闭丑闻震惊了世界，此后世界范围内掀起了一场“合规运动”，银行和各大企业开始认识到合规风险将可能招致的巨大损失，开始探索建立或完善自身的合规风险管理体系。</a:t>
                </a:r>
                <a:endParaRPr kumimoji="0" lang="en-US" altLang="zh-CN" sz="26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4221958628"/>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规管理在我国的发展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482098"/>
              <a:chOff x="573336" y="2421786"/>
              <a:chExt cx="7752653" cy="3482098"/>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1661319"/>
              </a:xfrm>
              <a:prstGeom prst="rect">
                <a:avLst/>
              </a:prstGeom>
            </p:spPr>
            <p:txBody>
              <a:bodyPr wrap="square">
                <a:spAutoFit/>
              </a:bodyPr>
              <a:lstStyle/>
              <a:p>
                <a:pPr lvl="0" indent="457200">
                  <a:lnSpc>
                    <a:spcPct val="120000"/>
                  </a:lnSpc>
                </a:pPr>
                <a:r>
                  <a:rPr lang="en-US" altLang="zh-CN" sz="2600" dirty="0" smtClean="0">
                    <a:solidFill>
                      <a:prstClr val="black"/>
                    </a:solidFill>
                    <a:latin typeface="微软雅黑" panose="020B0503020204020204" pitchFamily="34" charset="-122"/>
                    <a:ea typeface="微软雅黑" panose="020B0503020204020204" pitchFamily="34" charset="-122"/>
                  </a:rPr>
                  <a:t>2006</a:t>
                </a:r>
                <a:r>
                  <a:rPr lang="zh-CN" altLang="en-US" sz="2600" dirty="0" smtClean="0">
                    <a:solidFill>
                      <a:prstClr val="black"/>
                    </a:solidFill>
                    <a:latin typeface="微软雅黑" panose="020B0503020204020204" pitchFamily="34" charset="-122"/>
                    <a:ea typeface="微软雅黑" panose="020B0503020204020204" pitchFamily="34" charset="-122"/>
                  </a:rPr>
                  <a:t>年国务院国资委颁发</a:t>
                </a:r>
                <a:r>
                  <a:rPr lang="en-US" altLang="zh-CN" sz="2600" dirty="0" smtClean="0">
                    <a:solidFill>
                      <a:prstClr val="black"/>
                    </a:solidFill>
                    <a:latin typeface="微软雅黑" panose="020B0503020204020204" pitchFamily="34" charset="-122"/>
                    <a:ea typeface="微软雅黑" panose="020B0503020204020204" pitchFamily="34" charset="-122"/>
                  </a:rPr>
                  <a:t>《</a:t>
                </a:r>
                <a:r>
                  <a:rPr lang="zh-CN" altLang="en-US" sz="2600" dirty="0" smtClean="0">
                    <a:solidFill>
                      <a:prstClr val="black"/>
                    </a:solidFill>
                    <a:latin typeface="微软雅黑" panose="020B0503020204020204" pitchFamily="34" charset="-122"/>
                    <a:ea typeface="微软雅黑" panose="020B0503020204020204" pitchFamily="34" charset="-122"/>
                  </a:rPr>
                  <a:t>中央企业全面风险管理指引</a:t>
                </a:r>
                <a:r>
                  <a:rPr lang="en-US" altLang="zh-CN" sz="2600" dirty="0" smtClean="0">
                    <a:solidFill>
                      <a:prstClr val="black"/>
                    </a:solidFill>
                    <a:latin typeface="微软雅黑" panose="020B0503020204020204" pitchFamily="34" charset="-122"/>
                    <a:ea typeface="微软雅黑" panose="020B0503020204020204" pitchFamily="34" charset="-122"/>
                  </a:rPr>
                  <a:t>》</a:t>
                </a:r>
                <a:r>
                  <a:rPr lang="zh-CN" altLang="en-US" sz="2600" dirty="0" smtClean="0">
                    <a:solidFill>
                      <a:prstClr val="black"/>
                    </a:solidFill>
                    <a:latin typeface="微软雅黑" panose="020B0503020204020204" pitchFamily="34" charset="-122"/>
                    <a:ea typeface="微软雅黑" panose="020B0503020204020204" pitchFamily="34" charset="-122"/>
                  </a:rPr>
                  <a:t>。</a:t>
                </a:r>
                <a:endParaRPr lang="en-US" altLang="zh-CN" sz="26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r>
                  <a:rPr lang="en-US" altLang="zh-CN" sz="2600" dirty="0" smtClean="0">
                    <a:solidFill>
                      <a:prstClr val="black"/>
                    </a:solidFill>
                    <a:latin typeface="微软雅黑" panose="020B0503020204020204" pitchFamily="34" charset="-122"/>
                    <a:ea typeface="微软雅黑" panose="020B0503020204020204" pitchFamily="34" charset="-122"/>
                  </a:rPr>
                  <a:t>2007</a:t>
                </a:r>
                <a:r>
                  <a:rPr lang="zh-CN" altLang="en-US" sz="2600" dirty="0" smtClean="0">
                    <a:solidFill>
                      <a:prstClr val="black"/>
                    </a:solidFill>
                    <a:latin typeface="微软雅黑" panose="020B0503020204020204" pitchFamily="34" charset="-122"/>
                    <a:ea typeface="微软雅黑" panose="020B0503020204020204" pitchFamily="34" charset="-122"/>
                  </a:rPr>
                  <a:t>年证监会等六部委发布</a:t>
                </a:r>
                <a:r>
                  <a:rPr lang="en-US" altLang="zh-CN" sz="2600" dirty="0" smtClean="0">
                    <a:solidFill>
                      <a:prstClr val="black"/>
                    </a:solidFill>
                    <a:latin typeface="微软雅黑" panose="020B0503020204020204" pitchFamily="34" charset="-122"/>
                    <a:ea typeface="微软雅黑" panose="020B0503020204020204" pitchFamily="34" charset="-122"/>
                  </a:rPr>
                  <a:t>21</a:t>
                </a:r>
                <a:r>
                  <a:rPr lang="zh-CN" altLang="en-US" sz="2600" dirty="0" smtClean="0">
                    <a:solidFill>
                      <a:prstClr val="black"/>
                    </a:solidFill>
                    <a:latin typeface="微软雅黑" panose="020B0503020204020204" pitchFamily="34" charset="-122"/>
                    <a:ea typeface="微软雅黑" panose="020B0503020204020204" pitchFamily="34" charset="-122"/>
                  </a:rPr>
                  <a:t>个</a:t>
                </a:r>
                <a:r>
                  <a:rPr lang="en-US" altLang="zh-CN" sz="2600" dirty="0" smtClean="0">
                    <a:solidFill>
                      <a:prstClr val="black"/>
                    </a:solidFill>
                    <a:latin typeface="微软雅黑" panose="020B0503020204020204" pitchFamily="34" charset="-122"/>
                    <a:ea typeface="微软雅黑" panose="020B0503020204020204" pitchFamily="34" charset="-122"/>
                  </a:rPr>
                  <a:t>《</a:t>
                </a:r>
                <a:r>
                  <a:rPr lang="zh-CN" altLang="en-US" sz="2600" dirty="0" smtClean="0">
                    <a:solidFill>
                      <a:prstClr val="black"/>
                    </a:solidFill>
                    <a:latin typeface="微软雅黑" panose="020B0503020204020204" pitchFamily="34" charset="-122"/>
                    <a:ea typeface="微软雅黑" panose="020B0503020204020204" pitchFamily="34" charset="-122"/>
                  </a:rPr>
                  <a:t>上市公司内部控制指引</a:t>
                </a:r>
                <a:r>
                  <a:rPr lang="en-US" altLang="zh-CN" sz="2600" dirty="0" smtClean="0">
                    <a:solidFill>
                      <a:prstClr val="black"/>
                    </a:solidFill>
                    <a:latin typeface="微软雅黑" panose="020B0503020204020204" pitchFamily="34" charset="-122"/>
                    <a:ea typeface="微软雅黑" panose="020B0503020204020204" pitchFamily="34" charset="-122"/>
                  </a:rPr>
                  <a:t>》</a:t>
                </a:r>
                <a:r>
                  <a:rPr lang="zh-CN" altLang="en-US" sz="2600" dirty="0" smtClean="0">
                    <a:solidFill>
                      <a:prstClr val="black"/>
                    </a:solidFill>
                    <a:latin typeface="微软雅黑" panose="020B0503020204020204" pitchFamily="34" charset="-122"/>
                    <a:ea typeface="微软雅黑" panose="020B0503020204020204" pitchFamily="34" charset="-122"/>
                  </a:rPr>
                  <a:t>。保监会、银监会发布行业风险管理指引。</a:t>
                </a:r>
                <a:endParaRPr lang="en-US" altLang="zh-CN" sz="2600" dirty="0" smtClean="0">
                  <a:solidFill>
                    <a:prstClr val="black"/>
                  </a:solidFill>
                  <a:latin typeface="微软雅黑" panose="020B0503020204020204" pitchFamily="34" charset="-122"/>
                  <a:ea typeface="微软雅黑" panose="020B0503020204020204" pitchFamily="34" charset="-122"/>
                </a:endParaRPr>
              </a:p>
              <a:p>
                <a:pPr lvl="0" indent="457200">
                  <a:lnSpc>
                    <a:spcPct val="120000"/>
                  </a:lnSpc>
                </a:pPr>
                <a:endParaRPr lang="zh-CN" altLang="en-US" sz="26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167012335"/>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036522"/>
            <a:chOff x="0" y="188913"/>
            <a:chExt cx="8294199" cy="4982261"/>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规管理在我国的发展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542399"/>
              <a:ext cx="7752653" cy="3628775"/>
              <a:chOff x="573336" y="2275109"/>
              <a:chExt cx="7752653" cy="3628775"/>
            </a:xfrm>
          </p:grpSpPr>
          <p:sp>
            <p:nvSpPr>
              <p:cNvPr id="14" name="矩形 13">
                <a:extLst>
                  <a:ext uri="{FF2B5EF4-FFF2-40B4-BE49-F238E27FC236}">
                    <a16:creationId xmlns:a16="http://schemas.microsoft.com/office/drawing/2014/main" id="{559C1E0A-53E7-453A-BE3B-2A09CBB5E7FA}"/>
                  </a:ext>
                </a:extLst>
              </p:cNvPr>
              <p:cNvSpPr/>
              <p:nvPr/>
            </p:nvSpPr>
            <p:spPr>
              <a:xfrm>
                <a:off x="573336" y="2275109"/>
                <a:ext cx="7752653" cy="3628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2850153"/>
              </a:xfrm>
              <a:prstGeom prst="rect">
                <a:avLst/>
              </a:prstGeom>
            </p:spPr>
            <p:txBody>
              <a:bodyPr wrap="square">
                <a:spAutoFit/>
              </a:bodyPr>
              <a:lstStyle/>
              <a:p>
                <a:pPr lvl="0" indent="457200">
                  <a:lnSpc>
                    <a:spcPct val="120000"/>
                  </a:lnSpc>
                </a:pPr>
                <a:r>
                  <a:rPr lang="en-US" altLang="zh-CN" sz="2600" dirty="0">
                    <a:solidFill>
                      <a:prstClr val="black"/>
                    </a:solidFill>
                    <a:latin typeface="微软雅黑" panose="020B0503020204020204" pitchFamily="34" charset="-122"/>
                    <a:ea typeface="微软雅黑" panose="020B0503020204020204" pitchFamily="34" charset="-122"/>
                  </a:rPr>
                  <a:t>2013</a:t>
                </a:r>
                <a:r>
                  <a:rPr lang="zh-CN" altLang="en-US" sz="2600" dirty="0">
                    <a:solidFill>
                      <a:prstClr val="black"/>
                    </a:solidFill>
                    <a:latin typeface="微软雅黑" panose="020B0503020204020204" pitchFamily="34" charset="-122"/>
                    <a:ea typeface="微软雅黑" panose="020B0503020204020204" pitchFamily="34" charset="-122"/>
                  </a:rPr>
                  <a:t>年</a:t>
                </a:r>
                <a:r>
                  <a:rPr lang="en-US" altLang="zh-CN" sz="2600" dirty="0">
                    <a:solidFill>
                      <a:prstClr val="black"/>
                    </a:solidFill>
                    <a:latin typeface="微软雅黑" panose="020B0503020204020204" pitchFamily="34" charset="-122"/>
                    <a:ea typeface="微软雅黑" panose="020B0503020204020204" pitchFamily="34" charset="-122"/>
                  </a:rPr>
                  <a:t>11</a:t>
                </a:r>
                <a:r>
                  <a:rPr lang="zh-CN" altLang="en-US" sz="2600" dirty="0">
                    <a:solidFill>
                      <a:prstClr val="black"/>
                    </a:solidFill>
                    <a:latin typeface="微软雅黑" panose="020B0503020204020204" pitchFamily="34" charset="-122"/>
                    <a:ea typeface="微软雅黑" panose="020B0503020204020204" pitchFamily="34" charset="-122"/>
                  </a:rPr>
                  <a:t>月中共十八届三中全会审议通过</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中共中央关于全面深化改革若干重大问题的决定</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，提出普遍建立法律顾问制度。</a:t>
                </a:r>
              </a:p>
              <a:p>
                <a:pPr lvl="0" indent="457200">
                  <a:lnSpc>
                    <a:spcPct val="120000"/>
                  </a:lnSpc>
                </a:pPr>
                <a:r>
                  <a:rPr lang="en-US" altLang="zh-CN" sz="2600" dirty="0">
                    <a:solidFill>
                      <a:prstClr val="black"/>
                    </a:solidFill>
                    <a:latin typeface="微软雅黑" panose="020B0503020204020204" pitchFamily="34" charset="-122"/>
                    <a:ea typeface="微软雅黑" panose="020B0503020204020204" pitchFamily="34" charset="-122"/>
                  </a:rPr>
                  <a:t>2014</a:t>
                </a:r>
                <a:r>
                  <a:rPr lang="zh-CN" altLang="en-US" sz="2600" dirty="0">
                    <a:solidFill>
                      <a:prstClr val="black"/>
                    </a:solidFill>
                    <a:latin typeface="微软雅黑" panose="020B0503020204020204" pitchFamily="34" charset="-122"/>
                    <a:ea typeface="微软雅黑" panose="020B0503020204020204" pitchFamily="34" charset="-122"/>
                  </a:rPr>
                  <a:t>年</a:t>
                </a:r>
                <a:r>
                  <a:rPr lang="en-US" altLang="zh-CN" sz="2600" dirty="0">
                    <a:solidFill>
                      <a:prstClr val="black"/>
                    </a:solidFill>
                    <a:latin typeface="微软雅黑" panose="020B0503020204020204" pitchFamily="34" charset="-122"/>
                    <a:ea typeface="微软雅黑" panose="020B0503020204020204" pitchFamily="34" charset="-122"/>
                  </a:rPr>
                  <a:t>10</a:t>
                </a:r>
                <a:r>
                  <a:rPr lang="zh-CN" altLang="en-US" sz="2600" dirty="0">
                    <a:solidFill>
                      <a:prstClr val="black"/>
                    </a:solidFill>
                    <a:latin typeface="微软雅黑" panose="020B0503020204020204" pitchFamily="34" charset="-122"/>
                    <a:ea typeface="微软雅黑" panose="020B0503020204020204" pitchFamily="34" charset="-122"/>
                  </a:rPr>
                  <a:t>月中共十八届四中全会审议通过</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中共中央关于全面推进依法治国若干重大问题的决定</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指出，健全依法决策机制，把公众参与、专家论证、风险评估、合法性审查、集体讨论决定确定为重大行政决策法定程序，建立行政机关内部重大决策合法性审查机制，建立重大决策终身责任追究制度及责任倒查机制</a:t>
                </a:r>
                <a:r>
                  <a:rPr lang="zh-CN" altLang="en-US" sz="2600" dirty="0" smtClean="0">
                    <a:solidFill>
                      <a:prstClr val="black"/>
                    </a:solidFill>
                    <a:latin typeface="微软雅黑" panose="020B0503020204020204" pitchFamily="34" charset="-122"/>
                    <a:ea typeface="微软雅黑" panose="020B0503020204020204" pitchFamily="34" charset="-122"/>
                  </a:rPr>
                  <a:t>。</a:t>
                </a:r>
                <a:endParaRPr lang="zh-CN" altLang="en-US" sz="2600" dirty="0">
                  <a:solidFill>
                    <a:prstClr val="black"/>
                  </a:solidFill>
                  <a:latin typeface="微软雅黑" panose="020B0503020204020204" pitchFamily="34" charset="-122"/>
                  <a:ea typeface="微软雅黑" panose="020B0503020204020204" pitchFamily="34" charset="-122"/>
                </a:endParaRP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2602682198"/>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551144" y="364276"/>
            <a:ext cx="11087100" cy="6324694"/>
            <a:chOff x="0" y="188913"/>
            <a:chExt cx="8294199" cy="5220105"/>
          </a:xfrm>
        </p:grpSpPr>
        <p:grpSp>
          <p:nvGrpSpPr>
            <p:cNvPr id="3" name="组合 2">
              <a:extLst>
                <a:ext uri="{FF2B5EF4-FFF2-40B4-BE49-F238E27FC236}">
                  <a16:creationId xmlns:a16="http://schemas.microsoft.com/office/drawing/2014/main" id="{7762225F-1DE9-4821-ACAD-715C80835E52}"/>
                </a:ext>
              </a:extLst>
            </p:cNvPr>
            <p:cNvGrpSpPr/>
            <p:nvPr/>
          </p:nvGrpSpPr>
          <p:grpSpPr>
            <a:xfrm>
              <a:off x="541546" y="985444"/>
              <a:ext cx="3666889" cy="397053"/>
              <a:chOff x="585362" y="985444"/>
              <a:chExt cx="4106725" cy="397053"/>
            </a:xfrm>
          </p:grpSpPr>
          <p:sp>
            <p:nvSpPr>
              <p:cNvPr id="16" name="平行四边形 15">
                <a:extLst>
                  <a:ext uri="{FF2B5EF4-FFF2-40B4-BE49-F238E27FC236}">
                    <a16:creationId xmlns:a16="http://schemas.microsoft.com/office/drawing/2014/main" id="{9AD187FB-1FF9-4ADC-8CEA-754EC70E95E5}"/>
                  </a:ext>
                </a:extLst>
              </p:cNvPr>
              <p:cNvSpPr/>
              <p:nvPr/>
            </p:nvSpPr>
            <p:spPr>
              <a:xfrm>
                <a:off x="744967" y="985444"/>
                <a:ext cx="3947120" cy="369332"/>
              </a:xfrm>
              <a:prstGeom prst="parallelogram">
                <a:avLst>
                  <a:gd name="adj" fmla="val 4803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平行四边形 16">
                <a:extLst>
                  <a:ext uri="{FF2B5EF4-FFF2-40B4-BE49-F238E27FC236}">
                    <a16:creationId xmlns:a16="http://schemas.microsoft.com/office/drawing/2014/main" id="{F91157E1-39BE-4E6F-9209-D98C53821C6C}"/>
                  </a:ext>
                </a:extLst>
              </p:cNvPr>
              <p:cNvSpPr/>
              <p:nvPr/>
            </p:nvSpPr>
            <p:spPr>
              <a:xfrm>
                <a:off x="744967" y="1013165"/>
                <a:ext cx="3947120" cy="369332"/>
              </a:xfrm>
              <a:prstGeom prst="parallelogram">
                <a:avLst>
                  <a:gd name="adj" fmla="val 48031"/>
                </a:avLst>
              </a:prstGeom>
              <a:solidFill>
                <a:srgbClr val="0068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矩形 17">
                <a:extLst>
                  <a:ext uri="{FF2B5EF4-FFF2-40B4-BE49-F238E27FC236}">
                    <a16:creationId xmlns:a16="http://schemas.microsoft.com/office/drawing/2014/main" id="{1D6C8D78-F329-4CDB-8A69-C59B90CEB7B4}"/>
                  </a:ext>
                </a:extLst>
              </p:cNvPr>
              <p:cNvSpPr/>
              <p:nvPr/>
            </p:nvSpPr>
            <p:spPr>
              <a:xfrm>
                <a:off x="585362" y="1020116"/>
                <a:ext cx="3822368" cy="3302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prstClr val="white"/>
                    </a:solidFill>
                    <a:latin typeface="微软雅黑" panose="020B0503020204020204" pitchFamily="34" charset="-122"/>
                    <a:ea typeface="微软雅黑" panose="020B0503020204020204" pitchFamily="34" charset="-122"/>
                  </a:rPr>
                  <a:t>合</a:t>
                </a:r>
                <a:r>
                  <a:rPr lang="zh-CN" altLang="en-US" sz="2000" b="1" dirty="0" smtClean="0">
                    <a:solidFill>
                      <a:prstClr val="white"/>
                    </a:solidFill>
                    <a:latin typeface="微软雅黑" panose="020B0503020204020204" pitchFamily="34" charset="-122"/>
                    <a:ea typeface="微软雅黑" panose="020B0503020204020204" pitchFamily="34" charset="-122"/>
                  </a:rPr>
                  <a:t>规管理在我国的发展</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4" name="组合 3">
              <a:extLst>
                <a:ext uri="{FF2B5EF4-FFF2-40B4-BE49-F238E27FC236}">
                  <a16:creationId xmlns:a16="http://schemas.microsoft.com/office/drawing/2014/main" id="{8CCF08FB-1B8F-4449-8F4E-94AA45C8C744}"/>
                </a:ext>
              </a:extLst>
            </p:cNvPr>
            <p:cNvGrpSpPr/>
            <p:nvPr/>
          </p:nvGrpSpPr>
          <p:grpSpPr>
            <a:xfrm>
              <a:off x="541546" y="1689076"/>
              <a:ext cx="7752653" cy="3719942"/>
              <a:chOff x="573336" y="2421786"/>
              <a:chExt cx="7752653" cy="3719942"/>
            </a:xfrm>
          </p:grpSpPr>
          <p:sp>
            <p:nvSpPr>
              <p:cNvPr id="14" name="矩形 13">
                <a:extLst>
                  <a:ext uri="{FF2B5EF4-FFF2-40B4-BE49-F238E27FC236}">
                    <a16:creationId xmlns:a16="http://schemas.microsoft.com/office/drawing/2014/main" id="{559C1E0A-53E7-453A-BE3B-2A09CBB5E7FA}"/>
                  </a:ext>
                </a:extLst>
              </p:cNvPr>
              <p:cNvSpPr/>
              <p:nvPr/>
            </p:nvSpPr>
            <p:spPr>
              <a:xfrm>
                <a:off x="573336" y="2421786"/>
                <a:ext cx="7752653" cy="3482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cs typeface="+mn-cs"/>
                </a:endParaRPr>
              </a:p>
            </p:txBody>
          </p:sp>
          <p:sp>
            <p:nvSpPr>
              <p:cNvPr id="15" name="矩形 14">
                <a:extLst>
                  <a:ext uri="{FF2B5EF4-FFF2-40B4-BE49-F238E27FC236}">
                    <a16:creationId xmlns:a16="http://schemas.microsoft.com/office/drawing/2014/main" id="{9DB019EB-505A-4C89-8FC6-4335D6F9849F}"/>
                  </a:ext>
                </a:extLst>
              </p:cNvPr>
              <p:cNvSpPr/>
              <p:nvPr/>
            </p:nvSpPr>
            <p:spPr>
              <a:xfrm>
                <a:off x="715847" y="2928902"/>
                <a:ext cx="7510383" cy="3212826"/>
              </a:xfrm>
              <a:prstGeom prst="rect">
                <a:avLst/>
              </a:prstGeom>
            </p:spPr>
            <p:txBody>
              <a:bodyPr wrap="square">
                <a:spAutoFit/>
              </a:bodyPr>
              <a:lstStyle/>
              <a:p>
                <a:pPr lvl="0" indent="457200">
                  <a:lnSpc>
                    <a:spcPct val="120000"/>
                  </a:lnSpc>
                </a:pPr>
                <a:r>
                  <a:rPr lang="en-US" altLang="zh-CN" sz="2600" dirty="0">
                    <a:solidFill>
                      <a:prstClr val="black"/>
                    </a:solidFill>
                    <a:latin typeface="微软雅黑" panose="020B0503020204020204" pitchFamily="34" charset="-122"/>
                    <a:ea typeface="微软雅黑" panose="020B0503020204020204" pitchFamily="34" charset="-122"/>
                  </a:rPr>
                  <a:t>2016</a:t>
                </a:r>
                <a:r>
                  <a:rPr lang="zh-CN" altLang="en-US" sz="2600" dirty="0">
                    <a:solidFill>
                      <a:prstClr val="black"/>
                    </a:solidFill>
                    <a:latin typeface="微软雅黑" panose="020B0503020204020204" pitchFamily="34" charset="-122"/>
                    <a:ea typeface="微软雅黑" panose="020B0503020204020204" pitchFamily="34" charset="-122"/>
                  </a:rPr>
                  <a:t>年</a:t>
                </a:r>
                <a:r>
                  <a:rPr lang="en-US" altLang="zh-CN" sz="2600" dirty="0">
                    <a:solidFill>
                      <a:prstClr val="black"/>
                    </a:solidFill>
                    <a:latin typeface="微软雅黑" panose="020B0503020204020204" pitchFamily="34" charset="-122"/>
                    <a:ea typeface="微软雅黑" panose="020B0503020204020204" pitchFamily="34" charset="-122"/>
                  </a:rPr>
                  <a:t>6</a:t>
                </a:r>
                <a:r>
                  <a:rPr lang="zh-CN" altLang="en-US" sz="2600" dirty="0">
                    <a:solidFill>
                      <a:prstClr val="black"/>
                    </a:solidFill>
                    <a:latin typeface="微软雅黑" panose="020B0503020204020204" pitchFamily="34" charset="-122"/>
                    <a:ea typeface="微软雅黑" panose="020B0503020204020204" pitchFamily="34" charset="-122"/>
                  </a:rPr>
                  <a:t>月中共中央办公厅、国务院办公厅印发了</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关于推行法律顾问制度和公职律师公司律师制度的意见</a:t>
                </a:r>
                <a:r>
                  <a:rPr lang="en-US" altLang="zh-CN" sz="2600" dirty="0">
                    <a:solidFill>
                      <a:prstClr val="black"/>
                    </a:solidFill>
                    <a:latin typeface="微软雅黑" panose="020B0503020204020204" pitchFamily="34" charset="-122"/>
                    <a:ea typeface="微软雅黑" panose="020B0503020204020204" pitchFamily="34" charset="-122"/>
                  </a:rPr>
                  <a:t>》</a:t>
                </a:r>
                <a:r>
                  <a:rPr lang="zh-CN" altLang="en-US" sz="2600" dirty="0">
                    <a:solidFill>
                      <a:prstClr val="black"/>
                    </a:solidFill>
                    <a:latin typeface="微软雅黑" panose="020B0503020204020204" pitchFamily="34" charset="-122"/>
                    <a:ea typeface="微软雅黑" panose="020B0503020204020204" pitchFamily="34" charset="-122"/>
                  </a:rPr>
                  <a:t>，提出，建立健全国有企业法律顾问、公司律师制度，企业法律顾问的职责包括：</a:t>
                </a:r>
                <a:r>
                  <a:rPr lang="en-US" altLang="zh-CN" sz="2600" dirty="0">
                    <a:solidFill>
                      <a:prstClr val="black"/>
                    </a:solidFill>
                    <a:latin typeface="微软雅黑" panose="020B0503020204020204" pitchFamily="34" charset="-122"/>
                    <a:ea typeface="微软雅黑" panose="020B0503020204020204" pitchFamily="34" charset="-122"/>
                  </a:rPr>
                  <a:t>1.</a:t>
                </a:r>
                <a:r>
                  <a:rPr lang="zh-CN" altLang="en-US" sz="2600" dirty="0">
                    <a:solidFill>
                      <a:prstClr val="black"/>
                    </a:solidFill>
                    <a:latin typeface="微软雅黑" panose="020B0503020204020204" pitchFamily="34" charset="-122"/>
                    <a:ea typeface="微软雅黑" panose="020B0503020204020204" pitchFamily="34" charset="-122"/>
                  </a:rPr>
                  <a:t>组织开展合规管理、风险管理、知识产权管理、外聘律师管理、法治宣传教育培训、法律咨询。</a:t>
                </a:r>
                <a:r>
                  <a:rPr lang="en-US" altLang="zh-CN" sz="2600" dirty="0">
                    <a:solidFill>
                      <a:prstClr val="black"/>
                    </a:solidFill>
                    <a:latin typeface="微软雅黑" panose="020B0503020204020204" pitchFamily="34" charset="-122"/>
                    <a:ea typeface="微软雅黑" panose="020B0503020204020204" pitchFamily="34" charset="-122"/>
                  </a:rPr>
                  <a:t>2.</a:t>
                </a:r>
                <a:r>
                  <a:rPr lang="zh-CN" altLang="en-US" sz="2600" dirty="0">
                    <a:solidFill>
                      <a:prstClr val="black"/>
                    </a:solidFill>
                    <a:latin typeface="微软雅黑" panose="020B0503020204020204" pitchFamily="34" charset="-122"/>
                    <a:ea typeface="微软雅黑" panose="020B0503020204020204" pitchFamily="34" charset="-122"/>
                  </a:rPr>
                  <a:t>国有企业法律顾问对企业经营管理行为的合法合规性负有监督职责，对企业违法违规行为提出意见，督促整改。法律顾问明知企业存在违法违规行为，不警示、不制止的，承担相应责任。。</a:t>
                </a:r>
              </a:p>
            </p:txBody>
          </p:sp>
        </p:grpSp>
        <p:sp>
          <p:nvSpPr>
            <p:cNvPr id="5" name="文本框 10"/>
            <p:cNvSpPr txBox="1">
              <a:spLocks noChangeArrowheads="1"/>
            </p:cNvSpPr>
            <p:nvPr/>
          </p:nvSpPr>
          <p:spPr bwMode="auto">
            <a:xfrm>
              <a:off x="174625" y="233012"/>
              <a:ext cx="3843655" cy="41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n-cs"/>
                </a:rPr>
                <a:t>合规管理的必要性</a:t>
              </a:r>
              <a:endParaRPr kumimoji="0" lang="zh-CN" altLang="en-US" sz="24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p:txBody>
        </p:sp>
        <p:sp>
          <p:nvSpPr>
            <p:cNvPr id="6" name="矩形 1"/>
            <p:cNvSpPr>
              <a:spLocks noChangeArrowheads="1"/>
            </p:cNvSpPr>
            <p:nvPr/>
          </p:nvSpPr>
          <p:spPr bwMode="auto">
            <a:xfrm>
              <a:off x="0" y="188913"/>
              <a:ext cx="144463" cy="463550"/>
            </a:xfrm>
            <a:prstGeom prst="rect">
              <a:avLst/>
            </a:prstGeom>
            <a:solidFill>
              <a:srgbClr val="1C488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Tree>
    <p:extLst>
      <p:ext uri="{BB962C8B-B14F-4D97-AF65-F5344CB8AC3E}">
        <p14:creationId xmlns:p14="http://schemas.microsoft.com/office/powerpoint/2010/main" val="3361717592"/>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TotalTime>
  <Words>7093</Words>
  <Application>Microsoft Office PowerPoint</Application>
  <PresentationFormat>宽屏</PresentationFormat>
  <Paragraphs>282</Paragraphs>
  <Slides>51</Slides>
  <Notes>0</Notes>
  <HiddenSlides>0</HiddenSlides>
  <MMClips>0</MMClips>
  <ScaleCrop>false</ScaleCrop>
  <HeadingPairs>
    <vt:vector size="6" baseType="variant">
      <vt:variant>
        <vt:lpstr>已用的字体</vt:lpstr>
      </vt:variant>
      <vt:variant>
        <vt:i4>10</vt:i4>
      </vt:variant>
      <vt:variant>
        <vt:lpstr>主题</vt:lpstr>
      </vt:variant>
      <vt:variant>
        <vt:i4>9</vt:i4>
      </vt:variant>
      <vt:variant>
        <vt:lpstr>幻灯片标题</vt:lpstr>
      </vt:variant>
      <vt:variant>
        <vt:i4>51</vt:i4>
      </vt:variant>
    </vt:vector>
  </HeadingPairs>
  <TitlesOfParts>
    <vt:vector size="70" baseType="lpstr">
      <vt:lpstr>仿宋_GB2312</vt:lpstr>
      <vt:lpstr>黑体</vt:lpstr>
      <vt:lpstr>华文中宋</vt:lpstr>
      <vt:lpstr>思源黑体 CN Bold</vt:lpstr>
      <vt:lpstr>思源黑体 CN Medium</vt:lpstr>
      <vt:lpstr>宋体</vt:lpstr>
      <vt:lpstr>微软雅黑</vt:lpstr>
      <vt:lpstr>Arial</vt:lpstr>
      <vt:lpstr>Calibri</vt:lpstr>
      <vt:lpstr>Calibri Light</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公司合规体系建设与管理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中国葛洲坝集团股份有限公司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公司合规体系建设与管理</dc:title>
  <dc:creator>孙建新</dc:creator>
  <cp:lastModifiedBy>孙建新</cp:lastModifiedBy>
  <cp:revision>49</cp:revision>
  <dcterms:created xsi:type="dcterms:W3CDTF">2019-08-16T06:06:37Z</dcterms:created>
  <dcterms:modified xsi:type="dcterms:W3CDTF">2019-08-17T09:44:45Z</dcterms:modified>
</cp:coreProperties>
</file>