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0"/>
  </p:notesMasterIdLst>
  <p:sldIdLst>
    <p:sldId id="3709" r:id="rId4"/>
    <p:sldId id="6948" r:id="rId5"/>
    <p:sldId id="6074" r:id="rId6"/>
    <p:sldId id="1651" r:id="rId7"/>
    <p:sldId id="1650" r:id="rId8"/>
    <p:sldId id="6467" r:id="rId9"/>
    <p:sldId id="4320" r:id="rId10"/>
    <p:sldId id="5436" r:id="rId11"/>
    <p:sldId id="5437" r:id="rId12"/>
    <p:sldId id="5438" r:id="rId13"/>
    <p:sldId id="6311" r:id="rId14"/>
    <p:sldId id="6101" r:id="rId15"/>
    <p:sldId id="4939" r:id="rId16"/>
    <p:sldId id="5274" r:id="rId17"/>
    <p:sldId id="5275" r:id="rId18"/>
    <p:sldId id="5217" r:id="rId19"/>
    <p:sldId id="6314" r:id="rId20"/>
    <p:sldId id="5439" r:id="rId21"/>
    <p:sldId id="5440" r:id="rId22"/>
    <p:sldId id="5441" r:id="rId23"/>
    <p:sldId id="5442" r:id="rId24"/>
    <p:sldId id="7065" r:id="rId25"/>
    <p:sldId id="5443" r:id="rId26"/>
    <p:sldId id="5444" r:id="rId27"/>
    <p:sldId id="5445" r:id="rId28"/>
    <p:sldId id="7066" r:id="rId29"/>
    <p:sldId id="7067" r:id="rId31"/>
    <p:sldId id="7068" r:id="rId32"/>
    <p:sldId id="5447" r:id="rId33"/>
    <p:sldId id="5448" r:id="rId34"/>
    <p:sldId id="5449" r:id="rId35"/>
    <p:sldId id="5450" r:id="rId36"/>
    <p:sldId id="7069" r:id="rId37"/>
    <p:sldId id="5452" r:id="rId38"/>
    <p:sldId id="5453" r:id="rId39"/>
    <p:sldId id="5454" r:id="rId40"/>
    <p:sldId id="5455" r:id="rId41"/>
    <p:sldId id="7166" r:id="rId42"/>
    <p:sldId id="5456" r:id="rId43"/>
    <p:sldId id="5457" r:id="rId44"/>
    <p:sldId id="5458" r:id="rId45"/>
    <p:sldId id="7266" r:id="rId46"/>
    <p:sldId id="7265" r:id="rId47"/>
    <p:sldId id="7070" r:id="rId48"/>
    <p:sldId id="7071" r:id="rId49"/>
    <p:sldId id="7072" r:id="rId50"/>
    <p:sldId id="7073" r:id="rId51"/>
    <p:sldId id="7267" r:id="rId52"/>
    <p:sldId id="7074" r:id="rId53"/>
    <p:sldId id="7269" r:id="rId54"/>
    <p:sldId id="7075" r:id="rId55"/>
    <p:sldId id="7076" r:id="rId56"/>
    <p:sldId id="7077" r:id="rId57"/>
    <p:sldId id="7268" r:id="rId58"/>
    <p:sldId id="7078" r:id="rId59"/>
    <p:sldId id="6078" r:id="rId60"/>
    <p:sldId id="6079" r:id="rId61"/>
    <p:sldId id="7079" r:id="rId62"/>
    <p:sldId id="7080" r:id="rId63"/>
    <p:sldId id="6080" r:id="rId64"/>
    <p:sldId id="7167" r:id="rId65"/>
    <p:sldId id="7270" r:id="rId66"/>
    <p:sldId id="6081" r:id="rId67"/>
    <p:sldId id="6082" r:id="rId68"/>
    <p:sldId id="6083" r:id="rId69"/>
    <p:sldId id="6084" r:id="rId70"/>
    <p:sldId id="6708" r:id="rId71"/>
    <p:sldId id="6085" r:id="rId72"/>
    <p:sldId id="7272" r:id="rId73"/>
    <p:sldId id="7273" r:id="rId74"/>
    <p:sldId id="7169" r:id="rId75"/>
    <p:sldId id="6709" r:id="rId76"/>
    <p:sldId id="6086" r:id="rId77"/>
    <p:sldId id="7271" r:id="rId78"/>
    <p:sldId id="6710" r:id="rId79"/>
    <p:sldId id="6090" r:id="rId80"/>
    <p:sldId id="6302" r:id="rId81"/>
    <p:sldId id="6303" r:id="rId82"/>
    <p:sldId id="6304" r:id="rId83"/>
    <p:sldId id="6305" r:id="rId84"/>
    <p:sldId id="6306" r:id="rId85"/>
    <p:sldId id="6307" r:id="rId86"/>
    <p:sldId id="6308" r:id="rId87"/>
    <p:sldId id="6309" r:id="rId88"/>
    <p:sldId id="6098" r:id="rId89"/>
    <p:sldId id="6099" r:id="rId90"/>
    <p:sldId id="5235" r:id="rId91"/>
    <p:sldId id="5239" r:id="rId92"/>
    <p:sldId id="5241" r:id="rId93"/>
    <p:sldId id="5242" r:id="rId94"/>
    <p:sldId id="5244" r:id="rId95"/>
    <p:sldId id="5245" r:id="rId96"/>
    <p:sldId id="5246" r:id="rId97"/>
    <p:sldId id="5247" r:id="rId98"/>
    <p:sldId id="6102" r:id="rId99"/>
    <p:sldId id="7029" r:id="rId100"/>
    <p:sldId id="7030" r:id="rId101"/>
    <p:sldId id="7170" r:id="rId102"/>
    <p:sldId id="7031" r:id="rId103"/>
    <p:sldId id="7032" r:id="rId104"/>
    <p:sldId id="7033" r:id="rId105"/>
    <p:sldId id="7034" r:id="rId106"/>
    <p:sldId id="7035" r:id="rId107"/>
    <p:sldId id="7036" r:id="rId108"/>
    <p:sldId id="6934" r:id="rId109"/>
    <p:sldId id="6935" r:id="rId110"/>
    <p:sldId id="6936" r:id="rId111"/>
    <p:sldId id="6937" r:id="rId112"/>
    <p:sldId id="6938" r:id="rId113"/>
    <p:sldId id="7387" r:id="rId114"/>
    <p:sldId id="7388" r:id="rId115"/>
    <p:sldId id="6939" r:id="rId116"/>
    <p:sldId id="6942" r:id="rId117"/>
    <p:sldId id="6943" r:id="rId118"/>
    <p:sldId id="6944" r:id="rId119"/>
    <p:sldId id="6945" r:id="rId120"/>
    <p:sldId id="6946" r:id="rId121"/>
    <p:sldId id="6947" r:id="rId122"/>
    <p:sldId id="7165" r:id="rId123"/>
    <p:sldId id="7038" r:id="rId124"/>
    <p:sldId id="7039" r:id="rId125"/>
    <p:sldId id="7040" r:id="rId126"/>
    <p:sldId id="7041" r:id="rId127"/>
    <p:sldId id="7042" r:id="rId128"/>
    <p:sldId id="7043" r:id="rId129"/>
    <p:sldId id="7047" r:id="rId130"/>
    <p:sldId id="7048" r:id="rId131"/>
    <p:sldId id="7049" r:id="rId132"/>
    <p:sldId id="7050" r:id="rId133"/>
    <p:sldId id="7051" r:id="rId134"/>
    <p:sldId id="7052" r:id="rId135"/>
    <p:sldId id="7370" r:id="rId136"/>
    <p:sldId id="6941" r:id="rId137"/>
    <p:sldId id="7172" r:id="rId138"/>
    <p:sldId id="7182" r:id="rId139"/>
    <p:sldId id="7180" r:id="rId140"/>
    <p:sldId id="7184" r:id="rId141"/>
    <p:sldId id="7185" r:id="rId142"/>
    <p:sldId id="7173" r:id="rId143"/>
    <p:sldId id="7178" r:id="rId144"/>
    <p:sldId id="7179" r:id="rId145"/>
    <p:sldId id="7174" r:id="rId146"/>
    <p:sldId id="7175" r:id="rId147"/>
    <p:sldId id="7176" r:id="rId148"/>
    <p:sldId id="7177" r:id="rId149"/>
    <p:sldId id="7163" r:id="rId150"/>
    <p:sldId id="6940" r:id="rId151"/>
    <p:sldId id="5019" r:id="rId15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E70011"/>
    <a:srgbClr val="0069B9"/>
    <a:srgbClr val="D90710"/>
    <a:srgbClr val="006BBA"/>
    <a:srgbClr val="E00111"/>
    <a:srgbClr val="CBD4E5"/>
    <a:srgbClr val="E00211"/>
    <a:srgbClr val="0168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126"/>
    <p:restoredTop sz="97217"/>
  </p:normalViewPr>
  <p:slideViewPr>
    <p:cSldViewPr showGuides="1">
      <p:cViewPr varScale="1">
        <p:scale>
          <a:sx n="103" d="100"/>
          <a:sy n="103" d="100"/>
        </p:scale>
        <p:origin x="972" y="126"/>
      </p:cViewPr>
      <p:guideLst>
        <p:guide orient="horz" pos="2443"/>
        <p:guide pos="2888"/>
      </p:guideLst>
    </p:cSldViewPr>
  </p:slideViewPr>
  <p:outlineViewPr>
    <p:cViewPr>
      <p:scale>
        <a:sx n="33" d="100"/>
        <a:sy n="33" d="100"/>
      </p:scale>
      <p:origin x="0" y="0"/>
    </p:cViewPr>
  </p:outlin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5" Type="http://schemas.openxmlformats.org/officeDocument/2006/relationships/tableStyles" Target="tableStyles.xml"/><Relationship Id="rId154" Type="http://schemas.openxmlformats.org/officeDocument/2006/relationships/viewProps" Target="viewProps.xml"/><Relationship Id="rId153" Type="http://schemas.openxmlformats.org/officeDocument/2006/relationships/presProps" Target="presProps.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2.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1.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10.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9.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8.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lgn="l" eaLnBrk="1" hangingPunct="1">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hangingPunct="1">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6500" name="Rectangle 4"/>
          <p:cNvSpPr>
            <a:spLocks noGrp="1" noRot="1" noChangeAspect="1"/>
          </p:cNvSpPr>
          <p:nvPr>
            <p:ph type="sldImg"/>
          </p:nvPr>
        </p:nvSpPr>
        <p:spPr>
          <a:xfrm>
            <a:off x="1143000" y="685800"/>
            <a:ext cx="4572000" cy="3429000"/>
          </a:xfrm>
          <a:prstGeom prst="rect">
            <a:avLst/>
          </a:prstGeom>
          <a:noFill/>
          <a:ln w="9525">
            <a:noFill/>
          </a:ln>
        </p:spPr>
      </p:sp>
      <p:sp>
        <p:nvSpPr>
          <p:cNvPr id="12293" name="Rectangle 5"/>
          <p:cNvSpPr>
            <a:spLocks noGrp="1" noRot="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lgn="l" eaLnBrk="1" hangingPunct="1">
              <a:buFont typeface="Arial" panose="020B0604020202020204" pitchFamily="34" charset="0"/>
              <a:buNone/>
              <a:defRPr sz="12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hangingPunct="1">
              <a:buFont typeface="Arial" panose="020B0604020202020204" pitchFamily="34" charset="0"/>
              <a:buChar char="•"/>
              <a:defRPr sz="1200" noProof="1"/>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3D831ED5-B1CB-4627-8784-F163302B5F65}" type="slidenum">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34146" name="幻灯片图像占位符 56321"/>
          <p:cNvSpPr>
            <a:spLocks noGrp="1" noRot="1" noChangeAspect="1" noTextEdit="1"/>
          </p:cNvSpPr>
          <p:nvPr>
            <p:ph type="sldImg"/>
          </p:nvPr>
        </p:nvSpPr>
        <p:spPr>
          <a:ln w="1"/>
        </p:spPr>
      </p:sp>
      <p:sp>
        <p:nvSpPr>
          <p:cNvPr id="134147" name="文本占位符 56322"/>
          <p:cNvSpPr>
            <a:spLocks noGrp="1" noRot="1" noChangeAspect="1"/>
          </p:cNvSpPr>
          <p:nvPr>
            <p:ph type="body"/>
          </p:nvPr>
        </p:nvSpPr>
        <p:spPr>
          <a:xfrm>
            <a:off x="-612775" y="8210550"/>
            <a:ext cx="7035800" cy="8928100"/>
          </a:xfrm>
          <a:ln w="1">
            <a:solidFill>
              <a:schemeClr val="tx1"/>
            </a:solidFill>
            <a:round/>
          </a:ln>
        </p:spPr>
        <p:txBody>
          <a:bodyPr wrap="square" lIns="91440" tIns="45720" rIns="91440" bIns="45720" anchor="t"/>
          <a:p>
            <a:pPr lvl="0" hangingPunct="1"/>
            <a:r>
              <a:rPr lang="zh-CN" altLang="en-US" dirty="0"/>
              <a:t>针对这些注意事项，我们来看一些例子：</a:t>
            </a:r>
            <a:endParaRPr lang="zh-CN" altLang="en-US" dirty="0"/>
          </a:p>
          <a:p>
            <a:pPr lvl="0" hangingPunct="1"/>
            <a:endParaRPr lang="zh-CN" altLang="en-US" dirty="0"/>
          </a:p>
          <a:p>
            <a:pPr lvl="0" hangingPunct="1"/>
            <a:r>
              <a:rPr lang="zh-CN" altLang="en-US" dirty="0"/>
              <a:t>第一个例子：某单位一项工程开工，需要请公司领导参加开工仪式，写了一份请示。（SK的背景介绍，公司投资，领导多次决策，对项目非常熟悉）</a:t>
            </a:r>
            <a:endParaRPr lang="zh-CN" altLang="en-US" dirty="0"/>
          </a:p>
          <a:p>
            <a:pPr lvl="0" hangingPunct="1"/>
            <a:r>
              <a:rPr lang="zh-CN" altLang="en-US" dirty="0"/>
              <a:t>乍一看内容好像没什么问题，该说的内容都说到了，必须项目的重要性、参加人员、时间、地点等等都交代的很清楚。但是这也造成了另一个问题，有些问题交代的过于繁琐，造成语言啰嗦，尤其是在关于SK这一项目的重要性时花了大量篇幅，这明显是忽视了对象。SK项目是公司在海外投资的一个项目，经过了多次讨论，公司领导对这个项目的情况已经是非常熟悉了，在这里再反复强调项目的意义显然就是多此一举。而对领导来说，有哪些人参加开工仪式才是最重要的，这一方面是说明政府对这个项目的态度，另一方面也可以决定让哪位领导参加。</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62" name="幻灯片图像占位符 20481"/>
          <p:cNvSpPr>
            <a:spLocks noGrp="1" noRot="1" noChangeAspect="1"/>
          </p:cNvSpPr>
          <p:nvPr>
            <p:ph type="sldImg"/>
          </p:nvPr>
        </p:nvSpPr>
        <p:spPr>
          <a:ln w="1"/>
        </p:spPr>
      </p:sp>
      <p:sp>
        <p:nvSpPr>
          <p:cNvPr id="194563" name="文本占位符 20482"/>
          <p:cNvSpPr>
            <a:spLocks noGrp="1" noRot="1" noChangeAspect="1"/>
          </p:cNvSpPr>
          <p:nvPr>
            <p:ph type="body"/>
          </p:nvPr>
        </p:nvSpPr>
        <p:spPr>
          <a:xfrm>
            <a:off x="-612775" y="8210550"/>
            <a:ext cx="7035800" cy="8928100"/>
          </a:xfrm>
          <a:ln w="1">
            <a:solidFill>
              <a:schemeClr val="tx1"/>
            </a:solidFill>
            <a:miter/>
          </a:ln>
        </p:spPr>
        <p:txBody>
          <a:bodyPr wrap="square" lIns="91440" tIns="45720" rIns="91440" bIns="45720" anchor="t"/>
          <a:p>
            <a:pPr lvl="0"/>
            <a:endParaRPr lang="zh-CN" altLang="en-US" dirty="0">
              <a:ea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62" name="幻灯片图像占位符 20481"/>
          <p:cNvSpPr>
            <a:spLocks noGrp="1" noRot="1" noChangeAspect="1"/>
          </p:cNvSpPr>
          <p:nvPr>
            <p:ph type="sldImg"/>
          </p:nvPr>
        </p:nvSpPr>
        <p:spPr>
          <a:ln w="1"/>
        </p:spPr>
      </p:sp>
      <p:sp>
        <p:nvSpPr>
          <p:cNvPr id="194563" name="文本占位符 20482"/>
          <p:cNvSpPr>
            <a:spLocks noGrp="1" noRot="1" noChangeAspect="1"/>
          </p:cNvSpPr>
          <p:nvPr>
            <p:ph type="body"/>
          </p:nvPr>
        </p:nvSpPr>
        <p:spPr>
          <a:xfrm>
            <a:off x="-612775" y="8210550"/>
            <a:ext cx="7035800" cy="8928100"/>
          </a:xfrm>
          <a:ln w="1">
            <a:solidFill>
              <a:schemeClr val="tx1"/>
            </a:solidFill>
            <a:miter/>
          </a:ln>
        </p:spPr>
        <p:txBody>
          <a:bodyPr wrap="square" lIns="91440" tIns="45720" rIns="91440" bIns="45720" anchor="t"/>
          <a:p>
            <a:pPr lvl="0"/>
            <a:endParaRPr lang="zh-CN" altLang="en-US" dirty="0">
              <a:ea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7634" name="幻灯片图像占位符 12289"/>
          <p:cNvSpPr>
            <a:spLocks noGrp="1" noRot="1" noChangeAspect="1"/>
          </p:cNvSpPr>
          <p:nvPr>
            <p:ph type="sldImg"/>
          </p:nvPr>
        </p:nvSpPr>
        <p:spPr>
          <a:ln w="1"/>
        </p:spPr>
      </p:sp>
      <p:sp>
        <p:nvSpPr>
          <p:cNvPr id="197635" name="文本占位符 12290"/>
          <p:cNvSpPr>
            <a:spLocks noGrp="1" noRot="1" noChangeAspect="1"/>
          </p:cNvSpPr>
          <p:nvPr>
            <p:ph type="body"/>
          </p:nvPr>
        </p:nvSpPr>
        <p:spPr>
          <a:xfrm>
            <a:off x="-612775" y="8210550"/>
            <a:ext cx="7035800" cy="8928100"/>
          </a:xfrm>
          <a:ln w="1">
            <a:solidFill>
              <a:schemeClr val="tx1"/>
            </a:solidFill>
            <a:miter/>
          </a:ln>
        </p:spPr>
        <p:txBody>
          <a:bodyPr wrap="square" lIns="91440" tIns="45720" rIns="91440" bIns="45720" anchor="t"/>
          <a:p>
            <a:pPr lvl="0"/>
            <a:endParaRPr lang="zh-CN" altLang="en-US" dirty="0">
              <a:ea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文本占位符 2"/>
          <p:cNvSpPr>
            <a:spLocks noGrp="1"/>
          </p:cNvSpPr>
          <p:nvPr>
            <p:ph type="body" sz="quarter"/>
          </p:nvPr>
        </p:nvSpPr>
        <p:spPr>
          <a:xfrm>
            <a:off x="661988" y="3932238"/>
            <a:ext cx="5295900" cy="3216275"/>
          </a:xfrm>
        </p:spPr>
        <p:txBody>
          <a:bodyPr wrap="square" lIns="91440" tIns="45720" rIns="91440" bIns="45720" anchor="t"/>
          <a:p>
            <a:pPr lvl="0"/>
            <a:endParaRPr lang="zh-CN" altLang="en-US">
              <a:ea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1" name="幻灯片图像占位符 1"/>
          <p:cNvSpPr>
            <a:spLocks noGrp="1" noRot="1" noChangeAspect="1"/>
          </p:cNvSpPr>
          <p:nvPr>
            <p:ph type="sldImg"/>
          </p:nvPr>
        </p:nvSpPr>
        <p:spPr/>
      </p:sp>
      <p:sp>
        <p:nvSpPr>
          <p:cNvPr id="204802" name="文本占位符 2"/>
          <p:cNvSpPr>
            <a:spLocks noGrp="1"/>
          </p:cNvSpPr>
          <p:nvPr>
            <p:ph type="body" sz="quarter"/>
          </p:nvPr>
        </p:nvSpPr>
        <p:spPr>
          <a:xfrm>
            <a:off x="661988" y="3932238"/>
            <a:ext cx="5295900" cy="3216275"/>
          </a:xfrm>
        </p:spPr>
        <p:txBody>
          <a:bodyPr wrap="square" lIns="91440" tIns="45720" rIns="91440" bIns="45720" anchor="t"/>
          <a:p>
            <a:pPr lvl="0"/>
            <a:endParaRPr lang="zh-CN" altLang="en-US">
              <a:ea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7329" name="幻灯片图像占位符 1"/>
          <p:cNvSpPr>
            <a:spLocks noGrp="1" noRot="1" noChangeAspect="1"/>
          </p:cNvSpPr>
          <p:nvPr>
            <p:ph type="sldImg"/>
          </p:nvPr>
        </p:nvSpPr>
        <p:spPr/>
      </p:sp>
      <p:sp>
        <p:nvSpPr>
          <p:cNvPr id="227330" name="文本占位符 2"/>
          <p:cNvSpPr>
            <a:spLocks noGrp="1"/>
          </p:cNvSpPr>
          <p:nvPr>
            <p:ph type="body" sz="quarter"/>
          </p:nvPr>
        </p:nvSpPr>
        <p:spPr>
          <a:xfrm>
            <a:off x="661988" y="3932238"/>
            <a:ext cx="5295900" cy="3216275"/>
          </a:xfrm>
        </p:spPr>
        <p:txBody>
          <a:bodyPr wrap="square" lIns="91440" tIns="45720" rIns="91440" bIns="45720" anchor="ctr"/>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7" name="幻灯片图像占位符 1"/>
          <p:cNvSpPr>
            <a:spLocks noGrp="1" noRot="1" noChangeAspect="1"/>
          </p:cNvSpPr>
          <p:nvPr>
            <p:ph type="sldImg"/>
          </p:nvPr>
        </p:nvSpPr>
        <p:spPr/>
      </p:sp>
      <p:sp>
        <p:nvSpPr>
          <p:cNvPr id="229378" name="文本占位符 2"/>
          <p:cNvSpPr>
            <a:spLocks noGrp="1"/>
          </p:cNvSpPr>
          <p:nvPr>
            <p:ph type="body" sz="quarter"/>
          </p:nvPr>
        </p:nvSpPr>
        <p:spPr>
          <a:xfrm>
            <a:off x="661988" y="3932238"/>
            <a:ext cx="5295900" cy="3216275"/>
          </a:xfrm>
        </p:spPr>
        <p:txBody>
          <a:bodyPr wrap="square" lIns="91440" tIns="45720" rIns="91440" bIns="45720" anchor="ctr"/>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69" name="幻灯片图像占位符 1"/>
          <p:cNvSpPr>
            <a:spLocks noGrp="1" noRot="1" noChangeAspect="1" noTextEdit="1"/>
          </p:cNvSpPr>
          <p:nvPr>
            <p:ph type="sldImg"/>
          </p:nvPr>
        </p:nvSpPr>
        <p:spPr>
          <a:xfrm>
            <a:off x="1249363" y="1279525"/>
            <a:ext cx="4606925" cy="3454400"/>
          </a:xfrm>
        </p:spPr>
      </p:sp>
      <p:sp>
        <p:nvSpPr>
          <p:cNvPr id="237570" name="文本占位符 2"/>
          <p:cNvSpPr>
            <a:spLocks noGrp="1"/>
          </p:cNvSpPr>
          <p:nvPr>
            <p:ph type="body"/>
          </p:nvPr>
        </p:nvSpPr>
        <p:spPr/>
        <p:txBody>
          <a:bodyPr wrap="square" lIns="91440" tIns="45720" rIns="91440" bIns="45720" anchor="ctr"/>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一、公文基础知识</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bg>
      <p:bgPr>
        <a:solidFill>
          <a:schemeClr val="bg1"/>
        </a:solidFill>
        <a:effectLst/>
      </p:bgPr>
    </p:bg>
    <p:spTree>
      <p:nvGrpSpPr>
        <p:cNvPr id="1" name=""/>
        <p:cNvGrpSpPr/>
        <p:nvPr/>
      </p:nvGrpSpPr>
      <p:grpSpPr>
        <a:xfrm>
          <a:off x="0" y="0"/>
          <a:ext cx="0" cy="0"/>
          <a:chOff x="0" y="0"/>
          <a:chExt cx="0" cy="0"/>
        </a:xfrm>
      </p:grpSpPr>
      <p:pic>
        <p:nvPicPr>
          <p:cNvPr id="19460" name="图片 2"/>
          <p:cNvPicPr>
            <a:picLocks noChangeAspect="1"/>
          </p:cNvPicPr>
          <p:nvPr userDrawn="1"/>
        </p:nvPicPr>
        <p:blipFill>
          <a:blip r:embed="rId2"/>
          <a:stretch>
            <a:fillRect/>
          </a:stretch>
        </p:blipFill>
        <p:spPr>
          <a:xfrm>
            <a:off x="0" y="0"/>
            <a:ext cx="9144000" cy="6858000"/>
          </a:xfrm>
          <a:prstGeom prst="rect">
            <a:avLst/>
          </a:prstGeom>
          <a:noFill/>
          <a:ln w="9525">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bg>
      <p:bgPr>
        <a:solidFill>
          <a:schemeClr val="bg1"/>
        </a:solidFill>
        <a:effectLst/>
      </p:bgPr>
    </p:bg>
    <p:spTree>
      <p:nvGrpSpPr>
        <p:cNvPr id="1" name=""/>
        <p:cNvGrpSpPr/>
        <p:nvPr/>
      </p:nvGrpSpPr>
      <p:grpSpPr>
        <a:xfrm>
          <a:off x="0" y="0"/>
          <a:ext cx="0" cy="0"/>
          <a:chOff x="0" y="0"/>
          <a:chExt cx="0" cy="0"/>
        </a:xfrm>
      </p:grpSpPr>
      <p:cxnSp>
        <p:nvCxnSpPr>
          <p:cNvPr id="3" name="直接连接符 2"/>
          <p:cNvCxnSpPr/>
          <p:nvPr/>
        </p:nvCxnSpPr>
        <p:spPr>
          <a:xfrm>
            <a:off x="0" y="338667"/>
            <a:ext cx="6767986" cy="0"/>
          </a:xfrm>
          <a:prstGeom prst="line">
            <a:avLst/>
          </a:prstGeom>
          <a:ln w="28575">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942661" y="46600"/>
            <a:ext cx="2166587" cy="445135"/>
          </a:xfrm>
          <a:prstGeom prst="rect">
            <a:avLst/>
          </a:prstGeom>
          <a:noFill/>
        </p:spPr>
        <p:txBody>
          <a:bodyPr>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400" b="1" i="0" u="none" strike="noStrike" kern="1200" cap="none" spc="0" normalizeH="0" baseline="0" noProof="0" dirty="0">
                <a:ln>
                  <a:noFill/>
                </a:ln>
                <a:blipFill>
                  <a:blip r:embed="rId2"/>
                  <a:stretch>
                    <a:fillRect/>
                  </a:stretch>
                </a:blipFill>
                <a:effectLst/>
                <a:uLnTx/>
                <a:uFillTx/>
                <a:latin typeface="张海山锐谐体" pitchFamily="2" charset="-122"/>
                <a:ea typeface="张海山锐谐体" pitchFamily="2" charset="-122"/>
                <a:cs typeface="+mn-cs"/>
              </a:rPr>
              <a:t>中国葛洲坝集团</a:t>
            </a:r>
            <a:endParaRPr kumimoji="0" lang="en-US" altLang="zh-CN" sz="1400" b="1" i="0" u="none" strike="noStrike" kern="1200" cap="none" spc="0" normalizeH="0" baseline="0" noProof="0" dirty="0">
              <a:ln>
                <a:noFill/>
              </a:ln>
              <a:blipFill>
                <a:blip r:embed="rId2"/>
                <a:stretch>
                  <a:fillRect/>
                </a:stretch>
              </a:blipFill>
              <a:effectLst/>
              <a:uLnTx/>
              <a:uFillTx/>
              <a:latin typeface="张海山锐谐体" pitchFamily="2" charset="-122"/>
              <a:ea typeface="张海山锐谐体" pitchFamily="2" charset="-122"/>
              <a:cs typeface="+mn-cs"/>
            </a:endParaRPr>
          </a:p>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900" b="1" i="0" u="none" strike="noStrike" kern="1200" cap="none" spc="-40" normalizeH="0" baseline="0" noProof="0" dirty="0">
                <a:ln>
                  <a:noFill/>
                </a:ln>
                <a:blipFill>
                  <a:blip r:embed="rId2"/>
                  <a:stretch>
                    <a:fillRect/>
                  </a:stretch>
                </a:blipFill>
                <a:effectLst/>
                <a:uLnTx/>
                <a:uFillTx/>
                <a:latin typeface="张海山锐谐体" pitchFamily="2" charset="-122"/>
                <a:ea typeface="张海山锐谐体" pitchFamily="2" charset="-122"/>
                <a:cs typeface="+mn-cs"/>
              </a:rPr>
              <a:t>CHINA GEZHOUBA GROUP</a:t>
            </a:r>
            <a:endParaRPr kumimoji="0" lang="en-US" altLang="zh-CN" sz="900" b="1" i="0" u="none" strike="noStrike" kern="1200" cap="none" spc="-40" normalizeH="0" baseline="0" noProof="0" dirty="0">
              <a:ln>
                <a:noFill/>
              </a:ln>
              <a:blipFill>
                <a:blip r:embed="rId2"/>
                <a:stretch>
                  <a:fillRect/>
                </a:stretch>
              </a:blipFill>
              <a:effectLst/>
              <a:uLnTx/>
              <a:uFillTx/>
              <a:latin typeface="张海山锐谐体" pitchFamily="2" charset="-122"/>
              <a:ea typeface="张海山锐谐体" pitchFamily="2" charset="-122"/>
              <a:cs typeface="+mn-cs"/>
            </a:endParaRPr>
          </a:p>
        </p:txBody>
      </p:sp>
      <p:sp>
        <p:nvSpPr>
          <p:cNvPr id="5" name="文本框 4"/>
          <p:cNvSpPr txBox="1"/>
          <p:nvPr/>
        </p:nvSpPr>
        <p:spPr>
          <a:xfrm>
            <a:off x="4020" y="-6919"/>
            <a:ext cx="4199004" cy="337185"/>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dirty="0">
                <a:ln>
                  <a:noFill/>
                </a:ln>
                <a:blipFill>
                  <a:blip r:embed="rId2"/>
                  <a:stretch>
                    <a:fillRect/>
                  </a:stretch>
                </a:blipFill>
                <a:effectLst/>
                <a:uLnTx/>
                <a:uFillTx/>
                <a:latin typeface="Arial" panose="020B0604020202020204" pitchFamily="34" charset="0"/>
                <a:ea typeface="宋体" panose="02010600030101010101" pitchFamily="2" charset="-122"/>
                <a:cs typeface="+mn-cs"/>
              </a:rPr>
              <a:t>四、会议筹办</a:t>
            </a:r>
            <a:endParaRPr kumimoji="0" lang="zh-CN" altLang="en-US" sz="1600" b="1" i="0" u="none" strike="noStrike" kern="1200" cap="none" spc="0" normalizeH="0" baseline="0" noProof="0" dirty="0">
              <a:ln>
                <a:noFill/>
              </a:ln>
              <a:blipFill>
                <a:blip r:embed="rId2"/>
                <a:stretch>
                  <a:fillRect/>
                </a:stretch>
              </a:blip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一、公文基础知识</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二、常用公文处理</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三、典型案例分析</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四、发展新思路学习</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五、会议筹办基础</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五、日常学习建议</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自定义版式">
    <p:bg>
      <p:bgPr>
        <a:solidFill>
          <a:schemeClr val="bg1"/>
        </a:solidFill>
        <a:effectLst/>
      </p:bgPr>
    </p:bg>
    <p:spTree>
      <p:nvGrpSpPr>
        <p:cNvPr id="1" name=""/>
        <p:cNvGrpSpPr/>
        <p:nvPr/>
      </p:nvGrpSpPr>
      <p:grpSpPr>
        <a:xfrm>
          <a:off x="0" y="0"/>
          <a:ext cx="0" cy="0"/>
          <a:chOff x="0" y="0"/>
          <a:chExt cx="0" cy="0"/>
        </a:xfrm>
      </p:grpSpPr>
      <p:sp>
        <p:nvSpPr>
          <p:cNvPr id="5" name="文本框 3"/>
          <p:cNvSpPr txBox="1"/>
          <p:nvPr/>
        </p:nvSpPr>
        <p:spPr>
          <a:xfrm>
            <a:off x="4020" y="-3374"/>
            <a:ext cx="4198980" cy="420369"/>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1200" cap="none" spc="0" normalizeH="0" baseline="0" noProof="1">
                <a:ln>
                  <a:noFill/>
                </a:ln>
                <a:blipFill>
                  <a:blip r:embed="rId2"/>
                  <a:stretch>
                    <a:fillRect/>
                  </a:stretch>
                </a:blipFill>
                <a:effectLst/>
                <a:uLnTx/>
                <a:uFillTx/>
                <a:latin typeface="Arial" panose="020B0604020202020204" pitchFamily="34" charset="0"/>
                <a:ea typeface="宋体" panose="02010600030101010101" pitchFamily="2" charset="-122"/>
                <a:cs typeface="+mn-cs"/>
                <a:sym typeface="+mn-ea"/>
              </a:rPr>
              <a:t>二、常用公文写作</a:t>
            </a:r>
            <a:endParaRPr kumimoji="0" lang="zh-CN" altLang="en-US" sz="2135" b="1" i="0" u="none" strike="noStrike" kern="1200" cap="none" spc="0" normalizeH="0" baseline="0" noProof="1">
              <a:ln>
                <a:noFill/>
              </a:ln>
              <a:blipFill>
                <a:blip r:embed="rId2"/>
                <a:stretch>
                  <a:fillRect/>
                </a:stretch>
              </a:blipFill>
              <a:effectLst/>
              <a:uLnTx/>
              <a:uFillTx/>
              <a:latin typeface="Arial" panose="020B0604020202020204" pitchFamily="34" charset="0"/>
              <a:ea typeface="宋体" panose="02010600030101010101" pitchFamily="2" charset="-122"/>
              <a:cs typeface="+mn-cs"/>
              <a:sym typeface="+mn-ea"/>
            </a:endParaRPr>
          </a:p>
        </p:txBody>
      </p:sp>
      <p:pic>
        <p:nvPicPr>
          <p:cNvPr id="13318" name="图片 1" descr="通用模板（16：9）"/>
          <p:cNvPicPr>
            <a:picLocks noChangeAspect="1"/>
          </p:cNvPicPr>
          <p:nvPr userDrawn="1"/>
        </p:nvPicPr>
        <p:blipFill>
          <a:blip r:embed="rId3"/>
          <a:stretch>
            <a:fillRect/>
          </a:stretch>
        </p:blipFill>
        <p:spPr>
          <a:xfrm>
            <a:off x="-25400" y="0"/>
            <a:ext cx="9144000" cy="685800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二、常用公文处理</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bg>
      <p:bgPr>
        <a:solidFill>
          <a:schemeClr val="bg1"/>
        </a:solidFill>
        <a:effectLst/>
      </p:bgPr>
    </p:bg>
    <p:spTree>
      <p:nvGrpSpPr>
        <p:cNvPr id="1" name=""/>
        <p:cNvGrpSpPr/>
        <p:nvPr/>
      </p:nvGrpSpPr>
      <p:grpSpPr>
        <a:xfrm>
          <a:off x="0" y="0"/>
          <a:ext cx="0" cy="0"/>
          <a:chOff x="0" y="0"/>
          <a:chExt cx="0" cy="0"/>
        </a:xfrm>
      </p:grpSpPr>
      <p:pic>
        <p:nvPicPr>
          <p:cNvPr id="19460" name="图片 2"/>
          <p:cNvPicPr>
            <a:picLocks noChangeAspect="1"/>
          </p:cNvPicPr>
          <p:nvPr userDrawn="1"/>
        </p:nvPicPr>
        <p:blipFill>
          <a:blip r:embed="rId2"/>
          <a:stretch>
            <a:fillRect/>
          </a:stretch>
        </p:blipFill>
        <p:spPr>
          <a:xfrm>
            <a:off x="0" y="0"/>
            <a:ext cx="9144000" cy="685800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三、典型案例分析</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四、发展新思路学习</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五、会议筹办基础</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矩形 10"/>
          <p:cNvSpPr/>
          <p:nvPr userDrawn="1"/>
        </p:nvSpPr>
        <p:spPr>
          <a:xfrm>
            <a:off x="6985" y="-63500"/>
            <a:ext cx="4187190" cy="398780"/>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lang="zh-CN" altLang="en-US" sz="2000" b="1" strike="noStrike"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rPr>
              <a:t>六、日常学习建议</a:t>
            </a:r>
            <a:endParaRPr kumimoji="0" lang="zh-CN" altLang="en-US" sz="2000" b="1" i="0" u="none" strike="noStrike" kern="1200" cap="none" spc="0" normalizeH="0" baseline="0" noProof="0" dirty="0">
              <a:ln>
                <a:noFill/>
              </a:ln>
              <a:blipFill>
                <a:blip r:embed="rId2"/>
                <a:stretch>
                  <a:fillRect/>
                </a:stretch>
              </a:blipFill>
              <a:effectLst/>
              <a:uLnTx/>
              <a:uFillTx/>
              <a:latin typeface="华文中宋" panose="02010600040101010101" pitchFamily="2" charset="-122"/>
              <a:ea typeface="华文中宋" panose="02010600040101010101" pitchFamily="2" charset="-122"/>
              <a:cs typeface="Lato Heavy"/>
              <a:sym typeface="微软雅黑" panose="020B0503020204020204" pitchFamily="34" charset="-122"/>
            </a:endParaRPr>
          </a:p>
        </p:txBody>
      </p:sp>
      <p:cxnSp>
        <p:nvCxnSpPr>
          <p:cNvPr id="16" name="直接连接符 15"/>
          <p:cNvCxnSpPr/>
          <p:nvPr userDrawn="1"/>
        </p:nvCxnSpPr>
        <p:spPr>
          <a:xfrm flipV="1">
            <a:off x="-43815" y="332740"/>
            <a:ext cx="8309610" cy="2540"/>
          </a:xfrm>
          <a:prstGeom prst="line">
            <a:avLst/>
          </a:prstGeom>
          <a:ln w="38100">
            <a:gradFill>
              <a:gsLst>
                <a:gs pos="0">
                  <a:srgbClr val="0F3653">
                    <a:alpha val="18824"/>
                  </a:srgbClr>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bg>
      <p:bgPr>
        <a:solidFill>
          <a:schemeClr val="bg1"/>
        </a:solidFill>
        <a:effectLst/>
      </p:bgPr>
    </p:bg>
    <p:spTree>
      <p:nvGrpSpPr>
        <p:cNvPr id="1" name=""/>
        <p:cNvGrpSpPr/>
        <p:nvPr/>
      </p:nvGrpSpPr>
      <p:grpSpPr>
        <a:xfrm>
          <a:off x="0" y="0"/>
          <a:ext cx="0" cy="0"/>
          <a:chOff x="0" y="0"/>
          <a:chExt cx="0" cy="0"/>
        </a:xfrm>
      </p:grpSpPr>
      <p:sp>
        <p:nvSpPr>
          <p:cNvPr id="5" name="文本框 3"/>
          <p:cNvSpPr txBox="1"/>
          <p:nvPr/>
        </p:nvSpPr>
        <p:spPr>
          <a:xfrm>
            <a:off x="4020" y="-3374"/>
            <a:ext cx="4198980" cy="420369"/>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135" b="1" i="0" u="none" strike="noStrike" kern="1200" cap="none" spc="0" normalizeH="0" baseline="0" noProof="1">
                <a:ln>
                  <a:noFill/>
                </a:ln>
                <a:blipFill>
                  <a:blip r:embed="rId2"/>
                  <a:stretch>
                    <a:fillRect/>
                  </a:stretch>
                </a:blipFill>
                <a:effectLst/>
                <a:uLnTx/>
                <a:uFillTx/>
                <a:latin typeface="Arial" panose="020B0604020202020204" pitchFamily="34" charset="0"/>
                <a:ea typeface="宋体" panose="02010600030101010101" pitchFamily="2" charset="-122"/>
                <a:cs typeface="+mn-cs"/>
                <a:sym typeface="+mn-ea"/>
              </a:rPr>
              <a:t>二、常用公文写作</a:t>
            </a:r>
            <a:endParaRPr kumimoji="0" lang="zh-CN" altLang="en-US" sz="2135" b="1" i="0" u="none" strike="noStrike" kern="1200" cap="none" spc="0" normalizeH="0" baseline="0" noProof="1">
              <a:ln>
                <a:noFill/>
              </a:ln>
              <a:blipFill>
                <a:blip r:embed="rId2"/>
                <a:stretch>
                  <a:fillRect/>
                </a:stretch>
              </a:blipFill>
              <a:effectLst/>
              <a:uLnTx/>
              <a:uFillTx/>
              <a:latin typeface="Arial" panose="020B0604020202020204" pitchFamily="34" charset="0"/>
              <a:ea typeface="宋体" panose="02010600030101010101" pitchFamily="2" charset="-122"/>
              <a:cs typeface="+mn-cs"/>
              <a:sym typeface="+mn-ea"/>
            </a:endParaRPr>
          </a:p>
        </p:txBody>
      </p:sp>
      <p:pic>
        <p:nvPicPr>
          <p:cNvPr id="13318" name="图片 1" descr="通用模板（16：9）"/>
          <p:cNvPicPr>
            <a:picLocks noChangeAspect="1"/>
          </p:cNvPicPr>
          <p:nvPr userDrawn="1"/>
        </p:nvPicPr>
        <p:blipFill>
          <a:blip r:embed="rId3"/>
          <a:stretch>
            <a:fillRect/>
          </a:stretch>
        </p:blipFill>
        <p:spPr>
          <a:xfrm>
            <a:off x="-25400" y="0"/>
            <a:ext cx="9144000" cy="685800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4.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image" Target="../media/image4.png"/><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12"/>
          <a:srcRect b="7941"/>
          <a:stretch>
            <a:fillRect/>
          </a:stretch>
        </p:blipFill>
        <p:spPr>
          <a:xfrm>
            <a:off x="0" y="0"/>
            <a:ext cx="9118600" cy="6858000"/>
          </a:xfrm>
          <a:prstGeom prst="rect">
            <a:avLst/>
          </a:prstGeom>
          <a:noFill/>
          <a:ln w="9525">
            <a:noFill/>
          </a:ln>
        </p:spPr>
      </p:pic>
      <p:pic>
        <p:nvPicPr>
          <p:cNvPr id="1027" name="图片 1" descr="通用模板（16：9）"/>
          <p:cNvPicPr>
            <a:picLocks noChangeAspect="1"/>
          </p:cNvPicPr>
          <p:nvPr userDrawn="1"/>
        </p:nvPicPr>
        <p:blipFill>
          <a:blip r:embed="rId13"/>
          <a:stretch>
            <a:fillRect/>
          </a:stretch>
        </p:blipFill>
        <p:spPr>
          <a:xfrm>
            <a:off x="-25400" y="0"/>
            <a:ext cx="9169400" cy="6858000"/>
          </a:xfrm>
          <a:prstGeom prst="rect">
            <a:avLst/>
          </a:prstGeom>
          <a:noFill/>
          <a:ln w="9525" cap="flat" cmpd="sng">
            <a:solidFill>
              <a:schemeClr val="bg1"/>
            </a:solidFill>
            <a:prstDash val="solid"/>
            <a:miter/>
            <a:headEnd type="none" w="med" len="med"/>
            <a:tailEnd type="none" w="med" len="me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5800">
          <a:solidFill>
            <a:schemeClr val="tx2"/>
          </a:solidFill>
          <a:latin typeface="+mj-lt"/>
          <a:ea typeface="+mj-ea"/>
          <a:cs typeface="+mj-cs"/>
        </a:defRPr>
      </a:lvl1pPr>
      <a:lvl2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457200" indent="-457200" algn="l" rtl="0" eaLnBrk="0" fontAlgn="base" hangingPunct="0">
        <a:spcBef>
          <a:spcPts val="125"/>
        </a:spcBef>
        <a:spcAft>
          <a:spcPct val="0"/>
        </a:spcAft>
        <a:buChar char="•"/>
        <a:defRPr sz="4200">
          <a:solidFill>
            <a:schemeClr val="tx1"/>
          </a:solidFill>
          <a:latin typeface="+mn-lt"/>
          <a:ea typeface="+mn-ea"/>
          <a:cs typeface="+mn-cs"/>
        </a:defRPr>
      </a:lvl1pPr>
      <a:lvl2pPr marL="990600" indent="-381000" algn="l" rtl="0" eaLnBrk="0" fontAlgn="base" hangingPunct="0">
        <a:spcBef>
          <a:spcPts val="125"/>
        </a:spcBef>
        <a:spcAft>
          <a:spcPct val="0"/>
        </a:spcAft>
        <a:buChar char="–"/>
        <a:defRPr sz="3700">
          <a:solidFill>
            <a:schemeClr val="tx1"/>
          </a:solidFill>
          <a:latin typeface="+mn-lt"/>
          <a:ea typeface="+mn-ea"/>
        </a:defRPr>
      </a:lvl2pPr>
      <a:lvl3pPr marL="1524000" indent="-304800" algn="l" rtl="0" eaLnBrk="0" fontAlgn="base" hangingPunct="0">
        <a:spcBef>
          <a:spcPts val="125"/>
        </a:spcBef>
        <a:spcAft>
          <a:spcPct val="0"/>
        </a:spcAft>
        <a:buChar char="•"/>
        <a:defRPr sz="3200">
          <a:solidFill>
            <a:schemeClr val="tx1"/>
          </a:solidFill>
          <a:latin typeface="+mn-lt"/>
          <a:ea typeface="+mn-ea"/>
        </a:defRPr>
      </a:lvl3pPr>
      <a:lvl4pPr marL="2133600" indent="-304800" algn="l" rtl="0" eaLnBrk="0" fontAlgn="base" hangingPunct="0">
        <a:spcBef>
          <a:spcPts val="125"/>
        </a:spcBef>
        <a:spcAft>
          <a:spcPct val="0"/>
        </a:spcAft>
        <a:buChar char="–"/>
        <a:defRPr sz="2600">
          <a:solidFill>
            <a:schemeClr val="tx1"/>
          </a:solidFill>
          <a:latin typeface="+mn-lt"/>
          <a:ea typeface="+mn-ea"/>
        </a:defRPr>
      </a:lvl4pPr>
      <a:lvl5pPr marL="2743200" indent="-304800" algn="l" rtl="0" eaLnBrk="0" fontAlgn="base" hangingPunct="0">
        <a:spcBef>
          <a:spcPts val="125"/>
        </a:spcBef>
        <a:spcAft>
          <a:spcPct val="0"/>
        </a:spcAft>
        <a:buChar char="»"/>
        <a:defRPr sz="2600">
          <a:solidFill>
            <a:schemeClr val="tx1"/>
          </a:solidFill>
          <a:latin typeface="+mn-lt"/>
          <a:ea typeface="+mn-ea"/>
        </a:defRPr>
      </a:lvl5pPr>
      <a:lvl6pPr marL="3352800" indent="-304800" algn="l" rtl="0" eaLnBrk="0" fontAlgn="base" hangingPunct="0">
        <a:spcBef>
          <a:spcPts val="130"/>
        </a:spcBef>
        <a:spcAft>
          <a:spcPct val="0"/>
        </a:spcAft>
        <a:buChar char="»"/>
        <a:defRPr sz="2665">
          <a:solidFill>
            <a:schemeClr val="tx1"/>
          </a:solidFill>
          <a:latin typeface="+mn-lt"/>
          <a:ea typeface="+mn-ea"/>
        </a:defRPr>
      </a:lvl6pPr>
      <a:lvl7pPr marL="3962400" indent="-304800" algn="l" rtl="0" eaLnBrk="0" fontAlgn="base" hangingPunct="0">
        <a:spcBef>
          <a:spcPts val="130"/>
        </a:spcBef>
        <a:spcAft>
          <a:spcPct val="0"/>
        </a:spcAft>
        <a:buChar char="»"/>
        <a:defRPr sz="2665">
          <a:solidFill>
            <a:schemeClr val="tx1"/>
          </a:solidFill>
          <a:latin typeface="+mn-lt"/>
          <a:ea typeface="+mn-ea"/>
        </a:defRPr>
      </a:lvl7pPr>
      <a:lvl8pPr marL="4572000" indent="-304800" algn="l" rtl="0" eaLnBrk="0" fontAlgn="base" hangingPunct="0">
        <a:spcBef>
          <a:spcPts val="130"/>
        </a:spcBef>
        <a:spcAft>
          <a:spcPct val="0"/>
        </a:spcAft>
        <a:buChar char="»"/>
        <a:defRPr sz="2665">
          <a:solidFill>
            <a:schemeClr val="tx1"/>
          </a:solidFill>
          <a:latin typeface="+mn-lt"/>
          <a:ea typeface="+mn-ea"/>
        </a:defRPr>
      </a:lvl8pPr>
      <a:lvl9pPr marL="5181600" indent="-304800" algn="l" rtl="0" eaLnBrk="0" fontAlgn="base" hangingPunct="0">
        <a:spcBef>
          <a:spcPts val="130"/>
        </a:spcBef>
        <a:spcAft>
          <a:spcPct val="0"/>
        </a:spcAft>
        <a:buChar char="»"/>
        <a:defRPr sz="2665">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11"/>
          <a:srcRect b="7941"/>
          <a:stretch>
            <a:fillRect/>
          </a:stretch>
        </p:blipFill>
        <p:spPr>
          <a:xfrm>
            <a:off x="0" y="0"/>
            <a:ext cx="9118600" cy="6858000"/>
          </a:xfrm>
          <a:prstGeom prst="rect">
            <a:avLst/>
          </a:prstGeom>
          <a:noFill/>
          <a:ln w="9525">
            <a:noFill/>
          </a:ln>
        </p:spPr>
      </p:pic>
      <p:pic>
        <p:nvPicPr>
          <p:cNvPr id="1027" name="图片 1" descr="通用模板（16：9）"/>
          <p:cNvPicPr>
            <a:picLocks noChangeAspect="1"/>
          </p:cNvPicPr>
          <p:nvPr userDrawn="1"/>
        </p:nvPicPr>
        <p:blipFill>
          <a:blip r:embed="rId12"/>
          <a:stretch>
            <a:fillRect/>
          </a:stretch>
        </p:blipFill>
        <p:spPr>
          <a:xfrm>
            <a:off x="-25400" y="0"/>
            <a:ext cx="9169400" cy="6858000"/>
          </a:xfrm>
          <a:prstGeom prst="rect">
            <a:avLst/>
          </a:prstGeom>
          <a:noFill/>
          <a:ln w="9525" cap="flat" cmpd="sng">
            <a:solidFill>
              <a:schemeClr val="bg1"/>
            </a:solidFill>
            <a:prstDash val="solid"/>
            <a:miter/>
            <a:headEnd type="none" w="med" len="med"/>
            <a:tailEnd type="none" w="med" len="me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lvl1pPr algn="ctr" rtl="0" eaLnBrk="0" fontAlgn="base" hangingPunct="0">
        <a:spcBef>
          <a:spcPct val="0"/>
        </a:spcBef>
        <a:spcAft>
          <a:spcPct val="0"/>
        </a:spcAft>
        <a:defRPr sz="5800">
          <a:solidFill>
            <a:schemeClr val="tx2"/>
          </a:solidFill>
          <a:latin typeface="+mj-lt"/>
          <a:ea typeface="+mj-ea"/>
          <a:cs typeface="+mj-cs"/>
        </a:defRPr>
      </a:lvl1pPr>
      <a:lvl2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58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457200" indent="-457200" algn="l" rtl="0" eaLnBrk="0" fontAlgn="base" hangingPunct="0">
        <a:spcBef>
          <a:spcPts val="125"/>
        </a:spcBef>
        <a:spcAft>
          <a:spcPct val="0"/>
        </a:spcAft>
        <a:buChar char="•"/>
        <a:defRPr sz="4200">
          <a:solidFill>
            <a:schemeClr val="tx1"/>
          </a:solidFill>
          <a:latin typeface="+mn-lt"/>
          <a:ea typeface="+mn-ea"/>
          <a:cs typeface="+mn-cs"/>
        </a:defRPr>
      </a:lvl1pPr>
      <a:lvl2pPr marL="990600" indent="-381000" algn="l" rtl="0" eaLnBrk="0" fontAlgn="base" hangingPunct="0">
        <a:spcBef>
          <a:spcPts val="125"/>
        </a:spcBef>
        <a:spcAft>
          <a:spcPct val="0"/>
        </a:spcAft>
        <a:buChar char="–"/>
        <a:defRPr sz="3700">
          <a:solidFill>
            <a:schemeClr val="tx1"/>
          </a:solidFill>
          <a:latin typeface="+mn-lt"/>
          <a:ea typeface="+mn-ea"/>
        </a:defRPr>
      </a:lvl2pPr>
      <a:lvl3pPr marL="1524000" indent="-304800" algn="l" rtl="0" eaLnBrk="0" fontAlgn="base" hangingPunct="0">
        <a:spcBef>
          <a:spcPts val="125"/>
        </a:spcBef>
        <a:spcAft>
          <a:spcPct val="0"/>
        </a:spcAft>
        <a:buChar char="•"/>
        <a:defRPr sz="3200">
          <a:solidFill>
            <a:schemeClr val="tx1"/>
          </a:solidFill>
          <a:latin typeface="+mn-lt"/>
          <a:ea typeface="+mn-ea"/>
        </a:defRPr>
      </a:lvl3pPr>
      <a:lvl4pPr marL="2133600" indent="-304800" algn="l" rtl="0" eaLnBrk="0" fontAlgn="base" hangingPunct="0">
        <a:spcBef>
          <a:spcPts val="125"/>
        </a:spcBef>
        <a:spcAft>
          <a:spcPct val="0"/>
        </a:spcAft>
        <a:buChar char="–"/>
        <a:defRPr sz="2600">
          <a:solidFill>
            <a:schemeClr val="tx1"/>
          </a:solidFill>
          <a:latin typeface="+mn-lt"/>
          <a:ea typeface="+mn-ea"/>
        </a:defRPr>
      </a:lvl4pPr>
      <a:lvl5pPr marL="2743200" indent="-304800" algn="l" rtl="0" eaLnBrk="0" fontAlgn="base" hangingPunct="0">
        <a:spcBef>
          <a:spcPts val="125"/>
        </a:spcBef>
        <a:spcAft>
          <a:spcPct val="0"/>
        </a:spcAft>
        <a:buChar char="»"/>
        <a:defRPr sz="2600">
          <a:solidFill>
            <a:schemeClr val="tx1"/>
          </a:solidFill>
          <a:latin typeface="+mn-lt"/>
          <a:ea typeface="+mn-ea"/>
        </a:defRPr>
      </a:lvl5pPr>
      <a:lvl6pPr marL="3352800" indent="-304800" algn="l" rtl="0" eaLnBrk="0" fontAlgn="base" hangingPunct="0">
        <a:spcBef>
          <a:spcPts val="130"/>
        </a:spcBef>
        <a:spcAft>
          <a:spcPct val="0"/>
        </a:spcAft>
        <a:buChar char="»"/>
        <a:defRPr sz="2665">
          <a:solidFill>
            <a:schemeClr val="tx1"/>
          </a:solidFill>
          <a:latin typeface="+mn-lt"/>
          <a:ea typeface="+mn-ea"/>
        </a:defRPr>
      </a:lvl6pPr>
      <a:lvl7pPr marL="3962400" indent="-304800" algn="l" rtl="0" eaLnBrk="0" fontAlgn="base" hangingPunct="0">
        <a:spcBef>
          <a:spcPts val="130"/>
        </a:spcBef>
        <a:spcAft>
          <a:spcPct val="0"/>
        </a:spcAft>
        <a:buChar char="»"/>
        <a:defRPr sz="2665">
          <a:solidFill>
            <a:schemeClr val="tx1"/>
          </a:solidFill>
          <a:latin typeface="+mn-lt"/>
          <a:ea typeface="+mn-ea"/>
        </a:defRPr>
      </a:lvl7pPr>
      <a:lvl8pPr marL="4572000" indent="-304800" algn="l" rtl="0" eaLnBrk="0" fontAlgn="base" hangingPunct="0">
        <a:spcBef>
          <a:spcPts val="130"/>
        </a:spcBef>
        <a:spcAft>
          <a:spcPct val="0"/>
        </a:spcAft>
        <a:buChar char="»"/>
        <a:defRPr sz="2665">
          <a:solidFill>
            <a:schemeClr val="tx1"/>
          </a:solidFill>
          <a:latin typeface="+mn-lt"/>
          <a:ea typeface="+mn-ea"/>
        </a:defRPr>
      </a:lvl8pPr>
      <a:lvl9pPr marL="5181600" indent="-304800" algn="l" rtl="0" eaLnBrk="0" fontAlgn="base" hangingPunct="0">
        <a:spcBef>
          <a:spcPts val="130"/>
        </a:spcBef>
        <a:spcAft>
          <a:spcPct val="0"/>
        </a:spcAft>
        <a:buChar char="»"/>
        <a:defRPr sz="2665">
          <a:solidFill>
            <a:schemeClr val="tx1"/>
          </a:solidFill>
          <a:latin typeface="+mn-lt"/>
          <a:ea typeface="+mn-ea"/>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37.jpeg"/><Relationship Id="rId1" Type="http://schemas.openxmlformats.org/officeDocument/2006/relationships/image" Target="../media/image36.jpeg"/></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39.jpeg"/><Relationship Id="rId1" Type="http://schemas.openxmlformats.org/officeDocument/2006/relationships/image" Target="../media/image38.jpeg"/></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0.png"/><Relationship Id="rId1" Type="http://schemas.openxmlformats.org/officeDocument/2006/relationships/tags" Target="../tags/tag3.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1.jpe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2.pn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3.pn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6.png"/><Relationship Id="rId1" Type="http://schemas.openxmlformats.org/officeDocument/2006/relationships/image" Target="../media/image45.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7.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8.pn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9.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0.pn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2.png"/><Relationship Id="rId1" Type="http://schemas.openxmlformats.org/officeDocument/2006/relationships/image" Target="../media/image51.pn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3.pn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5.png"/><Relationship Id="rId1" Type="http://schemas.openxmlformats.org/officeDocument/2006/relationships/image" Target="../media/image54.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6.png"/></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7.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5.png"/><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image" Target="../media/image28.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1.png"/><Relationship Id="rId1" Type="http://schemas.openxmlformats.org/officeDocument/2006/relationships/image" Target="../media/image30.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07522" name="标题 1"/>
          <p:cNvSpPr>
            <a:spLocks noGrp="1"/>
          </p:cNvSpPr>
          <p:nvPr>
            <p:ph type="ctrTitle" idx="4294967295"/>
          </p:nvPr>
        </p:nvSpPr>
        <p:spPr>
          <a:xfrm>
            <a:off x="0" y="2895600"/>
            <a:ext cx="9144000" cy="1066800"/>
          </a:xfrm>
          <a:prstGeom prst="rect">
            <a:avLst/>
          </a:prstGeom>
          <a:noFill/>
          <a:ln w="9525">
            <a:noFill/>
          </a:ln>
        </p:spPr>
        <p:txBody>
          <a:bodyPr anchor="t"/>
          <a:lstStyle>
            <a:lvl1pPr lvl="0">
              <a:buClrTx/>
              <a:buSzTx/>
              <a:buFontTx/>
              <a:defRPr/>
            </a:lvl1pPr>
          </a:lstStyle>
          <a:p>
            <a:pPr lvl="0" eaLnBrk="1" hangingPunct="1">
              <a:buClrTx/>
              <a:buSzTx/>
              <a:buFontTx/>
            </a:pPr>
            <a:r>
              <a:rPr lang="zh-CN" altLang="en-US" sz="7200" dirty="0">
                <a:solidFill>
                  <a:schemeClr val="bg1"/>
                </a:solidFill>
                <a:latin typeface="华文行楷" panose="02010800040101010101" pitchFamily="2" charset="-122"/>
                <a:ea typeface="华文行楷" panose="02010800040101010101" pitchFamily="2" charset="-122"/>
                <a:sym typeface="宋体" panose="02010600030101010101" pitchFamily="2" charset="-122"/>
              </a:rPr>
              <a:t>办文办会实务</a:t>
            </a:r>
            <a:endParaRPr lang="zh-CN" altLang="en-US" sz="7200" dirty="0">
              <a:solidFill>
                <a:schemeClr val="bg1"/>
              </a:solidFill>
              <a:latin typeface="华文行楷" panose="02010800040101010101" pitchFamily="2" charset="-122"/>
              <a:ea typeface="华文行楷" panose="02010800040101010101" pitchFamily="2" charset="-122"/>
              <a:sym typeface="宋体" panose="02010600030101010101" pitchFamily="2" charset="-122"/>
            </a:endParaRPr>
          </a:p>
        </p:txBody>
      </p:sp>
      <p:sp>
        <p:nvSpPr>
          <p:cNvPr id="107523" name="文本框 4"/>
          <p:cNvSpPr txBox="1"/>
          <p:nvPr/>
        </p:nvSpPr>
        <p:spPr>
          <a:xfrm>
            <a:off x="2844800" y="5813425"/>
            <a:ext cx="3452813" cy="337185"/>
          </a:xfrm>
          <a:prstGeom prst="rect">
            <a:avLst/>
          </a:prstGeom>
          <a:noFill/>
          <a:ln w="9525">
            <a:noFill/>
          </a:ln>
        </p:spPr>
        <p:txBody>
          <a:bodyPr anchor="t">
            <a:spAutoFit/>
          </a:bodyPr>
          <a:p>
            <a:pPr algn="ctr">
              <a:buFont typeface="Arial" panose="020B0604020202020204" pitchFamily="34" charset="0"/>
            </a:pPr>
            <a:r>
              <a:rPr lang="en-US" altLang="zh-CN" sz="1600" dirty="0">
                <a:solidFill>
                  <a:schemeClr val="bg1"/>
                </a:solidFill>
                <a:latin typeface="华文中宋" panose="02010600040101010101" pitchFamily="2" charset="-122"/>
                <a:ea typeface="华文中宋" panose="02010600040101010101" pitchFamily="2" charset="-122"/>
              </a:rPr>
              <a:t>2020</a:t>
            </a:r>
            <a:r>
              <a:rPr lang="zh-CN" altLang="en-US" sz="1600" dirty="0">
                <a:solidFill>
                  <a:schemeClr val="bg1"/>
                </a:solidFill>
                <a:latin typeface="华文中宋" panose="02010600040101010101" pitchFamily="2" charset="-122"/>
                <a:ea typeface="华文中宋" panose="02010600040101010101" pitchFamily="2" charset="-122"/>
              </a:rPr>
              <a:t>年</a:t>
            </a:r>
            <a:r>
              <a:rPr lang="en-US" altLang="zh-CN" sz="1600" dirty="0">
                <a:solidFill>
                  <a:schemeClr val="bg1"/>
                </a:solidFill>
                <a:latin typeface="华文中宋" panose="02010600040101010101" pitchFamily="2" charset="-122"/>
                <a:ea typeface="华文中宋" panose="02010600040101010101" pitchFamily="2" charset="-122"/>
              </a:rPr>
              <a:t>6</a:t>
            </a:r>
            <a:r>
              <a:rPr lang="zh-CN" altLang="en-US" sz="1600" dirty="0">
                <a:solidFill>
                  <a:schemeClr val="bg1"/>
                </a:solidFill>
                <a:latin typeface="华文中宋" panose="02010600040101010101" pitchFamily="2" charset="-122"/>
                <a:ea typeface="华文中宋" panose="02010600040101010101" pitchFamily="2" charset="-122"/>
              </a:rPr>
              <a:t>月  武汉</a:t>
            </a:r>
            <a:endParaRPr lang="zh-CN" altLang="en-US" sz="1600"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
          <p:cNvSpPr txBox="1"/>
          <p:nvPr/>
        </p:nvSpPr>
        <p:spPr>
          <a:xfrm>
            <a:off x="605790" y="4664710"/>
            <a:ext cx="7931785" cy="19157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60958" tIns="60958" rIns="60958" bIns="60958" spcCol="38100">
            <a:spAutoFit/>
          </a:bodyPr>
          <a:lstStyle/>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同级党政机关、党政机关与其他同级机关必要时可以联合行文。</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）各联署机关行政层级应相当。层级指同一管理层级。</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）联合行文应当确有必要，联署单位不宜过多。</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3</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）联合行文应当明确主办机关。</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4</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）联合行文，</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主办机关</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一般排列在前。</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p:txBody>
      </p:sp>
      <p:cxnSp>
        <p:nvCxnSpPr>
          <p:cNvPr id="4" name="直接连接符 3"/>
          <p:cNvCxnSpPr/>
          <p:nvPr/>
        </p:nvCxnSpPr>
        <p:spPr>
          <a:xfrm flipH="1">
            <a:off x="35560" y="1547813"/>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35560" y="4665028"/>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（二）规则</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605790" y="1078230"/>
            <a:ext cx="2969260" cy="460375"/>
          </a:xfrm>
          <a:prstGeom prst="rect">
            <a:avLst/>
          </a:prstGeom>
          <a:noFill/>
        </p:spPr>
        <p:txBody>
          <a:bodyPr wrap="none" rtlCol="0">
            <a:spAutoFit/>
          </a:bodyPr>
          <a:p>
            <a:pPr marL="0" marR="0" lvl="0" indent="0" algn="l" defTabSz="914400" rtl="0" eaLnBrk="0" fontAlgn="base" latinLnBrk="0" hangingPunct="1">
              <a:lnSpc>
                <a:spcPct val="120000"/>
              </a:lnSpc>
              <a:spcBef>
                <a:spcPct val="0"/>
              </a:spcBef>
              <a:spcAft>
                <a:spcPts val="1000"/>
              </a:spcAft>
              <a:buClrTx/>
              <a:buSzTx/>
              <a:buFontTx/>
              <a:buNone/>
              <a:defRPr/>
            </a:pPr>
            <a:r>
              <a:rPr lang="en-US" altLang="zh-CN" sz="2000"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4.</a:t>
            </a:r>
            <a:r>
              <a:rPr lang="zh-CN" altLang="en-US" sz="2000"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向下级机关行文的规则</a:t>
            </a:r>
            <a:endParaRPr kumimoji="0" lang="en-US" altLang="zh-CN" sz="2000" b="1"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endParaRPr>
          </a:p>
        </p:txBody>
      </p:sp>
      <p:sp>
        <p:nvSpPr>
          <p:cNvPr id="6" name="文本框 5"/>
          <p:cNvSpPr txBox="1"/>
          <p:nvPr/>
        </p:nvSpPr>
        <p:spPr>
          <a:xfrm>
            <a:off x="605790" y="1569720"/>
            <a:ext cx="8085455" cy="2266315"/>
          </a:xfrm>
          <a:prstGeom prst="rect">
            <a:avLst/>
          </a:prstGeom>
          <a:noFill/>
        </p:spPr>
        <p:txBody>
          <a:bodyPr wrap="square" rtlCol="0">
            <a:spAutoFit/>
          </a:bodyPr>
          <a:p>
            <a:pPr marL="0" marR="0" lvl="0" indent="0" algn="l" defTabSz="914400" rtl="0" eaLnBrk="0" fontAlgn="base" latinLnBrk="0" hangingPunct="1">
              <a:lnSpc>
                <a:spcPts val="2800"/>
              </a:lnSpc>
              <a:spcBef>
                <a:spcPct val="0"/>
              </a:spcBef>
              <a:spcAft>
                <a:spcPct val="0"/>
              </a:spcAft>
              <a:buClrTx/>
              <a:buSzTx/>
              <a:buFontTx/>
              <a:buNone/>
              <a:defRPr/>
            </a:pP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a:t>
            </a:r>
            <a:r>
              <a:rPr lang="en-US" altLang="zh-CN" sz="2000" noProof="0" dirty="0">
                <a:ln>
                  <a:noFill/>
                </a:ln>
                <a:effectLst/>
                <a:uLnTx/>
                <a:uFillTx/>
                <a:latin typeface="华文中宋" panose="02010600040101010101" pitchFamily="2" charset="-122"/>
                <a:ea typeface="华文中宋" panose="02010600040101010101" pitchFamily="2" charset="-122"/>
                <a:cs typeface="+mn-ea"/>
                <a:sym typeface="+mn-lt"/>
              </a:rPr>
              <a:t>1</a:t>
            </a: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）主送受理机关，根据需要抄送相关机关。重要行文应当同时抄送发文机关的直接上级机关。</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a:t>
            </a:r>
            <a:r>
              <a:rPr lang="en-US" altLang="zh-CN" sz="2000" noProof="0" dirty="0">
                <a:ln>
                  <a:noFill/>
                </a:ln>
                <a:effectLst/>
                <a:uLnTx/>
                <a:uFillTx/>
                <a:latin typeface="华文中宋" panose="02010600040101010101" pitchFamily="2" charset="-122"/>
                <a:ea typeface="华文中宋" panose="02010600040101010101" pitchFamily="2" charset="-122"/>
                <a:cs typeface="+mn-ea"/>
                <a:sym typeface="+mn-lt"/>
              </a:rPr>
              <a:t>2</a:t>
            </a: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）涉及多个部门职权范围内的事务，部门之间未协商一致的，不得向下行文；擅自行文的，上级机关应当责令其纠正或者撤销。</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ct val="120000"/>
              </a:lnSpc>
              <a:spcBef>
                <a:spcPct val="0"/>
              </a:spcBef>
              <a:spcAft>
                <a:spcPts val="1000"/>
              </a:spcAft>
              <a:buClrTx/>
              <a:buSzTx/>
              <a:buFontTx/>
              <a:buNone/>
              <a:defRPr/>
            </a:pP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a:t>
            </a:r>
            <a:r>
              <a:rPr lang="en-US" altLang="zh-CN" sz="2000" noProof="0" dirty="0">
                <a:ln>
                  <a:noFill/>
                </a:ln>
                <a:effectLst/>
                <a:uLnTx/>
                <a:uFillTx/>
                <a:latin typeface="华文中宋" panose="02010600040101010101" pitchFamily="2" charset="-122"/>
                <a:ea typeface="华文中宋" panose="02010600040101010101" pitchFamily="2" charset="-122"/>
                <a:cs typeface="+mn-ea"/>
                <a:sym typeface="+mn-lt"/>
              </a:rPr>
              <a:t>3</a:t>
            </a:r>
            <a:r>
              <a:rPr lang="zh-CN" altLang="en-US" sz="2000" noProof="0" dirty="0">
                <a:ln>
                  <a:noFill/>
                </a:ln>
                <a:effectLst/>
                <a:uLnTx/>
                <a:uFillTx/>
                <a:latin typeface="华文中宋" panose="02010600040101010101" pitchFamily="2" charset="-122"/>
                <a:ea typeface="华文中宋" panose="02010600040101010101" pitchFamily="2" charset="-122"/>
                <a:cs typeface="+mn-ea"/>
                <a:sym typeface="+mn-lt"/>
              </a:rPr>
              <a:t>）上级机关向受双重领导的下级机关行文，必要时抄送该下级机关的另一个上级机关。</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p:txBody>
      </p:sp>
      <p:sp>
        <p:nvSpPr>
          <p:cNvPr id="7" name="文本框 6"/>
          <p:cNvSpPr txBox="1"/>
          <p:nvPr/>
        </p:nvSpPr>
        <p:spPr>
          <a:xfrm>
            <a:off x="605790" y="4198620"/>
            <a:ext cx="1950720" cy="460375"/>
          </a:xfrm>
          <a:prstGeom prst="rect">
            <a:avLst/>
          </a:prstGeom>
          <a:noFill/>
        </p:spPr>
        <p:txBody>
          <a:bodyPr wrap="none" rtlCol="0">
            <a:spAutoFit/>
          </a:bodyPr>
          <a:p>
            <a:pPr marL="0" marR="0" lvl="0" indent="0" algn="l" defTabSz="914400" rtl="0" eaLnBrk="0" fontAlgn="base" latinLnBrk="0" hangingPunct="1">
              <a:lnSpc>
                <a:spcPct val="120000"/>
              </a:lnSpc>
              <a:spcBef>
                <a:spcPct val="0"/>
              </a:spcBef>
              <a:spcAft>
                <a:spcPts val="1000"/>
              </a:spcAft>
              <a:buClrTx/>
              <a:buSzTx/>
              <a:buFontTx/>
              <a:buNone/>
              <a:defRPr/>
            </a:pPr>
            <a:r>
              <a:rPr lang="en-US" altLang="zh-CN" sz="2000"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5.</a:t>
            </a:r>
            <a:r>
              <a:rPr lang="zh-CN" altLang="en-US" sz="2000"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其他行文规则</a:t>
            </a:r>
            <a:endParaRPr kumimoji="0" lang="en-US" altLang="zh-CN" sz="2000" b="1"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mn-ea"/>
              <a:sym typeface="+mn-lt"/>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7" name="文本框 1"/>
          <p:cNvSpPr txBox="1"/>
          <p:nvPr/>
        </p:nvSpPr>
        <p:spPr>
          <a:xfrm>
            <a:off x="557213" y="1955800"/>
            <a:ext cx="7869237" cy="1938020"/>
          </a:xfrm>
          <a:prstGeom prst="rect">
            <a:avLst/>
          </a:prstGeom>
          <a:noFill/>
          <a:ln w="9525">
            <a:noFill/>
          </a:ln>
        </p:spPr>
        <p:txBody>
          <a:bodyPr wrap="square" anchor="t">
            <a:spAutoFit/>
          </a:bodyPr>
          <a:p>
            <a:pPr indent="406400" algn="just">
              <a:lnSpc>
                <a:spcPct val="150000"/>
              </a:lnSpc>
            </a:pP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整理领导讲话是办公室的一项非常重要的日常工作，也是领会领导思想、锤炼文字能力的一个重要途径。整理领导讲话录音，并不是</a:t>
            </a:r>
            <a:r>
              <a:rPr lang="en-US" altLang="zh-CN" sz="2000" dirty="0">
                <a:latin typeface="华文中宋" panose="02010600040101010101" pitchFamily="2" charset="-122"/>
                <a:ea typeface="华文中宋" panose="02010600040101010101" pitchFamily="2" charset="-122"/>
                <a:sym typeface="Times New Roman" panose="02020603050405020304" pitchFamily="18" charset="0"/>
              </a:rPr>
              <a:t>“</a:t>
            </a: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听到什么写什么</a:t>
            </a:r>
            <a:r>
              <a:rPr lang="en-US" altLang="zh-CN" sz="2000" dirty="0">
                <a:latin typeface="华文中宋" panose="02010600040101010101" pitchFamily="2" charset="-122"/>
                <a:ea typeface="华文中宋" panose="02010600040101010101" pitchFamily="2" charset="-122"/>
                <a:sym typeface="Times New Roman" panose="02020603050405020304" pitchFamily="18" charset="0"/>
              </a:rPr>
              <a:t>”</a:t>
            </a: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、复制照排，而要做到</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逻辑清、层次顺、观点准、原貌在、意思全、效率高</a:t>
            </a: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a:t>
            </a:r>
            <a:endParaRPr lang="zh-CN" altLang="en-US" sz="2000" dirty="0">
              <a:latin typeface="华文中宋" panose="02010600040101010101" pitchFamily="2" charset="-122"/>
              <a:ea typeface="华文中宋" panose="02010600040101010101" pitchFamily="2" charset="-122"/>
              <a:sym typeface="Times New Roman" panose="02020603050405020304" pitchFamily="18" charset="0"/>
            </a:endParaRPr>
          </a:p>
        </p:txBody>
      </p:sp>
    </p:spTree>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1" name="文本框 99"/>
          <p:cNvSpPr txBox="1"/>
          <p:nvPr/>
        </p:nvSpPr>
        <p:spPr>
          <a:xfrm>
            <a:off x="782320" y="948373"/>
            <a:ext cx="5080000" cy="460375"/>
          </a:xfrm>
          <a:prstGeom prst="rect">
            <a:avLst/>
          </a:prstGeom>
          <a:noFill/>
          <a:ln w="9525">
            <a:noFill/>
          </a:ln>
        </p:spPr>
        <p:txBody>
          <a:bodyPr anchor="t">
            <a:spAutoFit/>
          </a:bodyPr>
          <a:p>
            <a:pPr algn="just">
              <a:lnSpc>
                <a:spcPct val="100000"/>
              </a:lnSpc>
              <a:buSzTx/>
            </a:pPr>
            <a:r>
              <a:rPr lang="zh-CN" altLang="en-US" b="1" dirty="0">
                <a:latin typeface="华文中宋" panose="02010600040101010101" pitchFamily="2" charset="-122"/>
                <a:ea typeface="华文中宋" panose="02010600040101010101" pitchFamily="2" charset="-122"/>
              </a:rPr>
              <a:t>领导讲话录音稿与整理稿的区别</a:t>
            </a:r>
            <a:endParaRPr lang="zh-CN" altLang="en-US" b="1" dirty="0">
              <a:latin typeface="华文中宋" panose="02010600040101010101" pitchFamily="2" charset="-122"/>
              <a:ea typeface="华文中宋" panose="02010600040101010101" pitchFamily="2" charset="-122"/>
            </a:endParaRPr>
          </a:p>
        </p:txBody>
      </p:sp>
      <p:sp>
        <p:nvSpPr>
          <p:cNvPr id="199682" name="文本框 1"/>
          <p:cNvSpPr txBox="1"/>
          <p:nvPr/>
        </p:nvSpPr>
        <p:spPr>
          <a:xfrm>
            <a:off x="782320" y="1871663"/>
            <a:ext cx="7345363" cy="3322955"/>
          </a:xfrm>
          <a:prstGeom prst="rect">
            <a:avLst/>
          </a:prstGeom>
          <a:noFill/>
          <a:ln w="9525">
            <a:noFill/>
          </a:ln>
        </p:spPr>
        <p:txBody>
          <a:bodyPr wrap="square" anchor="t">
            <a:spAutoFit/>
          </a:bodyPr>
          <a:p>
            <a:pPr indent="406400" algn="just">
              <a:lnSpc>
                <a:spcPct val="150000"/>
              </a:lnSpc>
              <a:buSzTx/>
            </a:pPr>
            <a:r>
              <a:rPr lang="zh-CN" altLang="en-US" sz="2000" b="1" dirty="0">
                <a:solidFill>
                  <a:srgbClr val="FF0000"/>
                </a:solidFill>
                <a:latin typeface="华文中宋" panose="02010600040101010101" pitchFamily="2" charset="-122"/>
                <a:ea typeface="华文中宋" panose="02010600040101010101" pitchFamily="2" charset="-122"/>
              </a:rPr>
              <a:t>逻辑层次上</a:t>
            </a:r>
            <a:r>
              <a:rPr lang="zh-CN" altLang="en-US" sz="2000" dirty="0">
                <a:solidFill>
                  <a:srgbClr val="FF0000"/>
                </a:solidFill>
                <a:latin typeface="华文中宋" panose="02010600040101010101" pitchFamily="2" charset="-122"/>
                <a:ea typeface="华文中宋" panose="02010600040101010101" pitchFamily="2" charset="-122"/>
              </a:rPr>
              <a:t>：</a:t>
            </a:r>
            <a:r>
              <a:rPr lang="zh-CN" altLang="en-US" sz="2000" dirty="0">
                <a:solidFill>
                  <a:srgbClr val="FF0000"/>
                </a:solidFill>
                <a:latin typeface="华文中宋" panose="02010600040101010101" pitchFamily="2" charset="-122"/>
                <a:ea typeface="华文中宋" panose="02010600040101010101" pitchFamily="2" charset="-122"/>
              </a:rPr>
              <a:t>录音稿</a:t>
            </a:r>
            <a:r>
              <a:rPr lang="zh-CN" altLang="en-US" sz="2000" dirty="0">
                <a:latin typeface="华文中宋" panose="02010600040101010101" pitchFamily="2" charset="-122"/>
                <a:ea typeface="华文中宋" panose="02010600040101010101" pitchFamily="2" charset="-122"/>
              </a:rPr>
              <a:t>出现层次不顺、连接不够紧密，内容相互穿插、重复等；</a:t>
            </a:r>
            <a:r>
              <a:rPr lang="zh-CN" altLang="en-US" sz="2000" dirty="0">
                <a:solidFill>
                  <a:srgbClr val="FF0000"/>
                </a:solidFill>
                <a:latin typeface="华文中宋" panose="02010600040101010101" pitchFamily="2" charset="-122"/>
                <a:ea typeface="华文中宋" panose="02010600040101010101" pitchFamily="2" charset="-122"/>
              </a:rPr>
              <a:t>整理稿</a:t>
            </a:r>
            <a:r>
              <a:rPr lang="zh-CN" altLang="en-US" sz="2000" dirty="0">
                <a:latin typeface="华文中宋" panose="02010600040101010101" pitchFamily="2" charset="-122"/>
                <a:ea typeface="华文中宋" panose="02010600040101010101" pitchFamily="2" charset="-122"/>
              </a:rPr>
              <a:t>对原始稿进行了系统梳理，结构层次相对清晰分明。</a:t>
            </a:r>
            <a:endParaRPr lang="zh-CN" altLang="en-US" sz="2000" dirty="0">
              <a:latin typeface="华文中宋" panose="02010600040101010101" pitchFamily="2" charset="-122"/>
              <a:ea typeface="华文中宋" panose="02010600040101010101" pitchFamily="2" charset="-122"/>
            </a:endParaRPr>
          </a:p>
          <a:p>
            <a:pPr indent="406400" algn="just">
              <a:lnSpc>
                <a:spcPct val="150000"/>
              </a:lnSpc>
              <a:buSzTx/>
            </a:pPr>
            <a:r>
              <a:rPr lang="zh-CN" altLang="en-US" sz="2000" b="1" dirty="0">
                <a:solidFill>
                  <a:srgbClr val="FF0000"/>
                </a:solidFill>
                <a:latin typeface="华文中宋" panose="02010600040101010101" pitchFamily="2" charset="-122"/>
                <a:ea typeface="华文中宋" panose="02010600040101010101" pitchFamily="2" charset="-122"/>
              </a:rPr>
              <a:t>语意表达上</a:t>
            </a:r>
            <a:r>
              <a:rPr lang="zh-CN" altLang="en-US" sz="2000" dirty="0">
                <a:solidFill>
                  <a:srgbClr val="FF0000"/>
                </a:solidFill>
                <a:latin typeface="华文中宋" panose="02010600040101010101" pitchFamily="2" charset="-122"/>
                <a:ea typeface="华文中宋" panose="02010600040101010101" pitchFamily="2" charset="-122"/>
              </a:rPr>
              <a:t>：录音稿</a:t>
            </a:r>
            <a:r>
              <a:rPr lang="zh-CN" altLang="en-US" sz="2000" dirty="0">
                <a:latin typeface="华文中宋" panose="02010600040101010101" pitchFamily="2" charset="-122"/>
                <a:ea typeface="华文中宋" panose="02010600040101010101" pitchFamily="2" charset="-122"/>
              </a:rPr>
              <a:t>思维易出现跳跃，忽略前后照应；节奏太快，语言运用不够周密，出现意思表达不连续、不完整的情况。</a:t>
            </a:r>
            <a:r>
              <a:rPr lang="zh-CN" altLang="en-US" sz="2000" dirty="0">
                <a:solidFill>
                  <a:srgbClr val="FF0000"/>
                </a:solidFill>
                <a:latin typeface="华文中宋" panose="02010600040101010101" pitchFamily="2" charset="-122"/>
                <a:ea typeface="华文中宋" panose="02010600040101010101" pitchFamily="2" charset="-122"/>
              </a:rPr>
              <a:t>整理稿</a:t>
            </a:r>
            <a:r>
              <a:rPr lang="zh-CN" altLang="en-US" sz="2000" dirty="0">
                <a:latin typeface="华文中宋" panose="02010600040101010101" pitchFamily="2" charset="-122"/>
                <a:ea typeface="华文中宋" panose="02010600040101010101" pitchFamily="2" charset="-122"/>
              </a:rPr>
              <a:t>则在把握领导讲话整体思路的情况下，对不连续、不完整的内容加以补充完善，意思表达较为完备。</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5" name="文本框 99"/>
          <p:cNvSpPr txBox="1"/>
          <p:nvPr/>
        </p:nvSpPr>
        <p:spPr>
          <a:xfrm>
            <a:off x="914400" y="1977708"/>
            <a:ext cx="6397625" cy="3138170"/>
          </a:xfrm>
          <a:prstGeom prst="rect">
            <a:avLst/>
          </a:prstGeom>
          <a:noFill/>
          <a:ln w="9525">
            <a:noFill/>
          </a:ln>
        </p:spPr>
        <p:txBody>
          <a:bodyPr wrap="square" anchor="t">
            <a:spAutoFit/>
          </a:bodyPr>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通读全文，把握核心</a:t>
            </a:r>
            <a:endParaRPr lang="zh-CN" altLang="en-US" sz="2200" dirty="0">
              <a:solidFill>
                <a:schemeClr val="tx1"/>
              </a:solidFill>
              <a:latin typeface="华文中宋" panose="02010600040101010101" pitchFamily="2" charset="-122"/>
              <a:ea typeface="华文中宋" panose="02010600040101010101" pitchFamily="2" charset="-122"/>
            </a:endParaRPr>
          </a:p>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梳理结构，搭建框架</a:t>
            </a:r>
            <a:endParaRPr lang="zh-CN" altLang="en-US" sz="2200" dirty="0">
              <a:solidFill>
                <a:schemeClr val="tx1"/>
              </a:solidFill>
              <a:latin typeface="华文中宋" panose="02010600040101010101" pitchFamily="2" charset="-122"/>
              <a:ea typeface="华文中宋" panose="02010600040101010101" pitchFamily="2" charset="-122"/>
            </a:endParaRPr>
          </a:p>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填充内容，夯实框架</a:t>
            </a:r>
            <a:endParaRPr lang="zh-CN" altLang="en-US" sz="2200" dirty="0">
              <a:solidFill>
                <a:schemeClr val="tx1"/>
              </a:solidFill>
              <a:latin typeface="华文中宋" panose="02010600040101010101" pitchFamily="2" charset="-122"/>
              <a:ea typeface="华文中宋" panose="02010600040101010101" pitchFamily="2" charset="-122"/>
            </a:endParaRPr>
          </a:p>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增删调整，把握原意</a:t>
            </a:r>
            <a:endParaRPr lang="zh-CN" altLang="en-US" sz="2200" dirty="0">
              <a:solidFill>
                <a:schemeClr val="tx1"/>
              </a:solidFill>
              <a:latin typeface="华文中宋" panose="02010600040101010101" pitchFamily="2" charset="-122"/>
              <a:ea typeface="华文中宋" panose="02010600040101010101" pitchFamily="2" charset="-122"/>
            </a:endParaRPr>
          </a:p>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对比分析，整体复核</a:t>
            </a:r>
            <a:endParaRPr lang="zh-CN" altLang="en-US" sz="2200" dirty="0">
              <a:solidFill>
                <a:schemeClr val="tx1"/>
              </a:solidFill>
              <a:latin typeface="华文中宋" panose="02010600040101010101" pitchFamily="2" charset="-122"/>
              <a:ea typeface="华文中宋" panose="02010600040101010101" pitchFamily="2" charset="-122"/>
            </a:endParaRPr>
          </a:p>
          <a:p>
            <a:pPr marL="342900" indent="-342900" algn="ctr">
              <a:lnSpc>
                <a:spcPct val="150000"/>
              </a:lnSpc>
              <a:buClrTx/>
              <a:buSzTx/>
              <a:buFont typeface="Wingdings" panose="05000000000000000000" charset="0"/>
              <a:buChar char="u"/>
            </a:pPr>
            <a:r>
              <a:rPr lang="zh-CN" altLang="en-US" sz="2200" dirty="0">
                <a:solidFill>
                  <a:schemeClr val="tx1"/>
                </a:solidFill>
                <a:latin typeface="华文中宋" panose="02010600040101010101" pitchFamily="2" charset="-122"/>
                <a:ea typeface="华文中宋" panose="02010600040101010101" pitchFamily="2" charset="-122"/>
              </a:rPr>
              <a:t>全文校对，规范格式</a:t>
            </a:r>
            <a:endParaRPr lang="zh-CN" altLang="en-US" sz="2200" dirty="0">
              <a:solidFill>
                <a:schemeClr val="tx1"/>
              </a:solidFill>
              <a:latin typeface="华文中宋" panose="02010600040101010101" pitchFamily="2" charset="-122"/>
              <a:ea typeface="华文中宋" panose="02010600040101010101" pitchFamily="2" charset="-122"/>
            </a:endParaRPr>
          </a:p>
        </p:txBody>
      </p:sp>
      <p:sp>
        <p:nvSpPr>
          <p:cNvPr id="200706" name="文本框 1"/>
          <p:cNvSpPr txBox="1"/>
          <p:nvPr/>
        </p:nvSpPr>
        <p:spPr>
          <a:xfrm>
            <a:off x="1031875" y="1260475"/>
            <a:ext cx="1762125" cy="460375"/>
          </a:xfrm>
          <a:prstGeom prst="rect">
            <a:avLst/>
          </a:prstGeom>
          <a:noFill/>
          <a:ln w="9525">
            <a:noFill/>
          </a:ln>
        </p:spPr>
        <p:txBody>
          <a:bodyPr wrap="square" anchor="t">
            <a:spAutoFit/>
          </a:bodyPr>
          <a:p>
            <a:pPr marL="342900" indent="-342900">
              <a:buFont typeface="Wingdings" panose="05000000000000000000" charset="0"/>
              <a:buChar char="ü"/>
            </a:pPr>
            <a:r>
              <a:rPr lang="zh-CN" altLang="en-US" b="1" dirty="0">
                <a:solidFill>
                  <a:srgbClr val="C00000"/>
                </a:solidFill>
                <a:latin typeface="华文中宋" panose="02010600040101010101" pitchFamily="2" charset="-122"/>
                <a:ea typeface="华文中宋" panose="02010600040101010101" pitchFamily="2" charset="-122"/>
              </a:rPr>
              <a:t>整理要点</a:t>
            </a:r>
            <a:endParaRPr lang="zh-CN" altLang="en-US" b="1"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29" name="文本框 3"/>
          <p:cNvSpPr txBox="1"/>
          <p:nvPr/>
        </p:nvSpPr>
        <p:spPr>
          <a:xfrm>
            <a:off x="211138" y="564833"/>
            <a:ext cx="2068830" cy="368300"/>
          </a:xfrm>
          <a:prstGeom prst="rect">
            <a:avLst/>
          </a:prstGeom>
          <a:noFill/>
          <a:ln w="9525">
            <a:noFill/>
          </a:ln>
        </p:spPr>
        <p:txBody>
          <a:bodyPr wrap="none" anchor="t">
            <a:spAutoFit/>
          </a:bodyPr>
          <a:p>
            <a:pPr marL="285750" indent="-285750" eaLnBrk="0" hangingPunct="0">
              <a:buFont typeface="Wingdings" panose="05000000000000000000" charset="0"/>
              <a:buChar char="Ø"/>
            </a:pPr>
            <a:r>
              <a:rPr lang="zh-CN" altLang="en-US" sz="18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初稿结构框架：</a:t>
            </a:r>
            <a:endParaRPr lang="zh-CN" altLang="en-US" sz="18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201730" name="组合 1"/>
          <p:cNvGrpSpPr/>
          <p:nvPr/>
        </p:nvGrpSpPr>
        <p:grpSpPr>
          <a:xfrm>
            <a:off x="9039" y="1093932"/>
            <a:ext cx="9027497" cy="5049520"/>
            <a:chOff x="222" y="1778"/>
            <a:chExt cx="13994" cy="7398"/>
          </a:xfrm>
        </p:grpSpPr>
        <p:pic>
          <p:nvPicPr>
            <p:cNvPr id="201731" name="图片 1" descr="9999"/>
            <p:cNvPicPr>
              <a:picLocks noChangeAspect="1"/>
            </p:cNvPicPr>
            <p:nvPr/>
          </p:nvPicPr>
          <p:blipFill>
            <a:blip r:embed="rId1"/>
            <a:srcRect l="12125" r="10161"/>
            <a:stretch>
              <a:fillRect/>
            </a:stretch>
          </p:blipFill>
          <p:spPr>
            <a:xfrm>
              <a:off x="7216" y="1795"/>
              <a:ext cx="7000" cy="6495"/>
            </a:xfrm>
            <a:prstGeom prst="rect">
              <a:avLst/>
            </a:prstGeom>
            <a:noFill/>
            <a:ln w="9525">
              <a:noFill/>
            </a:ln>
          </p:spPr>
        </p:pic>
        <p:pic>
          <p:nvPicPr>
            <p:cNvPr id="201732" name="图片 2" descr="8888"/>
            <p:cNvPicPr>
              <a:picLocks noChangeAspect="1"/>
            </p:cNvPicPr>
            <p:nvPr/>
          </p:nvPicPr>
          <p:blipFill>
            <a:blip r:embed="rId2"/>
            <a:srcRect l="9850" r="9230"/>
            <a:stretch>
              <a:fillRect/>
            </a:stretch>
          </p:blipFill>
          <p:spPr>
            <a:xfrm>
              <a:off x="222" y="1778"/>
              <a:ext cx="6692" cy="7398"/>
            </a:xfrm>
            <a:prstGeom prst="rect">
              <a:avLst/>
            </a:prstGeom>
            <a:noFill/>
            <a:ln w="9525">
              <a:noFill/>
            </a:ln>
          </p:spPr>
        </p:pic>
      </p:grpSp>
      <p:cxnSp>
        <p:nvCxnSpPr>
          <p:cNvPr id="15" name="直接连接符 14"/>
          <p:cNvCxnSpPr/>
          <p:nvPr/>
        </p:nvCxnSpPr>
        <p:spPr>
          <a:xfrm flipV="1">
            <a:off x="6376988" y="2582863"/>
            <a:ext cx="118745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681038" y="3940175"/>
            <a:ext cx="118745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2047875" y="4746625"/>
            <a:ext cx="118745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3114675" y="3427413"/>
            <a:ext cx="53975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7" name="文本框 3"/>
          <p:cNvSpPr txBox="1"/>
          <p:nvPr/>
        </p:nvSpPr>
        <p:spPr>
          <a:xfrm>
            <a:off x="163830" y="547688"/>
            <a:ext cx="2297430" cy="368300"/>
          </a:xfrm>
          <a:prstGeom prst="rect">
            <a:avLst/>
          </a:prstGeom>
          <a:noFill/>
          <a:ln w="9525">
            <a:noFill/>
          </a:ln>
        </p:spPr>
        <p:txBody>
          <a:bodyPr wrap="none" anchor="t">
            <a:spAutoFit/>
          </a:bodyPr>
          <a:p>
            <a:pPr marL="285750" indent="-285750" eaLnBrk="0" hangingPunct="0">
              <a:buFont typeface="Wingdings" panose="05000000000000000000" charset="0"/>
              <a:buChar char="Ø"/>
            </a:pPr>
            <a:r>
              <a:rPr lang="zh-CN" altLang="en-US" sz="18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发文版结构框架：</a:t>
            </a:r>
            <a:endParaRPr lang="zh-CN" altLang="en-US" sz="18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203778" name="组合 1"/>
          <p:cNvGrpSpPr/>
          <p:nvPr/>
        </p:nvGrpSpPr>
        <p:grpSpPr>
          <a:xfrm>
            <a:off x="-49197" y="1254495"/>
            <a:ext cx="9045063" cy="4817792"/>
            <a:chOff x="-122" y="1827"/>
            <a:chExt cx="14530" cy="7305"/>
          </a:xfrm>
        </p:grpSpPr>
        <p:pic>
          <p:nvPicPr>
            <p:cNvPr id="203779" name="图片 4" descr="bbb"/>
            <p:cNvPicPr>
              <a:picLocks noChangeAspect="1"/>
            </p:cNvPicPr>
            <p:nvPr/>
          </p:nvPicPr>
          <p:blipFill>
            <a:blip r:embed="rId1"/>
            <a:srcRect l="11295" r="8601" b="39668"/>
            <a:stretch>
              <a:fillRect/>
            </a:stretch>
          </p:blipFill>
          <p:spPr>
            <a:xfrm>
              <a:off x="7479" y="1827"/>
              <a:ext cx="6929" cy="6317"/>
            </a:xfrm>
            <a:prstGeom prst="rect">
              <a:avLst/>
            </a:prstGeom>
            <a:noFill/>
            <a:ln w="9525">
              <a:noFill/>
            </a:ln>
          </p:spPr>
        </p:pic>
        <p:pic>
          <p:nvPicPr>
            <p:cNvPr id="203780" name="图片 5" descr="aaa"/>
            <p:cNvPicPr>
              <a:picLocks noChangeAspect="1"/>
            </p:cNvPicPr>
            <p:nvPr/>
          </p:nvPicPr>
          <p:blipFill>
            <a:blip r:embed="rId2"/>
            <a:srcRect l="7315" r="9427" b="34882"/>
            <a:stretch>
              <a:fillRect/>
            </a:stretch>
          </p:blipFill>
          <p:spPr>
            <a:xfrm>
              <a:off x="-122" y="1827"/>
              <a:ext cx="7394" cy="7305"/>
            </a:xfrm>
            <a:prstGeom prst="rect">
              <a:avLst/>
            </a:prstGeom>
            <a:noFill/>
            <a:ln w="9525">
              <a:noFill/>
            </a:ln>
          </p:spPr>
        </p:pic>
      </p:gr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825" name="图片 1"/>
          <p:cNvPicPr>
            <a:picLocks noChangeAspect="1"/>
          </p:cNvPicPr>
          <p:nvPr>
            <p:custDataLst>
              <p:tags r:id="rId1"/>
            </p:custDataLst>
          </p:nvPr>
        </p:nvPicPr>
        <p:blipFill>
          <a:blip r:embed="rId2"/>
          <a:stretch>
            <a:fillRect/>
          </a:stretch>
        </p:blipFill>
        <p:spPr>
          <a:xfrm>
            <a:off x="61913" y="616268"/>
            <a:ext cx="8955087" cy="5799137"/>
          </a:xfrm>
          <a:prstGeom prst="rect">
            <a:avLst/>
          </a:prstGeom>
          <a:noFill/>
          <a:ln w="12700">
            <a:noFill/>
          </a:ln>
        </p:spPr>
      </p:pic>
      <p:sp>
        <p:nvSpPr>
          <p:cNvPr id="205826" name="文本框 4"/>
          <p:cNvSpPr txBox="1"/>
          <p:nvPr/>
        </p:nvSpPr>
        <p:spPr>
          <a:xfrm>
            <a:off x="6209030" y="2157730"/>
            <a:ext cx="444500" cy="245110"/>
          </a:xfrm>
          <a:prstGeom prst="rect">
            <a:avLst/>
          </a:prstGeom>
          <a:solidFill>
            <a:srgbClr val="A6A6A6"/>
          </a:solidFill>
          <a:ln w="9525">
            <a:noFill/>
          </a:ln>
        </p:spPr>
        <p:txBody>
          <a:bodyPr wrap="square" anchor="t">
            <a:spAutoFit/>
          </a:bodyPr>
          <a:p>
            <a:pPr eaLnBrk="0" hangingPunct="0"/>
            <a:endParaRPr lang="zh-CN" altLang="en-US" sz="1000">
              <a:latin typeface="Arial" panose="020B0604020202020204" pitchFamily="34" charset="0"/>
              <a:ea typeface="宋体" panose="02010600030101010101" pitchFamily="2" charset="-122"/>
            </a:endParaRPr>
          </a:p>
        </p:txBody>
      </p:sp>
      <p:sp>
        <p:nvSpPr>
          <p:cNvPr id="205827" name="文本框 5"/>
          <p:cNvSpPr txBox="1"/>
          <p:nvPr/>
        </p:nvSpPr>
        <p:spPr>
          <a:xfrm>
            <a:off x="7045325" y="2157730"/>
            <a:ext cx="1800225" cy="245110"/>
          </a:xfrm>
          <a:prstGeom prst="rect">
            <a:avLst/>
          </a:prstGeom>
          <a:solidFill>
            <a:srgbClr val="A6A6A6"/>
          </a:solidFill>
          <a:ln w="9525">
            <a:noFill/>
          </a:ln>
        </p:spPr>
        <p:txBody>
          <a:bodyPr wrap="square" anchor="t">
            <a:spAutoFit/>
          </a:bodyPr>
          <a:p>
            <a:pPr eaLnBrk="0" hangingPunct="0"/>
            <a:endParaRPr lang="zh-CN" altLang="en-US" sz="1000">
              <a:latin typeface="Arial" panose="020B0604020202020204" pitchFamily="34" charset="0"/>
              <a:ea typeface="宋体" panose="02010600030101010101" pitchFamily="2" charset="-122"/>
            </a:endParaRPr>
          </a:p>
        </p:txBody>
      </p:sp>
      <p:sp>
        <p:nvSpPr>
          <p:cNvPr id="205828" name="矩形 2"/>
          <p:cNvSpPr/>
          <p:nvPr/>
        </p:nvSpPr>
        <p:spPr>
          <a:xfrm>
            <a:off x="34925" y="44450"/>
            <a:ext cx="950913" cy="461963"/>
          </a:xfrm>
          <a:prstGeom prst="rect">
            <a:avLst/>
          </a:prstGeom>
          <a:solidFill>
            <a:schemeClr val="bg1"/>
          </a:solidFill>
          <a:ln w="9525" cap="flat" cmpd="sng">
            <a:solidFill>
              <a:srgbClr val="7F7F7F"/>
            </a:solidFill>
            <a:prstDash val="solid"/>
            <a:round/>
            <a:headEnd type="none" w="med" len="med"/>
            <a:tailEnd type="none" w="med" len="med"/>
          </a:ln>
        </p:spPr>
        <p:txBody>
          <a:bodyPr anchor="t"/>
          <a:p>
            <a:pPr algn="ctr" eaLnBrk="0" hangingPunct="0"/>
            <a:r>
              <a:rPr lang="zh-CN" altLang="en-US">
                <a:latin typeface="Arial" panose="020B0604020202020204" pitchFamily="34" charset="0"/>
                <a:ea typeface="宋体" panose="02010600030101010101" pitchFamily="2" charset="-122"/>
              </a:rPr>
              <a:t>原稿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6851" name="图片 1" descr="抚州市人民政府（定搞）"/>
          <p:cNvPicPr/>
          <p:nvPr/>
        </p:nvPicPr>
        <p:blipFill>
          <a:blip r:embed="rId1"/>
          <a:srcRect l="1041" r="1011" b="924"/>
          <a:stretch>
            <a:fillRect/>
          </a:stretch>
        </p:blipFill>
        <p:spPr>
          <a:xfrm>
            <a:off x="-11430" y="536575"/>
            <a:ext cx="8967470" cy="5972810"/>
          </a:xfrm>
          <a:prstGeom prst="rect">
            <a:avLst/>
          </a:prstGeom>
          <a:solidFill>
            <a:srgbClr val="BFBFBF"/>
          </a:solidFill>
          <a:ln w="9525">
            <a:noFill/>
          </a:ln>
        </p:spPr>
      </p:pic>
      <p:sp>
        <p:nvSpPr>
          <p:cNvPr id="206852" name="文本框 2"/>
          <p:cNvSpPr txBox="1"/>
          <p:nvPr/>
        </p:nvSpPr>
        <p:spPr>
          <a:xfrm>
            <a:off x="6191250" y="2103120"/>
            <a:ext cx="420370" cy="21590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sp>
        <p:nvSpPr>
          <p:cNvPr id="206853" name="文本框 4"/>
          <p:cNvSpPr txBox="1"/>
          <p:nvPr/>
        </p:nvSpPr>
        <p:spPr>
          <a:xfrm>
            <a:off x="7037705" y="2103120"/>
            <a:ext cx="1727835" cy="21590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sp>
        <p:nvSpPr>
          <p:cNvPr id="206854" name="矩形 6"/>
          <p:cNvSpPr/>
          <p:nvPr/>
        </p:nvSpPr>
        <p:spPr>
          <a:xfrm>
            <a:off x="34925" y="44450"/>
            <a:ext cx="950913" cy="461963"/>
          </a:xfrm>
          <a:prstGeom prst="rect">
            <a:avLst/>
          </a:prstGeom>
          <a:solidFill>
            <a:schemeClr val="bg1"/>
          </a:solidFill>
          <a:ln w="9525" cap="flat" cmpd="sng">
            <a:solidFill>
              <a:srgbClr val="7F7F7F"/>
            </a:solidFill>
            <a:prstDash val="solid"/>
            <a:round/>
            <a:headEnd type="none" w="med" len="med"/>
            <a:tailEnd type="none" w="med" len="med"/>
          </a:ln>
        </p:spPr>
        <p:txBody>
          <a:bodyPr anchor="t"/>
          <a:p>
            <a:pPr algn="ctr" eaLnBrk="0" hangingPunct="0"/>
            <a:r>
              <a:rPr lang="zh-CN" altLang="en-US">
                <a:latin typeface="Arial" panose="020B0604020202020204" pitchFamily="34" charset="0"/>
                <a:ea typeface="宋体" panose="02010600030101010101" pitchFamily="2" charset="-122"/>
              </a:rPr>
              <a:t>定稿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6"/>
          <p:cNvGrpSpPr/>
          <p:nvPr/>
        </p:nvGrpSpPr>
        <p:grpSpPr>
          <a:xfrm>
            <a:off x="152400" y="846138"/>
            <a:ext cx="8839200" cy="5443537"/>
            <a:chOff x="239" y="1333"/>
            <a:chExt cx="13922" cy="8572"/>
          </a:xfrm>
        </p:grpSpPr>
        <p:pic>
          <p:nvPicPr>
            <p:cNvPr id="207874" name="图片 1"/>
            <p:cNvPicPr>
              <a:picLocks noChangeAspect="1"/>
            </p:cNvPicPr>
            <p:nvPr/>
          </p:nvPicPr>
          <p:blipFill>
            <a:blip r:embed="rId1"/>
            <a:stretch>
              <a:fillRect/>
            </a:stretch>
          </p:blipFill>
          <p:spPr>
            <a:xfrm>
              <a:off x="239" y="1333"/>
              <a:ext cx="13922" cy="8572"/>
            </a:xfrm>
            <a:prstGeom prst="rect">
              <a:avLst/>
            </a:prstGeom>
            <a:noFill/>
            <a:ln w="9525">
              <a:noFill/>
            </a:ln>
          </p:spPr>
        </p:pic>
        <p:grpSp>
          <p:nvGrpSpPr>
            <p:cNvPr id="207875" name="组合 5"/>
            <p:cNvGrpSpPr/>
            <p:nvPr/>
          </p:nvGrpSpPr>
          <p:grpSpPr>
            <a:xfrm>
              <a:off x="9576" y="2950"/>
              <a:ext cx="4233" cy="340"/>
              <a:chOff x="9576" y="2950"/>
              <a:chExt cx="4233" cy="340"/>
            </a:xfrm>
          </p:grpSpPr>
          <p:sp>
            <p:nvSpPr>
              <p:cNvPr id="207876" name="文本框 4"/>
              <p:cNvSpPr txBox="1"/>
              <p:nvPr/>
            </p:nvSpPr>
            <p:spPr>
              <a:xfrm>
                <a:off x="9576" y="2950"/>
                <a:ext cx="662"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sp>
            <p:nvSpPr>
              <p:cNvPr id="207877" name="文本框 3"/>
              <p:cNvSpPr txBox="1"/>
              <p:nvPr/>
            </p:nvSpPr>
            <p:spPr>
              <a:xfrm>
                <a:off x="10847" y="2950"/>
                <a:ext cx="2962"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grpSp>
      </p:grpSp>
      <p:sp>
        <p:nvSpPr>
          <p:cNvPr id="207878" name="矩形 2"/>
          <p:cNvSpPr/>
          <p:nvPr/>
        </p:nvSpPr>
        <p:spPr>
          <a:xfrm>
            <a:off x="34925" y="44450"/>
            <a:ext cx="950913" cy="461963"/>
          </a:xfrm>
          <a:prstGeom prst="rect">
            <a:avLst/>
          </a:prstGeom>
          <a:solidFill>
            <a:schemeClr val="bg1"/>
          </a:solidFill>
          <a:ln w="9525" cap="flat" cmpd="sng">
            <a:solidFill>
              <a:srgbClr val="7F7F7F"/>
            </a:solidFill>
            <a:prstDash val="solid"/>
            <a:round/>
            <a:headEnd type="none" w="med" len="med"/>
            <a:tailEnd type="none" w="med" len="med"/>
          </a:ln>
        </p:spPr>
        <p:txBody>
          <a:bodyPr anchor="t"/>
          <a:p>
            <a:pPr algn="ctr" eaLnBrk="0" hangingPunct="0"/>
            <a:r>
              <a:rPr lang="zh-CN" altLang="en-US">
                <a:latin typeface="Arial" panose="020B0604020202020204" pitchFamily="34" charset="0"/>
                <a:ea typeface="宋体" panose="02010600030101010101" pitchFamily="2" charset="-122"/>
              </a:rPr>
              <a:t>原稿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8897" name="组合 5"/>
          <p:cNvGrpSpPr/>
          <p:nvPr/>
        </p:nvGrpSpPr>
        <p:grpSpPr>
          <a:xfrm>
            <a:off x="2306638" y="407988"/>
            <a:ext cx="5091112" cy="6197600"/>
            <a:chOff x="3769" y="1052"/>
            <a:chExt cx="7882" cy="9350"/>
          </a:xfrm>
        </p:grpSpPr>
        <p:pic>
          <p:nvPicPr>
            <p:cNvPr id="208898" name="图片 1"/>
            <p:cNvPicPr>
              <a:picLocks noChangeAspect="1"/>
            </p:cNvPicPr>
            <p:nvPr/>
          </p:nvPicPr>
          <p:blipFill>
            <a:blip r:embed="rId1"/>
            <a:stretch>
              <a:fillRect/>
            </a:stretch>
          </p:blipFill>
          <p:spPr>
            <a:xfrm>
              <a:off x="3769" y="1052"/>
              <a:ext cx="7882" cy="9350"/>
            </a:xfrm>
            <a:prstGeom prst="rect">
              <a:avLst/>
            </a:prstGeom>
            <a:noFill/>
            <a:ln w="9525">
              <a:noFill/>
            </a:ln>
          </p:spPr>
        </p:pic>
        <p:sp>
          <p:nvSpPr>
            <p:cNvPr id="208899" name="文本框 4"/>
            <p:cNvSpPr txBox="1"/>
            <p:nvPr/>
          </p:nvSpPr>
          <p:spPr>
            <a:xfrm>
              <a:off x="5820" y="9797"/>
              <a:ext cx="705"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sp>
          <p:nvSpPr>
            <p:cNvPr id="208900" name="文本框 3"/>
            <p:cNvSpPr txBox="1"/>
            <p:nvPr/>
          </p:nvSpPr>
          <p:spPr>
            <a:xfrm>
              <a:off x="7289" y="9797"/>
              <a:ext cx="3683"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grpSp>
      <p:sp>
        <p:nvSpPr>
          <p:cNvPr id="208901" name="矩形 6"/>
          <p:cNvSpPr/>
          <p:nvPr/>
        </p:nvSpPr>
        <p:spPr>
          <a:xfrm>
            <a:off x="34925" y="44450"/>
            <a:ext cx="950913" cy="461963"/>
          </a:xfrm>
          <a:prstGeom prst="rect">
            <a:avLst/>
          </a:prstGeom>
          <a:solidFill>
            <a:schemeClr val="bg1"/>
          </a:solidFill>
          <a:ln w="9525" cap="flat" cmpd="sng">
            <a:solidFill>
              <a:srgbClr val="7F7F7F"/>
            </a:solidFill>
            <a:prstDash val="solid"/>
            <a:round/>
            <a:headEnd type="none" w="med" len="med"/>
            <a:tailEnd type="none" w="med" len="med"/>
          </a:ln>
        </p:spPr>
        <p:txBody>
          <a:bodyPr anchor="t"/>
          <a:p>
            <a:pPr algn="ctr" eaLnBrk="0" hangingPunct="0"/>
            <a:r>
              <a:rPr lang="zh-CN" altLang="en-US">
                <a:latin typeface="Arial" panose="020B0604020202020204" pitchFamily="34" charset="0"/>
                <a:ea typeface="宋体" panose="02010600030101010101" pitchFamily="2" charset="-122"/>
              </a:rPr>
              <a:t>定稿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9921" name="组合 7"/>
          <p:cNvGrpSpPr/>
          <p:nvPr/>
        </p:nvGrpSpPr>
        <p:grpSpPr>
          <a:xfrm>
            <a:off x="125413" y="501650"/>
            <a:ext cx="8856662" cy="6022975"/>
            <a:chOff x="571" y="1114"/>
            <a:chExt cx="13386" cy="9160"/>
          </a:xfrm>
        </p:grpSpPr>
        <p:pic>
          <p:nvPicPr>
            <p:cNvPr id="209922" name="图片 1"/>
            <p:cNvPicPr/>
            <p:nvPr/>
          </p:nvPicPr>
          <p:blipFill>
            <a:blip r:embed="rId1"/>
            <a:stretch>
              <a:fillRect/>
            </a:stretch>
          </p:blipFill>
          <p:spPr>
            <a:xfrm>
              <a:off x="571" y="1114"/>
              <a:ext cx="13386" cy="9161"/>
            </a:xfrm>
            <a:prstGeom prst="rect">
              <a:avLst/>
            </a:prstGeom>
            <a:noFill/>
            <a:ln w="9525">
              <a:noFill/>
            </a:ln>
          </p:spPr>
        </p:pic>
        <p:grpSp>
          <p:nvGrpSpPr>
            <p:cNvPr id="209923" name="组合 6"/>
            <p:cNvGrpSpPr/>
            <p:nvPr/>
          </p:nvGrpSpPr>
          <p:grpSpPr>
            <a:xfrm>
              <a:off x="9491" y="2908"/>
              <a:ext cx="2347" cy="340"/>
              <a:chOff x="9491" y="2908"/>
              <a:chExt cx="2347" cy="340"/>
            </a:xfrm>
          </p:grpSpPr>
          <p:sp>
            <p:nvSpPr>
              <p:cNvPr id="209924" name="文本框 4"/>
              <p:cNvSpPr txBox="1"/>
              <p:nvPr/>
            </p:nvSpPr>
            <p:spPr>
              <a:xfrm>
                <a:off x="9491" y="2908"/>
                <a:ext cx="705"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sp>
            <p:nvSpPr>
              <p:cNvPr id="209925" name="文本框 5"/>
              <p:cNvSpPr txBox="1"/>
              <p:nvPr/>
            </p:nvSpPr>
            <p:spPr>
              <a:xfrm>
                <a:off x="10648" y="2908"/>
                <a:ext cx="1191" cy="340"/>
              </a:xfrm>
              <a:prstGeom prst="rect">
                <a:avLst/>
              </a:prstGeom>
              <a:solidFill>
                <a:srgbClr val="A6A6A6"/>
              </a:solidFill>
              <a:ln w="9525">
                <a:noFill/>
              </a:ln>
            </p:spPr>
            <p:txBody>
              <a:bodyPr wrap="square" anchor="t">
                <a:spAutoFit/>
              </a:bodyPr>
              <a:p>
                <a:pPr eaLnBrk="0" hangingPunct="0"/>
                <a:endParaRPr lang="zh-CN" altLang="en-US">
                  <a:latin typeface="Arial" panose="020B0604020202020204" pitchFamily="34" charset="0"/>
                  <a:ea typeface="宋体" panose="02010600030101010101" pitchFamily="2" charset="-122"/>
                </a:endParaRPr>
              </a:p>
            </p:txBody>
          </p:sp>
        </p:grpSp>
      </p:grpSp>
      <p:sp>
        <p:nvSpPr>
          <p:cNvPr id="209926" name="矩形 2"/>
          <p:cNvSpPr/>
          <p:nvPr/>
        </p:nvSpPr>
        <p:spPr>
          <a:xfrm>
            <a:off x="34925" y="44450"/>
            <a:ext cx="950913" cy="461963"/>
          </a:xfrm>
          <a:prstGeom prst="rect">
            <a:avLst/>
          </a:prstGeom>
          <a:solidFill>
            <a:schemeClr val="bg1"/>
          </a:solidFill>
          <a:ln w="9525" cap="flat" cmpd="sng">
            <a:solidFill>
              <a:srgbClr val="7F7F7F"/>
            </a:solidFill>
            <a:prstDash val="solid"/>
            <a:round/>
            <a:headEnd type="none" w="med" len="med"/>
            <a:tailEnd type="none" w="med" len="med"/>
          </a:ln>
        </p:spPr>
        <p:txBody>
          <a:bodyPr anchor="t"/>
          <a:p>
            <a:pPr algn="ctr" eaLnBrk="0" hangingPunct="0"/>
            <a:r>
              <a:rPr lang="zh-CN" altLang="en-US">
                <a:latin typeface="Arial" panose="020B0604020202020204" pitchFamily="34" charset="0"/>
                <a:ea typeface="宋体" panose="02010600030101010101" pitchFamily="2" charset="-122"/>
              </a:rPr>
              <a:t>定稿</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文本框 1"/>
          <p:cNvSpPr txBox="1"/>
          <p:nvPr/>
        </p:nvSpPr>
        <p:spPr>
          <a:xfrm>
            <a:off x="1106488" y="1751965"/>
            <a:ext cx="6929437" cy="3170238"/>
          </a:xfrm>
          <a:prstGeom prst="rect">
            <a:avLst/>
          </a:prstGeom>
          <a:noFill/>
          <a:ln w="9525">
            <a:noFill/>
          </a:ln>
        </p:spPr>
        <p:txBody>
          <a:bodyPr anchor="t">
            <a:spAutoFit/>
          </a:bodyPr>
          <a:p>
            <a:pPr algn="just">
              <a:lnSpc>
                <a:spcPts val="3000"/>
              </a:lnSpc>
              <a:buFont typeface="Arial" panose="020B0604020202020204" pitchFamily="34" charset="0"/>
            </a:pPr>
            <a:r>
              <a:rPr lang="zh-CN" altLang="en-US" sz="2000" dirty="0">
                <a:latin typeface="华文中宋" panose="02010600040101010101" pitchFamily="2" charset="-122"/>
                <a:ea typeface="华文中宋" panose="02010600040101010101" pitchFamily="2" charset="-122"/>
                <a:sym typeface="等线" panose="02010600030101010101" pitchFamily="2" charset="-122"/>
              </a:rPr>
              <a:t>      审核、审签、审稿主要是发文流程中审核文稿是否符合国家法律法规和党的路线方针政策、企业相关规定，是否符合完整准确体现发文机关意图，是否符合行文规则，文件材料是否真实可靠，要素是否齐全，公文格式是否规范等。</a:t>
            </a:r>
            <a:endParaRPr lang="zh-CN" altLang="en-US" sz="2000" dirty="0">
              <a:latin typeface="华文中宋" panose="02010600040101010101" pitchFamily="2" charset="-122"/>
              <a:ea typeface="华文中宋" panose="02010600040101010101" pitchFamily="2" charset="-122"/>
              <a:sym typeface="等线" panose="02010600030101010101" pitchFamily="2" charset="-122"/>
            </a:endParaRPr>
          </a:p>
          <a:p>
            <a:pPr algn="just">
              <a:lnSpc>
                <a:spcPts val="3000"/>
              </a:lnSpc>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sym typeface="等线" panose="02010600030101010101" pitchFamily="2" charset="-122"/>
            </a:endParaRPr>
          </a:p>
          <a:p>
            <a:pPr algn="just">
              <a:lnSpc>
                <a:spcPts val="3000"/>
              </a:lnSpc>
              <a:buFont typeface="Arial" panose="020B0604020202020204" pitchFamily="34" charset="0"/>
            </a:pPr>
            <a:r>
              <a:rPr lang="zh-CN" altLang="en-US" sz="2000" dirty="0">
                <a:latin typeface="华文中宋" panose="02010600040101010101" pitchFamily="2" charset="-122"/>
                <a:ea typeface="华文中宋" panose="02010600040101010101" pitchFamily="2" charset="-122"/>
                <a:sym typeface="等线" panose="02010600030101010101" pitchFamily="2" charset="-122"/>
              </a:rPr>
              <a:t>      《条例》规定：“公文应当经本机关负责人审批签发。”公文的签发是机关负责人参与公文处理的具体行动，也是负责人行使职权，代表领导机关或部门对文稿负责的具体表现。</a:t>
            </a:r>
            <a:endParaRPr lang="zh-CN" altLang="en-US" sz="2000" dirty="0">
              <a:latin typeface="华文中宋" panose="02010600040101010101" pitchFamily="2" charset="-122"/>
              <a:ea typeface="华文中宋" panose="02010600040101010101" pitchFamily="2" charset="-122"/>
              <a:sym typeface="等线" panose="02010600030101010101" pitchFamily="2" charset="-122"/>
            </a:endParaRPr>
          </a:p>
        </p:txBody>
      </p:sp>
      <p:sp>
        <p:nvSpPr>
          <p:cNvPr id="117768" name="内容占位符 2"/>
          <p:cNvSpPr>
            <a:spLocks noGrp="1"/>
          </p:cNvSpPr>
          <p:nvPr/>
        </p:nvSpPr>
        <p:spPr>
          <a:xfrm>
            <a:off x="1106488" y="4243388"/>
            <a:ext cx="6715125" cy="2143125"/>
          </a:xfrm>
          <a:prstGeom prst="rect">
            <a:avLst/>
          </a:prstGeom>
          <a:noFill/>
          <a:ln w="9525">
            <a:noFill/>
          </a:ln>
        </p:spPr>
        <p:txBody>
          <a:bodyPr anchor="t"/>
          <a:p>
            <a:pPr marL="228600" indent="-228600">
              <a:lnSpc>
                <a:spcPts val="3600"/>
              </a:lnSpc>
              <a:spcBef>
                <a:spcPts val="1000"/>
              </a:spcBef>
              <a:buFont typeface="Arial" panose="020B0604020202020204" pitchFamily="34" charset="0"/>
            </a:pPr>
            <a:r>
              <a:rPr lang="zh-CN" altLang="en-US" sz="2000" b="1" dirty="0">
                <a:solidFill>
                  <a:srgbClr val="000099"/>
                </a:solidFill>
                <a:latin typeface="微软雅黑" panose="020B0503020204020204" pitchFamily="34" charset="-122"/>
                <a:ea typeface="微软雅黑" panose="020B0503020204020204" pitchFamily="34" charset="-122"/>
                <a:sym typeface="等线" panose="02010600030101010101" pitchFamily="2" charset="-122"/>
              </a:rPr>
              <a:t>      </a:t>
            </a:r>
            <a:r>
              <a:rPr lang="zh-CN" altLang="en-US" sz="2000" dirty="0">
                <a:latin typeface="华文中宋" panose="02010600040101010101" pitchFamily="2" charset="-122"/>
                <a:ea typeface="华文中宋" panose="02010600040101010101" pitchFamily="2" charset="-122"/>
                <a:sym typeface="等线" panose="02010600030101010101" pitchFamily="2" charset="-122"/>
              </a:rPr>
              <a:t>  </a:t>
            </a:r>
            <a:endParaRPr lang="zh-CN" altLang="en-US" sz="2000" dirty="0">
              <a:latin typeface="华文中宋" panose="02010600040101010101" pitchFamily="2" charset="-122"/>
              <a:ea typeface="华文中宋" panose="02010600040101010101" pitchFamily="2" charset="-122"/>
              <a:sym typeface="等线" panose="02010600030101010101" pitchFamily="2" charset="-122"/>
            </a:endParaRPr>
          </a:p>
          <a:p>
            <a:pPr marL="228600" indent="-228600">
              <a:lnSpc>
                <a:spcPts val="4800"/>
              </a:lnSpc>
              <a:spcBef>
                <a:spcPts val="1000"/>
              </a:spcBef>
              <a:buFont typeface="Arial" panose="020B0604020202020204" pitchFamily="34" charset="0"/>
            </a:pPr>
            <a:r>
              <a:rPr lang="zh-CN" altLang="en-US" dirty="0">
                <a:solidFill>
                  <a:srgbClr val="4D4D4D"/>
                </a:solidFill>
                <a:latin typeface="微软雅黑" panose="020B0503020204020204" pitchFamily="34" charset="-122"/>
                <a:ea typeface="微软雅黑" panose="020B0503020204020204" pitchFamily="34" charset="-122"/>
                <a:sym typeface="等线" panose="02010600030101010101" pitchFamily="2" charset="-122"/>
              </a:rPr>
              <a:t>  </a:t>
            </a:r>
            <a:endParaRPr lang="zh-CN" altLang="en-US" dirty="0">
              <a:latin typeface="微软雅黑" panose="020B0503020204020204" pitchFamily="34" charset="-122"/>
              <a:ea typeface="微软雅黑" panose="020B0503020204020204" pitchFamily="34" charset="-122"/>
              <a:sym typeface="等线" panose="02010600030101010101" pitchFamily="2" charset="-122"/>
            </a:endParaRPr>
          </a:p>
        </p:txBody>
      </p: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（三）流程</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124-在中国葛洲坝集团与澳门马氏集团签约仪式上的致辞1845_02"/>
          <p:cNvPicPr>
            <a:picLocks noChangeAspect="1"/>
          </p:cNvPicPr>
          <p:nvPr/>
        </p:nvPicPr>
        <p:blipFill>
          <a:blip r:embed="rId1"/>
          <a:srcRect l="11959" t="12311" r="10485" b="13617"/>
          <a:stretch>
            <a:fillRect/>
          </a:stretch>
        </p:blipFill>
        <p:spPr>
          <a:xfrm>
            <a:off x="4491355" y="49530"/>
            <a:ext cx="4631055" cy="6576695"/>
          </a:xfrm>
          <a:prstGeom prst="rect">
            <a:avLst/>
          </a:prstGeom>
        </p:spPr>
      </p:pic>
      <p:pic>
        <p:nvPicPr>
          <p:cNvPr id="3" name="图片 2" descr="1124-在中国葛洲坝集团与澳门马氏集团签约仪式上的致辞1845_01"/>
          <p:cNvPicPr>
            <a:picLocks noChangeAspect="1"/>
          </p:cNvPicPr>
          <p:nvPr/>
        </p:nvPicPr>
        <p:blipFill>
          <a:blip r:embed="rId2"/>
          <a:srcRect l="11575" t="11048" r="11458" b="13068"/>
          <a:stretch>
            <a:fillRect/>
          </a:stretch>
        </p:blipFill>
        <p:spPr>
          <a:xfrm>
            <a:off x="-21590" y="49530"/>
            <a:ext cx="4415155" cy="6576695"/>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124-在中国葛洲坝集团与澳门马氏集团签约仪式上的致辞1845_03"/>
          <p:cNvPicPr>
            <a:picLocks noChangeAspect="1"/>
          </p:cNvPicPr>
          <p:nvPr/>
        </p:nvPicPr>
        <p:blipFill>
          <a:blip r:embed="rId1"/>
          <a:srcRect l="11521" t="12058" r="10503" b="11345"/>
          <a:stretch>
            <a:fillRect/>
          </a:stretch>
        </p:blipFill>
        <p:spPr>
          <a:xfrm>
            <a:off x="2088515" y="31115"/>
            <a:ext cx="4868545" cy="654367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6978" name="组合 14"/>
          <p:cNvGrpSpPr/>
          <p:nvPr/>
        </p:nvGrpSpPr>
        <p:grpSpPr>
          <a:xfrm>
            <a:off x="449263" y="1828800"/>
            <a:ext cx="8167687" cy="3863975"/>
            <a:chOff x="0" y="0"/>
            <a:chExt cx="6950075" cy="3864556"/>
          </a:xfrm>
        </p:grpSpPr>
        <p:sp>
          <p:nvSpPr>
            <p:cNvPr id="210946" name="矩形 7"/>
            <p:cNvSpPr/>
            <p:nvPr/>
          </p:nvSpPr>
          <p:spPr>
            <a:xfrm>
              <a:off x="92762" y="18147"/>
              <a:ext cx="6857313" cy="2891750"/>
            </a:xfrm>
            <a:prstGeom prst="rect">
              <a:avLst/>
            </a:prstGeom>
            <a:noFill/>
            <a:ln w="9525">
              <a:noFill/>
            </a:ln>
          </p:spPr>
          <p:txBody>
            <a:bodyPr anchor="t">
              <a:spAutoFit/>
            </a:bodyPr>
            <a:p>
              <a:pPr indent="457200" eaLnBrk="0" hangingPunct="0">
                <a:lnSpc>
                  <a:spcPct val="130000"/>
                </a:lnSpc>
              </a:pPr>
              <a:r>
                <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一是按照集团公司审定的战略发展思路，积极借助外脑、外力，全面启动公司中长期战略发展规划编制工作并取得阶段性进展。</a:t>
              </a:r>
              <a:endPar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eaLnBrk="0" hangingPunct="0">
                <a:lnSpc>
                  <a:spcPct val="130000"/>
                </a:lnSpc>
              </a:pPr>
              <a:r>
                <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二是新的治理体系已成常态，深入人心，持续高效运行，决策和自律能力得到了大幅提升。</a:t>
              </a:r>
              <a:endPar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eaLnBrk="0" hangingPunct="0">
                <a:lnSpc>
                  <a:spcPct val="130000"/>
                </a:lnSpc>
              </a:pPr>
              <a:r>
                <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三是扎实开展制度清理、修订和新制定工作，充分与集团公司一系列新规新法对接，重构制度体系框架，全方位筑牢管理链条。持续性开展集团公司和公司制度培训，确保制度在总部和基层得到有效执行。</a:t>
              </a:r>
              <a:endParaRPr lang="zh-CN" altLang="en-US" sz="20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210947" name="矩形 10"/>
            <p:cNvSpPr/>
            <p:nvPr/>
          </p:nvSpPr>
          <p:spPr>
            <a:xfrm>
              <a:off x="0" y="0"/>
              <a:ext cx="6832442" cy="3864556"/>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eaLnBrk="0" hangingPunct="0"/>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210948" name="矩形 7"/>
            <p:cNvSpPr/>
            <p:nvPr/>
          </p:nvSpPr>
          <p:spPr>
            <a:xfrm>
              <a:off x="2689219" y="3221917"/>
              <a:ext cx="4000528" cy="491483"/>
            </a:xfrm>
            <a:prstGeom prst="rect">
              <a:avLst/>
            </a:prstGeom>
            <a:noFill/>
            <a:ln w="9525">
              <a:noFill/>
            </a:ln>
          </p:spPr>
          <p:txBody>
            <a:bodyPr anchor="t">
              <a:spAutoFit/>
            </a:bodyPr>
            <a:p>
              <a:pPr indent="457200" algn="r" eaLnBrk="0" hangingPunct="0">
                <a:lnSpc>
                  <a:spcPct val="130000"/>
                </a:lnSpc>
              </a:pPr>
              <a:r>
                <a:rPr lang="en-US" altLang="zh-CN" sz="2000" dirty="0">
                  <a:solidFill>
                    <a:srgbClr val="937B39"/>
                  </a:solidFill>
                  <a:latin typeface="华文中宋" panose="02010600040101010101" pitchFamily="2" charset="-122"/>
                  <a:ea typeface="华文中宋" panose="02010600040101010101" pitchFamily="2" charset="-122"/>
                </a:rPr>
                <a:t>——</a:t>
              </a:r>
              <a:r>
                <a:rPr lang="zh-CN" altLang="en-US" sz="2000" dirty="0">
                  <a:solidFill>
                    <a:srgbClr val="937B39"/>
                  </a:solidFill>
                  <a:latin typeface="华文中宋" panose="02010600040101010101" pitchFamily="2" charset="-122"/>
                  <a:ea typeface="华文中宋" panose="02010600040101010101" pitchFamily="2" charset="-122"/>
                </a:rPr>
                <a:t>某公司</a:t>
              </a:r>
              <a:r>
                <a:rPr lang="en-US" altLang="zh-CN" sz="2000" dirty="0">
                  <a:solidFill>
                    <a:srgbClr val="937B39"/>
                  </a:solidFill>
                  <a:latin typeface="华文中宋" panose="02010600040101010101" pitchFamily="2" charset="-122"/>
                  <a:ea typeface="华文中宋" panose="02010600040101010101" pitchFamily="2" charset="-122"/>
                </a:rPr>
                <a:t>2018</a:t>
              </a:r>
              <a:r>
                <a:rPr lang="zh-CN" altLang="en-US" sz="2000" dirty="0">
                  <a:solidFill>
                    <a:srgbClr val="937B39"/>
                  </a:solidFill>
                  <a:latin typeface="华文中宋" panose="02010600040101010101" pitchFamily="2" charset="-122"/>
                  <a:ea typeface="华文中宋" panose="02010600040101010101" pitchFamily="2" charset="-122"/>
                </a:rPr>
                <a:t>年工作总结</a:t>
              </a:r>
              <a:endParaRPr lang="zh-CN" altLang="en-US" sz="2000" dirty="0">
                <a:solidFill>
                  <a:srgbClr val="937B39"/>
                </a:solidFill>
                <a:latin typeface="华文中宋" panose="02010600040101010101" pitchFamily="2" charset="-122"/>
                <a:ea typeface="华文中宋" panose="02010600040101010101" pitchFamily="2" charset="-122"/>
              </a:endParaRPr>
            </a:p>
          </p:txBody>
        </p:sp>
      </p:grpSp>
      <p:sp>
        <p:nvSpPr>
          <p:cNvPr id="124933" name="矩形 9"/>
          <p:cNvSpPr/>
          <p:nvPr/>
        </p:nvSpPr>
        <p:spPr>
          <a:xfrm>
            <a:off x="319083" y="662940"/>
            <a:ext cx="6408742" cy="570865"/>
          </a:xfrm>
          <a:prstGeom prst="rect">
            <a:avLst/>
          </a:prstGeom>
          <a:noFill/>
          <a:ln w="9525">
            <a:noFill/>
          </a:ln>
        </p:spPr>
        <p:txBody>
          <a:bodyPr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缺乏特色</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blinds(horizontal)">
                                      <p:cBhvr>
                                        <p:cTn id="7" dur="500"/>
                                        <p:tgtEl>
                                          <p:spTgt spid="126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1969" name="图片 1"/>
          <p:cNvPicPr>
            <a:picLocks noChangeAspect="1"/>
          </p:cNvPicPr>
          <p:nvPr/>
        </p:nvPicPr>
        <p:blipFill>
          <a:blip r:embed="rId1"/>
          <a:srcRect l="7552" r="8372"/>
          <a:stretch>
            <a:fillRect/>
          </a:stretch>
        </p:blipFill>
        <p:spPr>
          <a:xfrm>
            <a:off x="1214755" y="1196975"/>
            <a:ext cx="6714490" cy="4464685"/>
          </a:xfrm>
          <a:prstGeom prst="rect">
            <a:avLst/>
          </a:prstGeom>
          <a:noFill/>
          <a:ln w="9525">
            <a:noFill/>
          </a:ln>
        </p:spPr>
      </p:pic>
      <p:sp>
        <p:nvSpPr>
          <p:cNvPr id="211970" name="文本框 2"/>
          <p:cNvSpPr txBox="1"/>
          <p:nvPr/>
        </p:nvSpPr>
        <p:spPr>
          <a:xfrm>
            <a:off x="5883275" y="6111875"/>
            <a:ext cx="3260725" cy="460375"/>
          </a:xfrm>
          <a:prstGeom prst="rect">
            <a:avLst/>
          </a:prstGeom>
          <a:noFill/>
          <a:ln w="9525">
            <a:noFill/>
          </a:ln>
        </p:spPr>
        <p:txBody>
          <a:bodyPr wrap="square" anchor="t">
            <a:spAutoFit/>
          </a:bodyPr>
          <a:p>
            <a:pPr algn="r" eaLnBrk="0" hangingPunct="0"/>
            <a:r>
              <a:rPr lang="en-US" altLang="zh-CN">
                <a:latin typeface="华文中宋" panose="02010600040101010101" pitchFamily="2" charset="-122"/>
                <a:ea typeface="华文中宋" panose="02010600040101010101" pitchFamily="2" charset="-122"/>
              </a:rPr>
              <a:t>——2020</a:t>
            </a:r>
            <a:r>
              <a:rPr lang="zh-CN" altLang="en-US">
                <a:latin typeface="华文中宋" panose="02010600040101010101" pitchFamily="2" charset="-122"/>
                <a:ea typeface="华文中宋" panose="02010600040101010101" pitchFamily="2" charset="-122"/>
              </a:rPr>
              <a:t>年</a:t>
            </a:r>
            <a:r>
              <a:rPr lang="en-US" altLang="zh-CN">
                <a:latin typeface="华文中宋" panose="02010600040101010101" pitchFamily="2" charset="-122"/>
                <a:ea typeface="华文中宋" panose="02010600040101010101" pitchFamily="2" charset="-122"/>
              </a:rPr>
              <a:t>2</a:t>
            </a:r>
            <a:r>
              <a:rPr lang="zh-CN" altLang="en-US">
                <a:latin typeface="华文中宋" panose="02010600040101010101" pitchFamily="2" charset="-122"/>
                <a:ea typeface="华文中宋" panose="02010600040101010101" pitchFamily="2" charset="-122"/>
              </a:rPr>
              <a:t>月</a:t>
            </a:r>
            <a:r>
              <a:rPr lang="en-US" altLang="zh-CN">
                <a:latin typeface="华文中宋" panose="02010600040101010101" pitchFamily="2" charset="-122"/>
                <a:ea typeface="华文中宋" panose="02010600040101010101" pitchFamily="2" charset="-122"/>
              </a:rPr>
              <a:t>18</a:t>
            </a:r>
            <a:r>
              <a:rPr lang="zh-CN" altLang="en-US">
                <a:latin typeface="华文中宋" panose="02010600040101010101" pitchFamily="2" charset="-122"/>
                <a:ea typeface="华文中宋" panose="02010600040101010101" pitchFamily="2" charset="-122"/>
              </a:rPr>
              <a:t>日</a:t>
            </a:r>
            <a:endParaRPr lang="zh-CN" altLang="en-US">
              <a:latin typeface="华文中宋" panose="02010600040101010101" pitchFamily="2" charset="-122"/>
              <a:ea typeface="华文中宋" panose="02010600040101010101" pitchFamily="2" charset="-122"/>
            </a:endParaRPr>
          </a:p>
        </p:txBody>
      </p:sp>
      <p:sp>
        <p:nvSpPr>
          <p:cNvPr id="124933" name="矩形 9"/>
          <p:cNvSpPr/>
          <p:nvPr/>
        </p:nvSpPr>
        <p:spPr>
          <a:xfrm>
            <a:off x="319083" y="494030"/>
            <a:ext cx="6408742" cy="491490"/>
          </a:xfrm>
          <a:prstGeom prst="rect">
            <a:avLst/>
          </a:prstGeom>
          <a:noFill/>
          <a:ln w="9525">
            <a:noFill/>
          </a:ln>
        </p:spPr>
        <p:txBody>
          <a:bodyPr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与时俱进</a:t>
            </a:r>
            <a:endPar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2993" name="图片 1"/>
          <p:cNvPicPr>
            <a:picLocks noChangeAspect="1"/>
          </p:cNvPicPr>
          <p:nvPr/>
        </p:nvPicPr>
        <p:blipFill>
          <a:blip r:embed="rId1"/>
          <a:srcRect r="2307"/>
          <a:stretch>
            <a:fillRect/>
          </a:stretch>
        </p:blipFill>
        <p:spPr>
          <a:xfrm>
            <a:off x="654685" y="588010"/>
            <a:ext cx="7834630" cy="5055870"/>
          </a:xfrm>
          <a:prstGeom prst="rect">
            <a:avLst/>
          </a:prstGeom>
          <a:noFill/>
          <a:ln w="9525">
            <a:noFill/>
          </a:ln>
        </p:spPr>
      </p:pic>
      <p:sp>
        <p:nvSpPr>
          <p:cNvPr id="212994" name="文本框 2"/>
          <p:cNvSpPr txBox="1"/>
          <p:nvPr/>
        </p:nvSpPr>
        <p:spPr>
          <a:xfrm>
            <a:off x="5645150" y="6111875"/>
            <a:ext cx="3419475" cy="460375"/>
          </a:xfrm>
          <a:prstGeom prst="rect">
            <a:avLst/>
          </a:prstGeom>
          <a:noFill/>
          <a:ln w="9525">
            <a:noFill/>
          </a:ln>
        </p:spPr>
        <p:txBody>
          <a:bodyPr wrap="square" anchor="t">
            <a:spAutoFit/>
          </a:bodyPr>
          <a:p>
            <a:pPr algn="r" eaLnBrk="0" hangingPunct="0"/>
            <a:r>
              <a:rPr lang="en-US" altLang="zh-CN">
                <a:latin typeface="华文中宋" panose="02010600040101010101" pitchFamily="2" charset="-122"/>
                <a:ea typeface="华文中宋" panose="02010600040101010101" pitchFamily="2" charset="-122"/>
              </a:rPr>
              <a:t>——2020</a:t>
            </a:r>
            <a:r>
              <a:rPr lang="zh-CN" altLang="en-US">
                <a:latin typeface="华文中宋" panose="02010600040101010101" pitchFamily="2" charset="-122"/>
                <a:ea typeface="华文中宋" panose="02010600040101010101" pitchFamily="2" charset="-122"/>
              </a:rPr>
              <a:t>年</a:t>
            </a:r>
            <a:r>
              <a:rPr lang="en-US" altLang="zh-CN">
                <a:latin typeface="华文中宋" panose="02010600040101010101" pitchFamily="2" charset="-122"/>
                <a:ea typeface="华文中宋" panose="02010600040101010101" pitchFamily="2" charset="-122"/>
              </a:rPr>
              <a:t>3</a:t>
            </a:r>
            <a:r>
              <a:rPr lang="zh-CN" altLang="en-US">
                <a:latin typeface="华文中宋" panose="02010600040101010101" pitchFamily="2" charset="-122"/>
                <a:ea typeface="华文中宋" panose="02010600040101010101" pitchFamily="2" charset="-122"/>
              </a:rPr>
              <a:t>月</a:t>
            </a:r>
            <a:r>
              <a:rPr lang="en-US" altLang="zh-CN">
                <a:latin typeface="华文中宋" panose="02010600040101010101" pitchFamily="2" charset="-122"/>
                <a:ea typeface="华文中宋" panose="02010600040101010101" pitchFamily="2" charset="-122"/>
              </a:rPr>
              <a:t>10</a:t>
            </a:r>
            <a:r>
              <a:rPr lang="zh-CN" altLang="en-US">
                <a:latin typeface="华文中宋" panose="02010600040101010101" pitchFamily="2" charset="-122"/>
                <a:ea typeface="华文中宋" panose="02010600040101010101" pitchFamily="2" charset="-122"/>
              </a:rPr>
              <a:t>日</a:t>
            </a:r>
            <a:endParaRPr lang="zh-CN" altLang="en-US">
              <a:latin typeface="华文中宋" panose="02010600040101010101" pitchFamily="2" charset="-122"/>
              <a:ea typeface="华文中宋" panose="02010600040101010101" pitchFamily="2" charset="-122"/>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4017" name="图片 1"/>
          <p:cNvPicPr>
            <a:picLocks noChangeAspect="1"/>
          </p:cNvPicPr>
          <p:nvPr/>
        </p:nvPicPr>
        <p:blipFill>
          <a:blip r:embed="rId1"/>
          <a:srcRect r="1803"/>
          <a:stretch>
            <a:fillRect/>
          </a:stretch>
        </p:blipFill>
        <p:spPr>
          <a:xfrm>
            <a:off x="780415" y="653415"/>
            <a:ext cx="7683500" cy="4952365"/>
          </a:xfrm>
          <a:prstGeom prst="rect">
            <a:avLst/>
          </a:prstGeom>
          <a:noFill/>
          <a:ln w="9525">
            <a:noFill/>
          </a:ln>
        </p:spPr>
      </p:pic>
      <p:sp>
        <p:nvSpPr>
          <p:cNvPr id="214018" name="文本框 2"/>
          <p:cNvSpPr txBox="1"/>
          <p:nvPr/>
        </p:nvSpPr>
        <p:spPr>
          <a:xfrm>
            <a:off x="5645150" y="6111875"/>
            <a:ext cx="3419475" cy="460375"/>
          </a:xfrm>
          <a:prstGeom prst="rect">
            <a:avLst/>
          </a:prstGeom>
          <a:noFill/>
          <a:ln w="9525">
            <a:noFill/>
          </a:ln>
        </p:spPr>
        <p:txBody>
          <a:bodyPr wrap="square" anchor="t">
            <a:spAutoFit/>
          </a:bodyPr>
          <a:p>
            <a:pPr algn="r" eaLnBrk="0" hangingPunct="0"/>
            <a:r>
              <a:rPr lang="en-US" altLang="zh-CN">
                <a:latin typeface="华文中宋" panose="02010600040101010101" pitchFamily="2" charset="-122"/>
                <a:ea typeface="华文中宋" panose="02010600040101010101" pitchFamily="2" charset="-122"/>
              </a:rPr>
              <a:t>——2020</a:t>
            </a:r>
            <a:r>
              <a:rPr lang="zh-CN" altLang="en-US">
                <a:latin typeface="华文中宋" panose="02010600040101010101" pitchFamily="2" charset="-122"/>
                <a:ea typeface="华文中宋" panose="02010600040101010101" pitchFamily="2" charset="-122"/>
              </a:rPr>
              <a:t>年</a:t>
            </a:r>
            <a:r>
              <a:rPr lang="en-US" altLang="zh-CN">
                <a:latin typeface="华文中宋" panose="02010600040101010101" pitchFamily="2" charset="-122"/>
                <a:ea typeface="华文中宋" panose="02010600040101010101" pitchFamily="2" charset="-122"/>
              </a:rPr>
              <a:t>4</a:t>
            </a:r>
            <a:r>
              <a:rPr lang="zh-CN" altLang="en-US">
                <a:latin typeface="华文中宋" panose="02010600040101010101" pitchFamily="2" charset="-122"/>
                <a:ea typeface="华文中宋" panose="02010600040101010101" pitchFamily="2" charset="-122"/>
              </a:rPr>
              <a:t>月</a:t>
            </a:r>
            <a:r>
              <a:rPr lang="en-US" altLang="zh-CN">
                <a:latin typeface="华文中宋" panose="02010600040101010101" pitchFamily="2" charset="-122"/>
                <a:ea typeface="华文中宋" panose="02010600040101010101" pitchFamily="2" charset="-122"/>
              </a:rPr>
              <a:t>16</a:t>
            </a:r>
            <a:r>
              <a:rPr lang="zh-CN" altLang="en-US">
                <a:latin typeface="华文中宋" panose="02010600040101010101" pitchFamily="2" charset="-122"/>
                <a:ea typeface="华文中宋" panose="02010600040101010101" pitchFamily="2" charset="-122"/>
              </a:rPr>
              <a:t>日</a:t>
            </a:r>
            <a:endParaRPr lang="zh-CN" altLang="en-US">
              <a:latin typeface="华文中宋" panose="02010600040101010101" pitchFamily="2" charset="-122"/>
              <a:ea typeface="华文中宋" panose="02010600040101010101" pitchFamily="2" charset="-122"/>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3" name="矩形 9"/>
          <p:cNvSpPr/>
          <p:nvPr/>
        </p:nvSpPr>
        <p:spPr>
          <a:xfrm>
            <a:off x="-317" y="0"/>
            <a:ext cx="6408737" cy="491490"/>
          </a:xfrm>
          <a:prstGeom prst="rect">
            <a:avLst/>
          </a:prstGeom>
          <a:noFill/>
          <a:ln w="9525">
            <a:noFill/>
          </a:ln>
        </p:spPr>
        <p:txBody>
          <a:bodyPr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注重针对性</a:t>
            </a:r>
            <a:endPar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pic>
        <p:nvPicPr>
          <p:cNvPr id="215042" name="图片 2" descr="0410-陈晓华董事长在2020年成都市重大产业项目集中签约暨重点产业生态圈推介活动上的发言1730_01"/>
          <p:cNvPicPr>
            <a:picLocks noChangeAspect="1"/>
          </p:cNvPicPr>
          <p:nvPr/>
        </p:nvPicPr>
        <p:blipFill>
          <a:blip r:embed="rId1"/>
          <a:srcRect l="9821" t="10213" r="7948" b="12036"/>
          <a:stretch>
            <a:fillRect/>
          </a:stretch>
        </p:blipFill>
        <p:spPr>
          <a:xfrm>
            <a:off x="82550" y="571500"/>
            <a:ext cx="4462463" cy="5967413"/>
          </a:xfrm>
          <a:prstGeom prst="rect">
            <a:avLst/>
          </a:prstGeom>
          <a:noFill/>
          <a:ln w="9525">
            <a:noFill/>
          </a:ln>
        </p:spPr>
      </p:pic>
      <p:pic>
        <p:nvPicPr>
          <p:cNvPr id="215043" name="图片 3" descr="0410-陈晓华董事长在2020年成都市重大产业项目集中签约暨重点产业生态圈推介活动上的发言1730_02"/>
          <p:cNvPicPr>
            <a:picLocks noChangeAspect="1"/>
          </p:cNvPicPr>
          <p:nvPr/>
        </p:nvPicPr>
        <p:blipFill>
          <a:blip r:embed="rId2"/>
          <a:srcRect l="11070" t="11288" r="9250" b="12935"/>
          <a:stretch>
            <a:fillRect/>
          </a:stretch>
        </p:blipFill>
        <p:spPr>
          <a:xfrm>
            <a:off x="4652963" y="679450"/>
            <a:ext cx="4308475" cy="5795963"/>
          </a:xfrm>
          <a:prstGeom prst="rect">
            <a:avLst/>
          </a:prstGeom>
          <a:noFill/>
          <a:ln w="9525">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6065" name="图片 1" descr="0410-陈晓华董事长在2020年成都市重大产业项目集中签约暨重点产业生态圈推介活动上的发言1730_03"/>
          <p:cNvPicPr>
            <a:picLocks noChangeAspect="1"/>
          </p:cNvPicPr>
          <p:nvPr/>
        </p:nvPicPr>
        <p:blipFill>
          <a:blip r:embed="rId1"/>
          <a:srcRect l="10085" t="11588" r="11298" b="31143"/>
          <a:stretch>
            <a:fillRect/>
          </a:stretch>
        </p:blipFill>
        <p:spPr>
          <a:xfrm>
            <a:off x="2124075" y="571500"/>
            <a:ext cx="5019675" cy="5170488"/>
          </a:xfrm>
          <a:prstGeom prst="rect">
            <a:avLst/>
          </a:prstGeom>
          <a:noFill/>
          <a:ln w="9525">
            <a:noFill/>
          </a:ln>
        </p:spPr>
      </p:pic>
      <p:sp>
        <p:nvSpPr>
          <p:cNvPr id="124933" name="矩形 9"/>
          <p:cNvSpPr/>
          <p:nvPr/>
        </p:nvSpPr>
        <p:spPr>
          <a:xfrm>
            <a:off x="-317" y="0"/>
            <a:ext cx="6408737" cy="491490"/>
          </a:xfrm>
          <a:prstGeom prst="rect">
            <a:avLst/>
          </a:prstGeom>
          <a:noFill/>
          <a:ln w="9525">
            <a:noFill/>
          </a:ln>
        </p:spPr>
        <p:txBody>
          <a:bodyPr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注重针对性</a:t>
            </a:r>
            <a:endPar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7089" name="图片 1" descr="0415 在崇州市元通“熊猫古镇•理想新城”项目签约仪式上的致辞_01"/>
          <p:cNvPicPr>
            <a:picLocks noChangeAspect="1"/>
          </p:cNvPicPr>
          <p:nvPr/>
        </p:nvPicPr>
        <p:blipFill>
          <a:blip r:embed="rId1"/>
          <a:srcRect l="10205" t="11156" r="10143" b="13359"/>
          <a:stretch>
            <a:fillRect/>
          </a:stretch>
        </p:blipFill>
        <p:spPr>
          <a:xfrm>
            <a:off x="-1587" y="538163"/>
            <a:ext cx="4379912" cy="6067425"/>
          </a:xfrm>
          <a:prstGeom prst="rect">
            <a:avLst/>
          </a:prstGeom>
          <a:noFill/>
          <a:ln w="9525">
            <a:noFill/>
          </a:ln>
        </p:spPr>
      </p:pic>
      <p:pic>
        <p:nvPicPr>
          <p:cNvPr id="217090" name="图片 2" descr="0415 在崇州市元通“熊猫古镇•理想新城”项目签约仪式上的致辞_02"/>
          <p:cNvPicPr>
            <a:picLocks noChangeAspect="1"/>
          </p:cNvPicPr>
          <p:nvPr/>
        </p:nvPicPr>
        <p:blipFill>
          <a:blip r:embed="rId2"/>
          <a:srcRect l="10562" t="12430" r="8446" b="14546"/>
          <a:stretch>
            <a:fillRect/>
          </a:stretch>
        </p:blipFill>
        <p:spPr>
          <a:xfrm>
            <a:off x="4500563" y="538163"/>
            <a:ext cx="4524375" cy="6070600"/>
          </a:xfrm>
          <a:prstGeom prst="rect">
            <a:avLst/>
          </a:prstGeom>
          <a:noFill/>
          <a:ln w="9525">
            <a:noFill/>
          </a:ln>
        </p:spPr>
      </p:pic>
      <p:sp>
        <p:nvSpPr>
          <p:cNvPr id="124933" name="矩形 9"/>
          <p:cNvSpPr/>
          <p:nvPr/>
        </p:nvSpPr>
        <p:spPr>
          <a:xfrm>
            <a:off x="-317" y="0"/>
            <a:ext cx="6408737" cy="491490"/>
          </a:xfrm>
          <a:prstGeom prst="rect">
            <a:avLst/>
          </a:prstGeom>
          <a:noFill/>
          <a:ln w="9525">
            <a:noFill/>
          </a:ln>
        </p:spPr>
        <p:txBody>
          <a:bodyPr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注重针对性</a:t>
            </a:r>
            <a:endParaRPr kumimoji="0" lang="zh-CN" altLang="en-US" sz="20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2273618" y="2541588"/>
            <a:ext cx="629793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学习公司发展新思路</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860188" y="2438554"/>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234499" name="TextBox 13"/>
          <p:cNvSpPr txBox="1"/>
          <p:nvPr/>
        </p:nvSpPr>
        <p:spPr>
          <a:xfrm>
            <a:off x="736918" y="2628900"/>
            <a:ext cx="1344612" cy="738505"/>
          </a:xfrm>
          <a:prstGeom prst="rect">
            <a:avLst/>
          </a:prstGeom>
          <a:noFill/>
          <a:ln w="9525">
            <a:noFill/>
          </a:ln>
        </p:spPr>
        <p:txBody>
          <a:bodyPr lIns="0" tIns="0" rIns="0" bIns="0" anchor="t">
            <a:spAutoFit/>
          </a:bodyPr>
          <a:p>
            <a:pPr algn="ctr">
              <a:buFont typeface="Arial" panose="020B0604020202020204" pitchFamily="34" charset="0"/>
            </a:pPr>
            <a:r>
              <a:rPr lang="zh-CN" altLang="zh-CN" sz="4800" b="1" dirty="0">
                <a:solidFill>
                  <a:srgbClr val="C00002"/>
                </a:solidFill>
                <a:latin typeface="华文中宋" panose="02010600040101010101" pitchFamily="2" charset="-122"/>
                <a:ea typeface="华文中宋" panose="02010600040101010101" pitchFamily="2" charset="-122"/>
              </a:rPr>
              <a:t>四</a:t>
            </a:r>
            <a:endParaRPr lang="zh-CN" altLang="zh-CN" sz="4800" b="1" dirty="0">
              <a:solidFill>
                <a:srgbClr val="C00002"/>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3203893" y="2325688"/>
            <a:ext cx="425958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常用公文处理</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1789827" y="2223294"/>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18787" name="TextBox 13"/>
          <p:cNvSpPr txBox="1"/>
          <p:nvPr/>
        </p:nvSpPr>
        <p:spPr>
          <a:xfrm>
            <a:off x="1667193" y="2413000"/>
            <a:ext cx="1344612" cy="738505"/>
          </a:xfrm>
          <a:prstGeom prst="rect">
            <a:avLst/>
          </a:prstGeom>
          <a:noFill/>
          <a:ln w="9525">
            <a:noFill/>
          </a:ln>
        </p:spPr>
        <p:txBody>
          <a:bodyPr lIns="0" tIns="0" rIns="0" bIns="0" anchor="t">
            <a:spAutoFit/>
          </a:bodyPr>
          <a:p>
            <a:pPr algn="ctr">
              <a:buFont typeface="Arial" panose="020B0604020202020204" pitchFamily="34" charset="0"/>
            </a:pPr>
            <a:r>
              <a:rPr lang="zh-CN" altLang="zh-CN" sz="4800" b="1" dirty="0">
                <a:solidFill>
                  <a:srgbClr val="C00002"/>
                </a:solidFill>
                <a:latin typeface="华文中宋" panose="02010600040101010101" pitchFamily="2" charset="-122"/>
                <a:ea typeface="华文中宋" panose="02010600040101010101" pitchFamily="2" charset="-122"/>
              </a:rPr>
              <a:t>二</a:t>
            </a:r>
            <a:endParaRPr lang="zh-CN" altLang="zh-CN" sz="4800" b="1" dirty="0">
              <a:solidFill>
                <a:srgbClr val="C00002"/>
              </a:solidFill>
              <a:latin typeface="华文中宋" panose="02010600040101010101" pitchFamily="2" charset="-122"/>
              <a:ea typeface="华文中宋" panose="02010600040101010101" pitchFamily="2" charset="-122"/>
            </a:endParaRPr>
          </a:p>
        </p:txBody>
      </p:sp>
      <p:sp>
        <p:nvSpPr>
          <p:cNvPr id="118788" name="TextBox 16"/>
          <p:cNvSpPr txBox="1"/>
          <p:nvPr/>
        </p:nvSpPr>
        <p:spPr>
          <a:xfrm>
            <a:off x="2911475" y="3997325"/>
            <a:ext cx="3321685" cy="460375"/>
          </a:xfrm>
          <a:prstGeom prst="rect">
            <a:avLst/>
          </a:prstGeom>
          <a:noFill/>
          <a:ln w="9525">
            <a:noFill/>
          </a:ln>
        </p:spPr>
        <p:txBody>
          <a:bodyPr wrap="square" anchor="t">
            <a:spAutoFit/>
          </a:bodyPr>
          <a:p>
            <a:pPr>
              <a:buFont typeface="Arial" panose="020B0604020202020204" pitchFamily="34" charset="0"/>
            </a:pPr>
            <a:r>
              <a:rPr lang="zh-CN" altLang="en-US" b="1" dirty="0">
                <a:solidFill>
                  <a:srgbClr val="7F7F7F"/>
                </a:solidFill>
                <a:latin typeface="华文中宋" panose="02010600040101010101" pitchFamily="2" charset="-122"/>
                <a:ea typeface="华文中宋" panose="02010600040101010101" pitchFamily="2" charset="-122"/>
              </a:rPr>
              <a:t>主要内容：内容、格式</a:t>
            </a:r>
            <a:endParaRPr lang="zh-CN" altLang="en-US" b="1" dirty="0">
              <a:solidFill>
                <a:srgbClr val="7F7F7F"/>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161" name="矩形 31"/>
          <p:cNvSpPr/>
          <p:nvPr/>
        </p:nvSpPr>
        <p:spPr>
          <a:xfrm>
            <a:off x="1158875" y="2112963"/>
            <a:ext cx="6824663" cy="1938020"/>
          </a:xfrm>
          <a:prstGeom prst="rect">
            <a:avLst/>
          </a:prstGeom>
          <a:noFill/>
          <a:ln w="9525">
            <a:noFill/>
          </a:ln>
        </p:spPr>
        <p:txBody>
          <a:bodyPr wrap="square" anchor="t">
            <a:spAutoFit/>
          </a:bodyPr>
          <a:p>
            <a:pPr indent="457200">
              <a:lnSpc>
                <a:spcPct val="150000"/>
              </a:lnSpc>
            </a:pPr>
            <a:r>
              <a:rPr lang="zh-CN" altLang="en-US" sz="2000" dirty="0">
                <a:latin typeface="华文中宋" panose="02010600040101010101" pitchFamily="2" charset="-122"/>
                <a:ea typeface="华文中宋" panose="02010600040101010101" pitchFamily="2" charset="-122"/>
                <a:sym typeface="微软雅黑" panose="020B0503020204020204" pitchFamily="34" charset="-122"/>
              </a:rPr>
              <a:t>新班子上任以来，抓住公司面临的主要矛盾，出台了一系列新规定、新举措，形成了公司发展新思路。最终，在公司第一次党代会报告中提炼为十二个坚持。准确把握集团最新的战略部署是从事文字工作者应具备的能力</a:t>
            </a:r>
            <a:r>
              <a:rPr lang="en-US" altLang="zh-CN" sz="2000" dirty="0">
                <a:latin typeface="华文中宋" panose="02010600040101010101" pitchFamily="2" charset="-122"/>
                <a:ea typeface="华文中宋" panose="02010600040101010101" pitchFamily="2" charset="-122"/>
                <a:sym typeface="微软雅黑" panose="020B0503020204020204" pitchFamily="34" charset="-122"/>
              </a:rPr>
              <a:t> </a:t>
            </a:r>
            <a:r>
              <a:rPr lang="zh-CN" altLang="en-US" sz="2000" dirty="0">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latin typeface="华文中宋" panose="02010600040101010101" pitchFamily="2" charset="-122"/>
                <a:ea typeface="华文中宋" panose="02010600040101010101" pitchFamily="2" charset="-122"/>
                <a:sym typeface="微软雅黑" panose="020B0503020204020204" pitchFamily="34" charset="-122"/>
              </a:rPr>
              <a:t>      </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5" name="矩形 31"/>
          <p:cNvSpPr/>
          <p:nvPr/>
        </p:nvSpPr>
        <p:spPr>
          <a:xfrm>
            <a:off x="719138" y="2495550"/>
            <a:ext cx="3198812" cy="645160"/>
          </a:xfrm>
          <a:prstGeom prst="rect">
            <a:avLst/>
          </a:prstGeom>
          <a:noFill/>
          <a:ln w="9525">
            <a:noFill/>
          </a:ln>
        </p:spPr>
        <p:txBody>
          <a:bodyPr wrap="square" anchor="t">
            <a:spAutoFit/>
          </a:bodyPr>
          <a:p>
            <a:pPr indent="457200">
              <a:lnSpc>
                <a:spcPct val="150000"/>
              </a:lnSpc>
            </a:pPr>
            <a:r>
              <a:rPr lang="zh-CN" altLang="en-US"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公司新班子新思路</a:t>
            </a:r>
            <a:r>
              <a:rPr lang="en-US" altLang="zh-CN"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latin typeface="华文中宋" panose="02010600040101010101" pitchFamily="2" charset="-122"/>
              <a:ea typeface="华文中宋" panose="02010600040101010101" pitchFamily="2" charset="-122"/>
            </a:endParaRPr>
          </a:p>
        </p:txBody>
      </p:sp>
      <p:sp>
        <p:nvSpPr>
          <p:cNvPr id="2" name="右箭头 1"/>
          <p:cNvSpPr/>
          <p:nvPr/>
        </p:nvSpPr>
        <p:spPr>
          <a:xfrm>
            <a:off x="3917950" y="2700338"/>
            <a:ext cx="987425" cy="376238"/>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fontAlgn="base"/>
            <a:endParaRPr lang="zh-CN" altLang="en-US" strike="noStrike" noProof="1">
              <a:ln w="22225">
                <a:solidFill>
                  <a:schemeClr val="accent2"/>
                </a:solidFill>
                <a:prstDash val="solid"/>
              </a:ln>
              <a:solidFill>
                <a:schemeClr val="accent2">
                  <a:lumMod val="40000"/>
                  <a:lumOff val="60000"/>
                </a:schemeClr>
              </a:solidFill>
              <a:effectLst/>
            </a:endParaRPr>
          </a:p>
        </p:txBody>
      </p:sp>
      <p:sp>
        <p:nvSpPr>
          <p:cNvPr id="221187" name="矩形 31"/>
          <p:cNvSpPr/>
          <p:nvPr/>
        </p:nvSpPr>
        <p:spPr>
          <a:xfrm>
            <a:off x="5029200" y="2495550"/>
            <a:ext cx="2701925" cy="645160"/>
          </a:xfrm>
          <a:prstGeom prst="rect">
            <a:avLst/>
          </a:prstGeom>
          <a:noFill/>
          <a:ln w="9525">
            <a:noFill/>
          </a:ln>
        </p:spPr>
        <p:txBody>
          <a:bodyPr wrap="square" anchor="t">
            <a:spAutoFit/>
          </a:bodyPr>
          <a:p>
            <a:pPr>
              <a:lnSpc>
                <a:spcPct val="150000"/>
              </a:lnSpc>
            </a:pPr>
            <a:r>
              <a:rPr lang="zh-CN" altLang="en-US"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公司发展新思路</a:t>
            </a:r>
            <a:r>
              <a:rPr lang="en-US" altLang="zh-CN"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09" name="文本框 3"/>
          <p:cNvSpPr txBox="1"/>
          <p:nvPr/>
        </p:nvSpPr>
        <p:spPr>
          <a:xfrm>
            <a:off x="868363" y="3001963"/>
            <a:ext cx="7165975" cy="1207135"/>
          </a:xfrm>
          <a:prstGeom prst="rect">
            <a:avLst/>
          </a:prstGeom>
          <a:noFill/>
          <a:ln w="9525">
            <a:noFill/>
          </a:ln>
        </p:spPr>
        <p:txBody>
          <a:bodyPr wrap="square" anchor="t">
            <a:spAutoFit/>
          </a:bodyPr>
          <a:p>
            <a:pPr marL="342900" indent="-342900">
              <a:lnSpc>
                <a:spcPts val="2900"/>
              </a:lnSpc>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“1+7+1”业务</a:t>
            </a:r>
            <a:r>
              <a:rPr lang="zh-CN" altLang="en-US" sz="2000" dirty="0">
                <a:latin typeface="华文中宋" panose="02010600040101010101" pitchFamily="2" charset="-122"/>
                <a:ea typeface="华文中宋" panose="02010600040101010101" pitchFamily="2" charset="-122"/>
              </a:rPr>
              <a:t>：前面的“1”指建筑承包业务；“7”指环保、房地产、水泥、民爆、公路、水务、高端装备制造7个涉投业务；后面的“1”指金融业务。</a:t>
            </a:r>
            <a:endParaRPr lang="zh-CN" altLang="en-US" sz="2000" dirty="0">
              <a:latin typeface="华文中宋" panose="02010600040101010101" pitchFamily="2" charset="-122"/>
              <a:ea typeface="华文中宋" panose="02010600040101010101" pitchFamily="2" charset="-122"/>
            </a:endParaRPr>
          </a:p>
        </p:txBody>
      </p:sp>
      <p:grpSp>
        <p:nvGrpSpPr>
          <p:cNvPr id="222210" name="组合 5"/>
          <p:cNvGrpSpPr/>
          <p:nvPr/>
        </p:nvGrpSpPr>
        <p:grpSpPr>
          <a:xfrm>
            <a:off x="1012825" y="1933575"/>
            <a:ext cx="6594475" cy="458788"/>
            <a:chOff x="1481" y="2253"/>
            <a:chExt cx="10385" cy="724"/>
          </a:xfrm>
        </p:grpSpPr>
        <p:sp>
          <p:nvSpPr>
            <p:cNvPr id="222211" name="矩形 31"/>
            <p:cNvSpPr txBox="1"/>
            <p:nvPr/>
          </p:nvSpPr>
          <p:spPr>
            <a:xfrm>
              <a:off x="1481" y="2253"/>
              <a:ext cx="2308" cy="725"/>
            </a:xfrm>
            <a:prstGeom prst="rect">
              <a:avLst/>
            </a:prstGeom>
            <a:noFill/>
            <a:ln w="9525">
              <a:noFill/>
            </a:ln>
          </p:spPr>
          <p:txBody>
            <a:bodyPr wrap="square" anchor="t">
              <a:spAutoFit/>
            </a:bodyPr>
            <a:p>
              <a:pPr>
                <a:buSzTx/>
              </a:pPr>
              <a:r>
                <a:rPr lang="zh-CN" altLang="en-US"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八大业务                                            </a:t>
              </a:r>
              <a:endParaRPr lang="zh-CN" altLang="en-US"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222212" name="文本框 2"/>
            <p:cNvSpPr txBox="1"/>
            <p:nvPr/>
          </p:nvSpPr>
          <p:spPr>
            <a:xfrm>
              <a:off x="6918" y="2253"/>
              <a:ext cx="4948" cy="725"/>
            </a:xfrm>
            <a:prstGeom prst="rect">
              <a:avLst/>
            </a:prstGeom>
            <a:noFill/>
            <a:ln w="9525">
              <a:noFill/>
            </a:ln>
          </p:spPr>
          <p:txBody>
            <a:bodyPr wrap="square" anchor="t">
              <a:spAutoFit/>
            </a:bodyPr>
            <a:p>
              <a:r>
                <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“1+7+1”业务格局</a:t>
              </a:r>
              <a:endPar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5" name="右箭头 4"/>
            <p:cNvSpPr/>
            <p:nvPr/>
          </p:nvSpPr>
          <p:spPr>
            <a:xfrm>
              <a:off x="4576" y="2320"/>
              <a:ext cx="1555" cy="591"/>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p>
              <a:pPr algn="ctr" fontAlgn="base"/>
              <a:endParaRPr lang="zh-CN" altLang="en-US" strike="noStrike" noProof="1">
                <a:ln w="22225">
                  <a:solidFill>
                    <a:schemeClr val="accent2"/>
                  </a:solidFill>
                  <a:prstDash val="solid"/>
                </a:ln>
                <a:solidFill>
                  <a:schemeClr val="accent2">
                    <a:lumMod val="40000"/>
                    <a:lumOff val="60000"/>
                  </a:schemeClr>
                </a:solidFill>
                <a:effectLst/>
              </a:endParaRPr>
            </a:p>
          </p:txBody>
        </p:sp>
      </p:gr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3233" name="文本框 7"/>
          <p:cNvSpPr txBox="1"/>
          <p:nvPr/>
        </p:nvSpPr>
        <p:spPr>
          <a:xfrm>
            <a:off x="1373188" y="1846263"/>
            <a:ext cx="4529137" cy="462915"/>
          </a:xfrm>
          <a:prstGeom prst="rect">
            <a:avLst/>
          </a:prstGeom>
          <a:noFill/>
          <a:ln w="9525">
            <a:noFill/>
          </a:ln>
        </p:spPr>
        <p:txBody>
          <a:bodyPr wrap="square" anchor="t">
            <a:spAutoFit/>
          </a:bodyPr>
          <a:p>
            <a:pPr marL="342900" indent="-342900">
              <a:lnSpc>
                <a:spcPts val="2900"/>
              </a:lnSpc>
              <a:buClrTx/>
              <a:buSzTx/>
              <a:buFont typeface="Wingdings" panose="05000000000000000000" charset="0"/>
              <a:buChar char="Ø"/>
            </a:pPr>
            <a:r>
              <a:rPr lang="zh-CN" altLang="en-US" sz="2200" b="1" dirty="0">
                <a:solidFill>
                  <a:srgbClr val="C00000"/>
                </a:solidFill>
                <a:latin typeface="华文中宋" panose="02010600040101010101" pitchFamily="2" charset="-122"/>
                <a:ea typeface="华文中宋" panose="02010600040101010101" pitchFamily="2" charset="-122"/>
              </a:rPr>
              <a:t>6+2“强本部”管理体系</a:t>
            </a:r>
            <a:endParaRPr lang="zh-CN" altLang="en-US" sz="2200" b="1" dirty="0">
              <a:solidFill>
                <a:srgbClr val="C00000"/>
              </a:solidFill>
              <a:latin typeface="华文中宋" panose="02010600040101010101" pitchFamily="2" charset="-122"/>
              <a:ea typeface="华文中宋" panose="02010600040101010101" pitchFamily="2" charset="-122"/>
            </a:endParaRPr>
          </a:p>
        </p:txBody>
      </p:sp>
      <p:sp>
        <p:nvSpPr>
          <p:cNvPr id="223234" name="文本框 8"/>
          <p:cNvSpPr txBox="1"/>
          <p:nvPr/>
        </p:nvSpPr>
        <p:spPr>
          <a:xfrm>
            <a:off x="1800225" y="2808288"/>
            <a:ext cx="1706880" cy="462915"/>
          </a:xfrm>
          <a:prstGeom prst="rect">
            <a:avLst/>
          </a:prstGeom>
          <a:noFill/>
          <a:ln w="9525">
            <a:noFill/>
          </a:ln>
        </p:spPr>
        <p:txBody>
          <a:bodyPr wrap="none" anchor="t">
            <a:spAutoFit/>
          </a:bodyPr>
          <a:p>
            <a:pPr>
              <a:lnSpc>
                <a:spcPts val="2900"/>
              </a:lnSpc>
              <a:buSzTx/>
              <a:buFont typeface="Wingdings" panose="05000000000000000000" charset="0"/>
            </a:pPr>
            <a:r>
              <a:rPr lang="zh-CN" altLang="en-US" sz="2000" dirty="0">
                <a:latin typeface="华文中宋" panose="02010600040101010101" pitchFamily="2" charset="-122"/>
                <a:ea typeface="华文中宋" panose="02010600040101010101" pitchFamily="2" charset="-122"/>
                <a:sym typeface="宋体" panose="02010600030101010101" pitchFamily="2" charset="-122"/>
              </a:rPr>
              <a:t>六大管控体系</a:t>
            </a:r>
            <a:endParaRPr lang="zh-CN" altLang="en-US" sz="20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3235" name="文本框 9"/>
          <p:cNvSpPr txBox="1"/>
          <p:nvPr/>
        </p:nvSpPr>
        <p:spPr>
          <a:xfrm>
            <a:off x="5230813" y="2808288"/>
            <a:ext cx="2468880" cy="462915"/>
          </a:xfrm>
          <a:prstGeom prst="rect">
            <a:avLst/>
          </a:prstGeom>
          <a:noFill/>
          <a:ln w="9525">
            <a:noFill/>
          </a:ln>
        </p:spPr>
        <p:txBody>
          <a:bodyPr wrap="none" anchor="t">
            <a:spAutoFit/>
          </a:bodyPr>
          <a:p>
            <a:pPr>
              <a:lnSpc>
                <a:spcPts val="2900"/>
              </a:lnSpc>
              <a:buSzTx/>
              <a:buFont typeface="Wingdings" panose="05000000000000000000" charset="0"/>
            </a:pPr>
            <a:r>
              <a:rPr lang="zh-CN" altLang="en-US" sz="2000" dirty="0">
                <a:latin typeface="华文中宋" panose="02010600040101010101" pitchFamily="2" charset="-122"/>
                <a:ea typeface="华文中宋" panose="02010600040101010101" pitchFamily="2" charset="-122"/>
                <a:sym typeface="宋体" panose="02010600030101010101" pitchFamily="2" charset="-122"/>
              </a:rPr>
              <a:t>技术体系和商务体系</a:t>
            </a:r>
            <a:endParaRPr lang="zh-CN" altLang="en-US" sz="20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3236" name="文本框 2"/>
          <p:cNvSpPr txBox="1"/>
          <p:nvPr/>
        </p:nvSpPr>
        <p:spPr>
          <a:xfrm>
            <a:off x="4029075" y="2808288"/>
            <a:ext cx="681038" cy="521970"/>
          </a:xfrm>
          <a:prstGeom prst="rect">
            <a:avLst/>
          </a:prstGeom>
          <a:noFill/>
          <a:ln w="9525">
            <a:noFill/>
          </a:ln>
        </p:spPr>
        <p:txBody>
          <a:bodyPr wrap="square" anchor="t">
            <a:spAutoFit/>
          </a:bodyPr>
          <a:p>
            <a:r>
              <a:rPr lang="zh-CN" altLang="zh-CN" sz="2800">
                <a:latin typeface="宋体" panose="02010600030101010101" pitchFamily="2" charset="-122"/>
                <a:ea typeface="宋体" panose="02010600030101010101" pitchFamily="2" charset="-122"/>
              </a:rPr>
              <a:t>＋</a:t>
            </a:r>
            <a:endParaRPr lang="zh-CN" altLang="zh-CN" sz="2800">
              <a:latin typeface="宋体" panose="02010600030101010101" pitchFamily="2" charset="-122"/>
              <a:ea typeface="宋体" panose="02010600030101010101" pitchFamily="2" charset="-122"/>
            </a:endParaRPr>
          </a:p>
        </p:txBody>
      </p:sp>
      <p:sp>
        <p:nvSpPr>
          <p:cNvPr id="223237" name="矩形 3"/>
          <p:cNvSpPr/>
          <p:nvPr/>
        </p:nvSpPr>
        <p:spPr>
          <a:xfrm>
            <a:off x="1800225" y="3360738"/>
            <a:ext cx="3222625" cy="2030095"/>
          </a:xfrm>
          <a:prstGeom prst="rect">
            <a:avLst/>
          </a:prstGeom>
          <a:noFill/>
          <a:ln w="9525">
            <a:noFill/>
          </a:ln>
        </p:spPr>
        <p:txBody>
          <a:bodyPr wrap="square" anchor="t">
            <a:spAutoFit/>
          </a:bodyPr>
          <a:p>
            <a:pPr marL="285750" indent="-285750">
              <a:lnSpc>
                <a:spcPct val="150000"/>
              </a:lnSpc>
              <a:buFont typeface="Arial" panose="020B0604020202020204" pitchFamily="34" charset="0"/>
              <a:buChar char="•"/>
            </a:pPr>
            <a:r>
              <a:rPr lang="zh-CN" altLang="zh-CN" sz="1400" dirty="0">
                <a:latin typeface="微软雅黑" panose="020B0503020204020204" pitchFamily="34" charset="-122"/>
                <a:ea typeface="微软雅黑" panose="020B0503020204020204" pitchFamily="34" charset="-122"/>
              </a:rPr>
              <a:t>市场开发体系</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400" dirty="0">
                <a:latin typeface="微软雅黑" panose="020B0503020204020204" pitchFamily="34" charset="-122"/>
                <a:ea typeface="微软雅黑" panose="020B0503020204020204" pitchFamily="34" charset="-122"/>
              </a:rPr>
              <a:t>在建项目管理体系</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400" dirty="0">
                <a:latin typeface="微软雅黑" panose="020B0503020204020204" pitchFamily="34" charset="-122"/>
                <a:ea typeface="微软雅黑" panose="020B0503020204020204" pitchFamily="34" charset="-122"/>
              </a:rPr>
              <a:t>投资管理体系</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rPr>
              <a:t>党建和干部组织体系</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400" dirty="0">
                <a:latin typeface="微软雅黑" panose="020B0503020204020204" pitchFamily="34" charset="-122"/>
                <a:ea typeface="微软雅黑" panose="020B0503020204020204" pitchFamily="34" charset="-122"/>
              </a:rPr>
              <a:t>合规管理体系</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sz="1400" dirty="0">
                <a:latin typeface="微软雅黑" panose="020B0503020204020204" pitchFamily="34" charset="-122"/>
                <a:ea typeface="微软雅黑" panose="020B0503020204020204" pitchFamily="34" charset="-122"/>
                <a:sym typeface="宋体" panose="02010600030101010101" pitchFamily="2" charset="-122"/>
              </a:rPr>
              <a:t>综合考核评价体系</a:t>
            </a:r>
            <a:endParaRPr lang="zh-CN" altLang="zh-CN" sz="1400" dirty="0">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4257" name="文本框 1"/>
          <p:cNvSpPr txBox="1"/>
          <p:nvPr/>
        </p:nvSpPr>
        <p:spPr>
          <a:xfrm>
            <a:off x="855663" y="1720850"/>
            <a:ext cx="7143750" cy="450215"/>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“1+1+6”国内市场开发架构</a:t>
            </a:r>
            <a:endParaRPr lang="zh-CN" altLang="en-US" sz="2000" dirty="0">
              <a:latin typeface="华文中宋" panose="02010600040101010101" pitchFamily="2" charset="-122"/>
              <a:ea typeface="华文中宋" panose="02010600040101010101" pitchFamily="2" charset="-122"/>
            </a:endParaRPr>
          </a:p>
        </p:txBody>
      </p:sp>
      <p:sp>
        <p:nvSpPr>
          <p:cNvPr id="224258" name="文本框 2"/>
          <p:cNvSpPr txBox="1"/>
          <p:nvPr/>
        </p:nvSpPr>
        <p:spPr>
          <a:xfrm>
            <a:off x="855663" y="4295775"/>
            <a:ext cx="7142162" cy="808990"/>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“五个一”经营理念</a:t>
            </a:r>
            <a:r>
              <a:rPr lang="zh-CN" altLang="en-US" sz="2000" dirty="0">
                <a:solidFill>
                  <a:srgbClr val="C00000"/>
                </a:solidFill>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干一项工程，树一座丰碑，交一批朋友，拓一片市场，育一批人才。</a:t>
            </a:r>
            <a:endParaRPr lang="zh-CN" altLang="en-US" sz="2000" dirty="0">
              <a:latin typeface="华文中宋" panose="02010600040101010101" pitchFamily="2" charset="-122"/>
              <a:ea typeface="华文中宋" panose="02010600040101010101" pitchFamily="2" charset="-122"/>
            </a:endParaRPr>
          </a:p>
        </p:txBody>
      </p:sp>
      <p:sp>
        <p:nvSpPr>
          <p:cNvPr id="224259" name="文本框 3"/>
          <p:cNvSpPr txBox="1"/>
          <p:nvPr/>
        </p:nvSpPr>
        <p:spPr>
          <a:xfrm>
            <a:off x="855663" y="2897188"/>
            <a:ext cx="7143750" cy="450215"/>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投资业务</a:t>
            </a:r>
            <a:r>
              <a:rPr lang="en-US" altLang="zh-CN" sz="2000" b="1" dirty="0">
                <a:solidFill>
                  <a:srgbClr val="C00000"/>
                </a:solidFill>
                <a:latin typeface="华文中宋" panose="02010600040101010101" pitchFamily="2" charset="-122"/>
                <a:ea typeface="华文中宋" panose="02010600040101010101" pitchFamily="2" charset="-122"/>
              </a:rPr>
              <a:t>“</a:t>
            </a:r>
            <a:r>
              <a:rPr lang="zh-CN" altLang="en-US" sz="2000" b="1" dirty="0">
                <a:solidFill>
                  <a:srgbClr val="C00000"/>
                </a:solidFill>
                <a:latin typeface="华文中宋" panose="02010600040101010101" pitchFamily="2" charset="-122"/>
                <a:ea typeface="华文中宋" panose="02010600040101010101" pitchFamily="2" charset="-122"/>
              </a:rPr>
              <a:t>三个理念</a:t>
            </a:r>
            <a:r>
              <a:rPr lang="en-US" altLang="zh-CN" sz="2000" b="1" dirty="0">
                <a:solidFill>
                  <a:srgbClr val="C00000"/>
                </a:solidFill>
                <a:latin typeface="华文中宋" panose="02010600040101010101" pitchFamily="2" charset="-122"/>
                <a:ea typeface="华文中宋" panose="02010600040101010101" pitchFamily="2" charset="-122"/>
              </a:rPr>
              <a:t>”</a:t>
            </a:r>
            <a:r>
              <a:rPr lang="zh-CN" altLang="en-US" sz="2000" b="1" dirty="0">
                <a:solidFill>
                  <a:srgbClr val="C00000"/>
                </a:solidFill>
                <a:latin typeface="华文中宋" panose="02010600040101010101" pitchFamily="2" charset="-122"/>
                <a:ea typeface="华文中宋" panose="02010600040101010101" pitchFamily="2" charset="-122"/>
              </a:rPr>
              <a:t>“四项原则”</a:t>
            </a:r>
            <a:r>
              <a:rPr lang="en-US" altLang="zh-CN" sz="2000" b="1" dirty="0">
                <a:solidFill>
                  <a:srgbClr val="C00000"/>
                </a:solidFill>
                <a:latin typeface="华文中宋" panose="02010600040101010101" pitchFamily="2" charset="-122"/>
                <a:ea typeface="华文中宋" panose="02010600040101010101" pitchFamily="2" charset="-122"/>
              </a:rPr>
              <a:t>“</a:t>
            </a:r>
            <a:r>
              <a:rPr lang="zh-CN" altLang="en-US" sz="2000" b="1" dirty="0">
                <a:solidFill>
                  <a:srgbClr val="C00000"/>
                </a:solidFill>
                <a:latin typeface="华文中宋" panose="02010600040101010101" pitchFamily="2" charset="-122"/>
                <a:ea typeface="华文中宋" panose="02010600040101010101" pitchFamily="2" charset="-122"/>
              </a:rPr>
              <a:t>五个维度</a:t>
            </a:r>
            <a:r>
              <a:rPr lang="en-US" altLang="zh-CN" sz="2000" b="1" dirty="0">
                <a:solidFill>
                  <a:srgbClr val="C00000"/>
                </a:solidFill>
                <a:latin typeface="华文中宋" panose="02010600040101010101" pitchFamily="2" charset="-122"/>
                <a:ea typeface="华文中宋" panose="02010600040101010101" pitchFamily="2" charset="-122"/>
              </a:rPr>
              <a:t>”</a:t>
            </a:r>
            <a:endParaRPr lang="en-US" altLang="zh-CN" sz="2000" b="1" dirty="0">
              <a:solidFill>
                <a:srgbClr val="C00000"/>
              </a:solidFill>
              <a:latin typeface="华文中宋" panose="02010600040101010101" pitchFamily="2" charset="-122"/>
              <a:ea typeface="华文中宋" panose="02010600040101010101" pitchFamily="2" charset="-122"/>
            </a:endParaRPr>
          </a:p>
        </p:txBody>
      </p:sp>
      <p:sp>
        <p:nvSpPr>
          <p:cNvPr id="224260" name="文本框 4"/>
          <p:cNvSpPr txBox="1"/>
          <p:nvPr/>
        </p:nvSpPr>
        <p:spPr>
          <a:xfrm>
            <a:off x="855663" y="3622675"/>
            <a:ext cx="7143750" cy="450215"/>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五大投资平台</a:t>
            </a:r>
            <a:endParaRPr lang="zh-CN" altLang="en-US" sz="2000" dirty="0">
              <a:latin typeface="华文中宋" panose="02010600040101010101" pitchFamily="2" charset="-122"/>
              <a:ea typeface="华文中宋" panose="02010600040101010101" pitchFamily="2" charset="-122"/>
            </a:endParaRPr>
          </a:p>
        </p:txBody>
      </p:sp>
      <p:sp>
        <p:nvSpPr>
          <p:cNvPr id="224261" name="文本框 5"/>
          <p:cNvSpPr txBox="1"/>
          <p:nvPr/>
        </p:nvSpPr>
        <p:spPr>
          <a:xfrm>
            <a:off x="855663" y="2347913"/>
            <a:ext cx="7143750" cy="450215"/>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rPr>
              <a:t>国际业务“1+</a:t>
            </a:r>
            <a:r>
              <a:rPr lang="en-US" altLang="zh-CN" sz="2000" b="1" dirty="0">
                <a:solidFill>
                  <a:srgbClr val="C00000"/>
                </a:solidFill>
                <a:latin typeface="华文中宋" panose="02010600040101010101" pitchFamily="2" charset="-122"/>
                <a:ea typeface="华文中宋" panose="02010600040101010101" pitchFamily="2" charset="-122"/>
              </a:rPr>
              <a:t>4</a:t>
            </a:r>
            <a:r>
              <a:rPr lang="zh-CN" altLang="en-US" sz="2000" b="1" dirty="0">
                <a:solidFill>
                  <a:srgbClr val="C00000"/>
                </a:solidFill>
                <a:latin typeface="华文中宋" panose="02010600040101010101" pitchFamily="2" charset="-122"/>
                <a:ea typeface="华文中宋" panose="02010600040101010101" pitchFamily="2" charset="-122"/>
              </a:rPr>
              <a:t>”</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81" name="文本框 99"/>
          <p:cNvSpPr txBox="1"/>
          <p:nvPr/>
        </p:nvSpPr>
        <p:spPr>
          <a:xfrm>
            <a:off x="971550" y="1649413"/>
            <a:ext cx="7396163" cy="808990"/>
          </a:xfrm>
          <a:prstGeom prst="rect">
            <a:avLst/>
          </a:prstGeom>
          <a:noFill/>
          <a:ln w="9525">
            <a:noFill/>
          </a:ln>
        </p:spPr>
        <p:txBody>
          <a:bodyPr wrap="square" anchor="t">
            <a:spAutoFit/>
          </a:bodyPr>
          <a:p>
            <a:pPr marL="342900" indent="-342900">
              <a:lnSpc>
                <a:spcPts val="2800"/>
              </a:lnSpc>
              <a:buClrTx/>
              <a:buSzTx/>
              <a:buFont typeface="Wingdings" panose="05000000000000000000" charset="0"/>
              <a:buChar char="Ø"/>
            </a:pPr>
            <a:r>
              <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在建项目体系</a:t>
            </a:r>
            <a:r>
              <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2000" dirty="0">
                <a:latin typeface="华文中宋" panose="02010600040101010101" pitchFamily="2" charset="-122"/>
                <a:ea typeface="华文中宋" panose="02010600040101010101" pitchFamily="2" charset="-122"/>
                <a:sym typeface="宋体" panose="02010600030101010101" pitchFamily="2" charset="-122"/>
              </a:rPr>
              <a:t>责任体系、组织体系、制度体系、考核体系、支撑保障体系、信息化体系。</a:t>
            </a:r>
            <a:endParaRPr lang="zh-CN" altLang="en-US" sz="2000" dirty="0">
              <a:solidFill>
                <a:srgbClr val="C00000"/>
              </a:solidFill>
              <a:latin typeface="华文中宋" panose="02010600040101010101" pitchFamily="2" charset="-122"/>
              <a:ea typeface="华文中宋" panose="02010600040101010101" pitchFamily="2" charset="-122"/>
            </a:endParaRPr>
          </a:p>
        </p:txBody>
      </p:sp>
      <p:sp>
        <p:nvSpPr>
          <p:cNvPr id="225282" name="文本框 2"/>
          <p:cNvSpPr txBox="1"/>
          <p:nvPr/>
        </p:nvSpPr>
        <p:spPr>
          <a:xfrm>
            <a:off x="1308100" y="2578100"/>
            <a:ext cx="6527800" cy="2271395"/>
          </a:xfrm>
          <a:prstGeom prst="rect">
            <a:avLst/>
          </a:prstGeom>
          <a:noFill/>
          <a:ln w="9525">
            <a:noFill/>
          </a:ln>
        </p:spPr>
        <p:txBody>
          <a:bodyPr wrap="square" anchor="t">
            <a:spAutoFit/>
          </a:bodyPr>
          <a:p>
            <a:pPr marL="342900" indent="-342900">
              <a:lnSpc>
                <a:spcPts val="2800"/>
              </a:lnSpc>
              <a:buClrTx/>
              <a:buSzTx/>
              <a:buFont typeface="Arial" panose="020B0604020202020204" pitchFamily="34" charset="0"/>
              <a:buChar char="•"/>
            </a:pPr>
            <a:r>
              <a:rPr lang="zh-CN" altLang="en-US" sz="14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责任体系：</a:t>
            </a: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集团总部—子公司（项目公司）—项目部三级责任体系。</a:t>
            </a:r>
            <a:endParaRPr lang="zh-CN" altLang="en-US" sz="1400" dirty="0">
              <a:latin typeface="微软雅黑" panose="020B0503020204020204" pitchFamily="34" charset="-122"/>
              <a:ea typeface="微软雅黑" panose="020B0503020204020204" pitchFamily="34" charset="-122"/>
            </a:endParaRPr>
          </a:p>
          <a:p>
            <a:pPr marL="342900" indent="-342900">
              <a:lnSpc>
                <a:spcPts val="2600"/>
              </a:lnSpc>
              <a:spcAft>
                <a:spcPts val="600"/>
              </a:spcAft>
              <a:buClrTx/>
              <a:buSzTx/>
              <a:buFont typeface="Arial" panose="020B0604020202020204" pitchFamily="34" charset="0"/>
              <a:buChar char="•"/>
            </a:pPr>
            <a:r>
              <a:rPr lang="zh-CN" altLang="en-US" sz="14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制度体系：</a:t>
            </a: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“1+N+M”，“1”是指《项目管理规定》；N指围绕《项目管理规定》出台的N个管理办法；“M”是指一系列实施细则。</a:t>
            </a:r>
            <a:endParaRPr lang="zh-CN" altLang="en-US" sz="1400" dirty="0">
              <a:solidFill>
                <a:srgbClr val="C00000"/>
              </a:solidFill>
              <a:latin typeface="微软雅黑" panose="020B0503020204020204" pitchFamily="34" charset="-122"/>
              <a:ea typeface="微软雅黑" panose="020B0503020204020204" pitchFamily="34" charset="-122"/>
            </a:endParaRPr>
          </a:p>
          <a:p>
            <a:pPr marL="342900" indent="-342900">
              <a:lnSpc>
                <a:spcPts val="2600"/>
              </a:lnSpc>
              <a:spcAft>
                <a:spcPts val="600"/>
              </a:spcAft>
              <a:buClrTx/>
              <a:buSzTx/>
              <a:buFont typeface="Arial" panose="020B0604020202020204" pitchFamily="34" charset="0"/>
              <a:buChar char="•"/>
            </a:pPr>
            <a:r>
              <a:rPr lang="zh-CN" altLang="en-US" sz="14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考核体系：</a:t>
            </a: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“1+5”</a:t>
            </a:r>
            <a:r>
              <a:rPr lang="en-US" altLang="zh-CN" sz="1400" dirty="0">
                <a:latin typeface="微软雅黑" panose="020B0503020204020204" pitchFamily="34" charset="-122"/>
                <a:ea typeface="微软雅黑" panose="020B0503020204020204" pitchFamily="34" charset="-122"/>
                <a:sym typeface="宋体" panose="02010600030101010101" pitchFamily="2" charset="-122"/>
              </a:rPr>
              <a:t>,</a:t>
            </a: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突出“以利润为中心”，将合同履约、党建责任、市场开发、人才培养、品牌维护纳入考核范畴。</a:t>
            </a:r>
            <a:endParaRPr lang="zh-CN" altLang="en-US" sz="1400" dirty="0">
              <a:latin typeface="微软雅黑" panose="020B0503020204020204" pitchFamily="34" charset="-122"/>
              <a:ea typeface="微软雅黑" panose="020B0503020204020204" pitchFamily="34" charset="-122"/>
            </a:endParaRPr>
          </a:p>
          <a:p>
            <a:pPr marL="342900" indent="-342900">
              <a:lnSpc>
                <a:spcPts val="2600"/>
              </a:lnSpc>
              <a:spcAft>
                <a:spcPts val="600"/>
              </a:spcAft>
              <a:buClrTx/>
              <a:buSzTx/>
              <a:buFont typeface="Arial" panose="020B0604020202020204" pitchFamily="34" charset="0"/>
              <a:buChar char="•"/>
            </a:pPr>
            <a:r>
              <a:rPr lang="zh-CN" altLang="en-US" sz="1400" dirty="0">
                <a:solidFill>
                  <a:srgbClr val="C00000"/>
                </a:solidFill>
                <a:latin typeface="微软雅黑" panose="020B0503020204020204" pitchFamily="34" charset="-122"/>
                <a:ea typeface="微软雅黑" panose="020B0503020204020204" pitchFamily="34" charset="-122"/>
                <a:sym typeface="宋体" panose="02010600030101010101" pitchFamily="2" charset="-122"/>
              </a:rPr>
              <a:t>支撑保障体系：</a:t>
            </a:r>
            <a:r>
              <a:rPr lang="zh-CN" altLang="en-US" sz="1400" dirty="0">
                <a:latin typeface="微软雅黑" panose="020B0503020204020204" pitchFamily="34" charset="-122"/>
                <a:ea typeface="微软雅黑" panose="020B0503020204020204" pitchFamily="34" charset="-122"/>
                <a:sym typeface="宋体" panose="02010600030101010101" pitchFamily="2" charset="-122"/>
              </a:rPr>
              <a:t>资源、融资、技术、风控、集采、决策、公共关系等。</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641600" y="2144713"/>
            <a:ext cx="4340225" cy="2306955"/>
          </a:xfrm>
          <a:prstGeom prst="rect">
            <a:avLst/>
          </a:prstGeom>
          <a:noFill/>
        </p:spPr>
        <p:txBody>
          <a:bodyPr wrap="square" rtlCol="0" anchor="t">
            <a:spAutoFit/>
          </a:bodyPr>
          <a:lstStyle/>
          <a:p>
            <a:pPr marL="342900" indent="-377825">
              <a:lnSpc>
                <a:spcPct val="200000"/>
              </a:lnSpc>
              <a:buClrTx/>
              <a:buSzTx/>
              <a:buFont typeface="Arial" panose="020B0604020202020204" pitchFamily="34" charset="0"/>
              <a:buChar char="•"/>
            </a:pPr>
            <a:r>
              <a:rPr lang="zh-CN" altLang="en-US" sz="1800" noProof="1" dirty="0">
                <a:latin typeface="微软雅黑" panose="020B0503020204020204" pitchFamily="34" charset="-122"/>
                <a:ea typeface="微软雅黑" panose="020B0503020204020204" pitchFamily="34" charset="-122"/>
                <a:cs typeface="+mn-cs"/>
              </a:rPr>
              <a:t>做贯彻新发展理念的排头兵</a:t>
            </a:r>
            <a:endParaRPr lang="zh-CN" altLang="en-US" sz="1800" noProof="1" dirty="0">
              <a:latin typeface="微软雅黑" panose="020B0503020204020204" pitchFamily="34" charset="-122"/>
              <a:ea typeface="微软雅黑" panose="020B0503020204020204" pitchFamily="34" charset="-122"/>
            </a:endParaRPr>
          </a:p>
          <a:p>
            <a:pPr marL="342900" indent="-342900">
              <a:lnSpc>
                <a:spcPct val="200000"/>
              </a:lnSpc>
              <a:buClrTx/>
              <a:buSzTx/>
              <a:buFont typeface="Arial" panose="020B0604020202020204" pitchFamily="34" charset="0"/>
              <a:buChar char="•"/>
            </a:pPr>
            <a:r>
              <a:rPr lang="zh-CN" altLang="en-US" sz="1800" noProof="1" dirty="0">
                <a:latin typeface="微软雅黑" panose="020B0503020204020204" pitchFamily="34" charset="-122"/>
                <a:ea typeface="微软雅黑" panose="020B0503020204020204" pitchFamily="34" charset="-122"/>
                <a:cs typeface="+mn-cs"/>
              </a:rPr>
              <a:t>践行国家战略的主力军</a:t>
            </a:r>
            <a:endParaRPr lang="zh-CN" altLang="en-US" sz="1800" noProof="1" dirty="0">
              <a:latin typeface="微软雅黑" panose="020B0503020204020204" pitchFamily="34" charset="-122"/>
              <a:ea typeface="微软雅黑" panose="020B0503020204020204" pitchFamily="34" charset="-122"/>
            </a:endParaRPr>
          </a:p>
          <a:p>
            <a:pPr marL="342900" indent="-342900">
              <a:lnSpc>
                <a:spcPct val="200000"/>
              </a:lnSpc>
              <a:buClrTx/>
              <a:buSzTx/>
              <a:buFont typeface="Arial" panose="020B0604020202020204" pitchFamily="34" charset="0"/>
              <a:buChar char="•"/>
            </a:pPr>
            <a:r>
              <a:rPr lang="zh-CN" altLang="en-US" sz="1800" noProof="1" dirty="0">
                <a:latin typeface="微软雅黑" panose="020B0503020204020204" pitchFamily="34" charset="-122"/>
                <a:ea typeface="微软雅黑" panose="020B0503020204020204" pitchFamily="34" charset="-122"/>
                <a:cs typeface="+mn-cs"/>
              </a:rPr>
              <a:t>做打造世界一流企业的先行者</a:t>
            </a:r>
            <a:endParaRPr lang="zh-CN" altLang="en-US" sz="1800" noProof="1" dirty="0">
              <a:latin typeface="微软雅黑" panose="020B0503020204020204" pitchFamily="34" charset="-122"/>
              <a:ea typeface="微软雅黑" panose="020B0503020204020204" pitchFamily="34" charset="-122"/>
            </a:endParaRPr>
          </a:p>
          <a:p>
            <a:pPr marL="342900" indent="-342900">
              <a:lnSpc>
                <a:spcPct val="200000"/>
              </a:lnSpc>
              <a:buClrTx/>
              <a:buSzTx/>
              <a:buFont typeface="Arial" panose="020B0604020202020204" pitchFamily="34" charset="0"/>
              <a:buChar char="•"/>
            </a:pPr>
            <a:r>
              <a:rPr lang="zh-CN" altLang="en-US" sz="1800" noProof="1" dirty="0">
                <a:latin typeface="微软雅黑" panose="020B0503020204020204" pitchFamily="34" charset="-122"/>
                <a:ea typeface="微软雅黑" panose="020B0503020204020204" pitchFamily="34" charset="-122"/>
                <a:cs typeface="+mn-cs"/>
              </a:rPr>
              <a:t>做履行社会责任的先锋队</a:t>
            </a:r>
            <a:endParaRPr lang="zh-CN" altLang="en-US" sz="1800" noProof="1" dirty="0">
              <a:latin typeface="微软雅黑" panose="020B0503020204020204" pitchFamily="34" charset="-122"/>
              <a:ea typeface="微软雅黑" panose="020B0503020204020204" pitchFamily="34" charset="-122"/>
            </a:endParaRPr>
          </a:p>
        </p:txBody>
      </p:sp>
      <p:sp>
        <p:nvSpPr>
          <p:cNvPr id="226306" name="文本框 1"/>
          <p:cNvSpPr txBox="1"/>
          <p:nvPr/>
        </p:nvSpPr>
        <p:spPr>
          <a:xfrm>
            <a:off x="2203450" y="1711325"/>
            <a:ext cx="2976880" cy="398780"/>
          </a:xfrm>
          <a:prstGeom prst="rect">
            <a:avLst/>
          </a:prstGeom>
          <a:noFill/>
          <a:ln w="9525">
            <a:noFill/>
          </a:ln>
        </p:spPr>
        <p:txBody>
          <a:bodyPr wrap="none" anchor="t">
            <a:spAutoFit/>
          </a:bodyPr>
          <a:p>
            <a:r>
              <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新时代葛洲坝人历史使命</a:t>
            </a:r>
            <a:endPar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3" name="文本框 2"/>
          <p:cNvSpPr txBox="1"/>
          <p:nvPr/>
        </p:nvSpPr>
        <p:spPr>
          <a:xfrm>
            <a:off x="2207260" y="1440180"/>
            <a:ext cx="5826760" cy="4707890"/>
          </a:xfrm>
          <a:prstGeom prst="rect">
            <a:avLst/>
          </a:prstGeom>
          <a:noFill/>
          <a:ln w="9525">
            <a:noFill/>
          </a:ln>
        </p:spPr>
        <p:txBody>
          <a:bodyPr wrap="square" anchor="t">
            <a:spAutoFit/>
          </a:bodyPr>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必须坚持“强党建就是强发展”不动摇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必须坚持与国家战略同频共振不动摇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必须坚持发展是第一要务不动摇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必须坚持全面深化改革不动摇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必须坚持创新是第一动力不动摇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必须坚持高质量是发展的第一标准不动摇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必须坚持人才是第一资源不动摇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必须坚持工程承包与投资业务双轮驱动不动摇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必须坚持国际业务优先发展不动摇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必须坚持依法治企不动摇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必须坚持以优秀文化塑造企业灵魂不动摇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a:p>
            <a:pPr marL="342900" indent="-342900">
              <a:lnSpc>
                <a:spcPts val="3000"/>
              </a:lnSpc>
              <a:buClrTx/>
              <a:buSzTx/>
              <a:buFont typeface="Arial" panose="020B0604020202020204" pitchFamily="34" charset="0"/>
              <a:buChar char="•"/>
            </a:pPr>
            <a:r>
              <a:rPr lang="zh-CN" altLang="en-US" sz="1600" dirty="0">
                <a:latin typeface="华文中宋" panose="02010600040101010101" pitchFamily="2" charset="-122"/>
                <a:ea typeface="华文中宋" panose="02010600040101010101" pitchFamily="2" charset="-122"/>
                <a:cs typeface="华文中宋" panose="02010600040101010101" pitchFamily="2" charset="-122"/>
              </a:rPr>
              <a:t>必须坚持以人民为中心的发展思想不动摇</a:t>
            </a:r>
            <a:endParaRPr lang="zh-CN" altLang="en-US" sz="1600" dirty="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8354" name="文本框 4"/>
          <p:cNvSpPr txBox="1"/>
          <p:nvPr/>
        </p:nvSpPr>
        <p:spPr>
          <a:xfrm>
            <a:off x="2479358" y="896938"/>
            <a:ext cx="3084512" cy="460375"/>
          </a:xfrm>
          <a:prstGeom prst="rect">
            <a:avLst/>
          </a:prstGeom>
          <a:noFill/>
          <a:ln w="9525">
            <a:noFill/>
          </a:ln>
        </p:spPr>
        <p:txBody>
          <a:bodyPr wrap="square" anchor="t">
            <a:spAutoFit/>
          </a:bodyPr>
          <a:p>
            <a:r>
              <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十二个坚持：</a:t>
            </a:r>
            <a:endPar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1" name="文本框 2"/>
          <p:cNvSpPr txBox="1"/>
          <p:nvPr/>
        </p:nvSpPr>
        <p:spPr>
          <a:xfrm>
            <a:off x="747713" y="1471613"/>
            <a:ext cx="7504112" cy="1630045"/>
          </a:xfrm>
          <a:prstGeom prst="rect">
            <a:avLst/>
          </a:prstGeom>
          <a:noFill/>
          <a:ln w="9525">
            <a:noFill/>
          </a:ln>
        </p:spPr>
        <p:txBody>
          <a:bodyPr wrap="square" anchor="t">
            <a:spAutoFit/>
          </a:bodyPr>
          <a:p>
            <a:pPr indent="-342900">
              <a:lnSpc>
                <a:spcPts val="3000"/>
              </a:lnSpc>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rPr>
              <a:t>“2+5+1”：</a:t>
            </a:r>
            <a:r>
              <a:rPr lang="zh-CN" altLang="en-US" sz="2000" dirty="0">
                <a:latin typeface="华文中宋" panose="02010600040101010101" pitchFamily="2" charset="-122"/>
                <a:ea typeface="华文中宋" panose="02010600040101010101" pitchFamily="2" charset="-122"/>
              </a:rPr>
              <a:t>“2”是指“两办”，即党委办公室、党委巡察办；“5”是指“五部”，即党建工作部、党委组织部、党委宣传部、纪检监察部、工会工作部；“1”是指“一委”，即直属机关党委。</a:t>
            </a:r>
            <a:endParaRPr lang="zh-CN" altLang="en-US" sz="2000" dirty="0">
              <a:latin typeface="华文中宋" panose="02010600040101010101" pitchFamily="2" charset="-122"/>
              <a:ea typeface="华文中宋" panose="02010600040101010101" pitchFamily="2" charset="-122"/>
            </a:endParaRPr>
          </a:p>
        </p:txBody>
      </p:sp>
      <p:sp>
        <p:nvSpPr>
          <p:cNvPr id="230402" name="文本框 1"/>
          <p:cNvSpPr txBox="1"/>
          <p:nvPr/>
        </p:nvSpPr>
        <p:spPr>
          <a:xfrm>
            <a:off x="747713" y="3713163"/>
            <a:ext cx="7504112" cy="1630045"/>
          </a:xfrm>
          <a:prstGeom prst="rect">
            <a:avLst/>
          </a:prstGeom>
          <a:noFill/>
          <a:ln w="9525">
            <a:noFill/>
          </a:ln>
        </p:spPr>
        <p:txBody>
          <a:bodyPr wrap="square" anchor="t">
            <a:spAutoFit/>
          </a:bodyPr>
          <a:p>
            <a:pPr indent="-342900" algn="just">
              <a:lnSpc>
                <a:spcPts val="3000"/>
              </a:lnSpc>
              <a:buClrTx/>
              <a:buSzTx/>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rPr>
              <a:t>年轻干部“千百工程”：</a:t>
            </a:r>
            <a:r>
              <a:rPr lang="zh-CN" altLang="en-US" sz="2000" dirty="0">
                <a:latin typeface="华文中宋" panose="02010600040101010101" pitchFamily="2" charset="-122"/>
                <a:ea typeface="华文中宋" panose="02010600040101010101" pitchFamily="2" charset="-122"/>
              </a:rPr>
              <a:t>在公司范围内遴选1000名优秀年轻干部</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100名左右作为公司中层干部培养、200名左右作为所属单位高管和大项目公司主要负责人培养、700名左右作为所属单位中层干部培养。</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5" name="文本框 2"/>
          <p:cNvSpPr txBox="1"/>
          <p:nvPr/>
        </p:nvSpPr>
        <p:spPr>
          <a:xfrm>
            <a:off x="655638" y="1436688"/>
            <a:ext cx="7662862" cy="4323080"/>
          </a:xfrm>
          <a:prstGeom prst="rect">
            <a:avLst/>
          </a:prstGeom>
          <a:noFill/>
          <a:ln w="9525">
            <a:noFill/>
          </a:ln>
        </p:spPr>
        <p:txBody>
          <a:bodyPr wrap="square" anchor="t">
            <a:spAutoFit/>
          </a:bodyPr>
          <a:p>
            <a:pPr marL="342900" indent="-342900">
              <a:lnSpc>
                <a:spcPts val="3000"/>
              </a:lnSpc>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rPr>
              <a:t>三个不得：</a:t>
            </a:r>
            <a:r>
              <a:rPr lang="zh-CN" altLang="en-US" sz="2000" dirty="0">
                <a:latin typeface="华文中宋" panose="02010600040101010101" pitchFamily="2" charset="-122"/>
                <a:ea typeface="华文中宋" panose="02010600040101010101" pitchFamily="2" charset="-122"/>
              </a:rPr>
              <a:t>指规章制度未经法律审核，不得发布执行；重要决策未经法律审核，不得进入决策、审批程序；经济合同未经法律审核，不得签署。</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Ø"/>
            </a:pPr>
            <a:endParaRPr lang="zh-CN" altLang="en-US" sz="2000" dirty="0">
              <a:solidFill>
                <a:srgbClr val="C00000"/>
              </a:solidFill>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rPr>
              <a:t>十个严禁：</a:t>
            </a:r>
            <a:r>
              <a:rPr lang="zh-CN" altLang="en-US" sz="2000" dirty="0">
                <a:latin typeface="华文中宋" panose="02010600040101010101" pitchFamily="2" charset="-122"/>
                <a:ea typeface="华文中宋" panose="02010600040101010101" pitchFamily="2" charset="-122"/>
              </a:rPr>
              <a:t>指严禁从事融资性贸易活动，严禁将分支机构的主权交给外部人控制和管理，严禁花钱公关、金钱开道等违法违规获取项目，严禁违规带资、垫资承包工程，严禁卖牌子、提点子、非法转包、违法分包，严禁失去项目主权的项目管理，严禁不签合同就让外协队进场施工，严禁对分包单位以包代管，严禁对分包单位超结超付，严禁所谓体外、表外的合同、担保等违法违规行为。</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矩形 1"/>
          <p:cNvSpPr/>
          <p:nvPr/>
        </p:nvSpPr>
        <p:spPr>
          <a:xfrm>
            <a:off x="1127125" y="2503488"/>
            <a:ext cx="7042150" cy="1384300"/>
          </a:xfrm>
          <a:prstGeom prst="rect">
            <a:avLst/>
          </a:prstGeom>
          <a:noFill/>
          <a:ln w="9525">
            <a:noFill/>
          </a:ln>
        </p:spPr>
        <p:txBody>
          <a:bodyPr anchor="t">
            <a:spAutoFit/>
          </a:bodyPr>
          <a:p>
            <a:pPr algn="just">
              <a:lnSpc>
                <a:spcPct val="140000"/>
              </a:lnSpc>
              <a:spcBef>
                <a:spcPct val="20000"/>
              </a:spcBef>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2012年4月，中共中央办公厅和国务院办公厅联合印发了《党政机关公文处理工作条例》</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将党政机关公文文种合并统一为</a:t>
            </a:r>
            <a:r>
              <a:rPr lang="zh-CN" altLang="en-US" sz="2000" dirty="0">
                <a:solidFill>
                  <a:srgbClr val="C00000"/>
                </a:solidFill>
                <a:latin typeface="Arial Black" panose="020B0A04020102020204" pitchFamily="34" charset="0"/>
                <a:ea typeface="华文中宋" panose="02010600040101010101" pitchFamily="2" charset="-122"/>
                <a:sym typeface="微软雅黑" panose="020B0503020204020204" pitchFamily="34" charset="-122"/>
              </a:rPr>
              <a:t>15</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种。</a:t>
            </a:r>
            <a:endParaRPr lang="en-US" altLang="zh-CN"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19810" name="矩形 9"/>
          <p:cNvSpPr/>
          <p:nvPr/>
        </p:nvSpPr>
        <p:spPr>
          <a:xfrm>
            <a:off x="1096963" y="1908175"/>
            <a:ext cx="928687" cy="398463"/>
          </a:xfrm>
          <a:prstGeom prst="rect">
            <a:avLst/>
          </a:prstGeom>
          <a:noFill/>
          <a:ln w="9525">
            <a:noFill/>
          </a:ln>
        </p:spPr>
        <p:txBody>
          <a:bodyPr wrap="none" anchor="t">
            <a:spAutoFit/>
          </a:bodyPr>
          <a:p>
            <a:pPr>
              <a:buFont typeface="Arial" panose="020B0604020202020204" pitchFamily="34" charset="0"/>
            </a:pPr>
            <a:r>
              <a:rPr lang="en-US" altLang="zh-CN" sz="2000" dirty="0">
                <a:solidFill>
                  <a:srgbClr val="0069B9"/>
                </a:solidFill>
                <a:latin typeface="华文中宋" panose="02010600040101010101" pitchFamily="2" charset="-122"/>
                <a:ea typeface="华文中宋" panose="02010600040101010101" pitchFamily="2" charset="-122"/>
              </a:rPr>
              <a:t>1.</a:t>
            </a:r>
            <a:r>
              <a:rPr lang="zh-CN" altLang="en-US" sz="2000" dirty="0">
                <a:solidFill>
                  <a:srgbClr val="0069B9"/>
                </a:solidFill>
                <a:latin typeface="华文中宋" panose="02010600040101010101" pitchFamily="2" charset="-122"/>
                <a:ea typeface="华文中宋" panose="02010600040101010101" pitchFamily="2" charset="-122"/>
              </a:rPr>
              <a:t>文种</a:t>
            </a:r>
            <a:endParaRPr lang="zh-CN" altLang="en-US" sz="2000" dirty="0">
              <a:solidFill>
                <a:srgbClr val="0069B9"/>
              </a:solidFill>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35560" y="2482850"/>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49" name="文本框 2"/>
          <p:cNvSpPr txBox="1"/>
          <p:nvPr/>
        </p:nvSpPr>
        <p:spPr>
          <a:xfrm>
            <a:off x="1085850" y="2420938"/>
            <a:ext cx="6972300" cy="2014855"/>
          </a:xfrm>
          <a:prstGeom prst="rect">
            <a:avLst/>
          </a:prstGeom>
          <a:noFill/>
          <a:ln w="9525">
            <a:noFill/>
          </a:ln>
        </p:spPr>
        <p:txBody>
          <a:bodyPr wrap="square" anchor="t">
            <a:spAutoFit/>
          </a:bodyPr>
          <a:p>
            <a:pPr marL="342900" indent="-342900">
              <a:lnSpc>
                <a:spcPts val="3000"/>
              </a:lnSpc>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rPr>
              <a:t>一体两轴多维度：</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一体</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是</a:t>
            </a:r>
            <a:r>
              <a:rPr lang="zh-CN" altLang="zh-CN" sz="2000" dirty="0">
                <a:latin typeface="华文中宋" panose="02010600040101010101" pitchFamily="2" charset="-122"/>
                <a:ea typeface="华文中宋" panose="02010600040101010101" pitchFamily="2" charset="-122"/>
              </a:rPr>
              <a:t>将公司各类考核评价有效融合，使考核评价系统化、体系化，建立一套统一的综合考核评价体系。</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两轴</a:t>
            </a:r>
            <a:r>
              <a:rPr lang="en-US" altLang="zh-CN" sz="2000" dirty="0">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建工作和经营业绩两项考核并重。多维度是从党群工团、经营、发展、管理等方面全方位、 多维度进行考核评价。</a:t>
            </a:r>
            <a:endParaRPr lang="zh-CN" altLang="en-US" sz="20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3" name="文本框 1"/>
          <p:cNvSpPr txBox="1"/>
          <p:nvPr/>
        </p:nvSpPr>
        <p:spPr>
          <a:xfrm>
            <a:off x="944563" y="2228850"/>
            <a:ext cx="7253287" cy="2399665"/>
          </a:xfrm>
          <a:prstGeom prst="rect">
            <a:avLst/>
          </a:prstGeom>
          <a:noFill/>
          <a:ln w="9525">
            <a:noFill/>
          </a:ln>
        </p:spPr>
        <p:txBody>
          <a:bodyPr wrap="square" anchor="t">
            <a:spAutoFit/>
          </a:bodyPr>
          <a:p>
            <a:pPr marL="342900" indent="-342900">
              <a:lnSpc>
                <a:spcPts val="3000"/>
              </a:lnSpc>
              <a:buClrTx/>
              <a:buSzTx/>
              <a:buFont typeface="Wingdings" panose="05000000000000000000" charset="0"/>
              <a:buChar char="Ø"/>
            </a:pPr>
            <a:r>
              <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“六集中”：</a:t>
            </a:r>
            <a:r>
              <a:rPr lang="zh-CN" altLang="en-US" sz="2000" dirty="0">
                <a:latin typeface="华文中宋" panose="02010600040101010101" pitchFamily="2" charset="-122"/>
                <a:ea typeface="华文中宋" panose="02010600040101010101" pitchFamily="2" charset="-122"/>
                <a:sym typeface="宋体" panose="02010600030101010101" pitchFamily="2" charset="-122"/>
              </a:rPr>
              <a:t>指</a:t>
            </a:r>
            <a:r>
              <a:rPr lang="zh-CN" altLang="en-US" sz="2000" dirty="0">
                <a:latin typeface="华文中宋" panose="02010600040101010101" pitchFamily="2" charset="-122"/>
                <a:ea typeface="华文中宋" panose="02010600040101010101" pitchFamily="2" charset="-122"/>
              </a:rPr>
              <a:t>按照品牌、资质、业绩、资源、市场、科研对建筑子企业实行专业化重组改造。</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ClrTx/>
              <a:buSzTx/>
              <a:buFont typeface="Wingdings" panose="05000000000000000000" charset="0"/>
              <a:buChar char="Ø"/>
            </a:pPr>
            <a:r>
              <a:rPr lang="en-US" altLang="zh-CN" sz="2000" dirty="0">
                <a:solidFill>
                  <a:srgbClr val="C00000"/>
                </a:solidFill>
                <a:latin typeface="华文中宋" panose="02010600040101010101" pitchFamily="2" charset="-122"/>
                <a:ea typeface="华文中宋" panose="0201060004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rPr>
              <a:t>一主两辅</a:t>
            </a:r>
            <a:r>
              <a:rPr lang="en-US" altLang="zh-CN" sz="2000" dirty="0">
                <a:solidFill>
                  <a:srgbClr val="C00000"/>
                </a:solidFill>
                <a:latin typeface="华文中宋" panose="02010600040101010101" pitchFamily="2" charset="-122"/>
                <a:ea typeface="华文中宋" panose="0201060004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rPr>
              <a:t>或</a:t>
            </a:r>
            <a:r>
              <a:rPr lang="en-US" altLang="zh-CN" sz="2000" dirty="0">
                <a:solidFill>
                  <a:srgbClr val="C00000"/>
                </a:solidFill>
                <a:latin typeface="华文中宋" panose="02010600040101010101" pitchFamily="2" charset="-122"/>
                <a:ea typeface="华文中宋" panose="0201060004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rPr>
              <a:t>一主多辅</a:t>
            </a:r>
            <a:r>
              <a:rPr lang="en-US" altLang="zh-CN" sz="2000" dirty="0">
                <a:solidFill>
                  <a:srgbClr val="C00000"/>
                </a:solidFill>
                <a:latin typeface="华文中宋" panose="02010600040101010101" pitchFamily="2" charset="-122"/>
                <a:ea typeface="华文中宋" panose="0201060004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rPr>
              <a:t>业务格局。</a:t>
            </a:r>
            <a:endParaRPr lang="zh-CN" altLang="en-US" sz="2000" dirty="0">
              <a:solidFill>
                <a:srgbClr val="C00000"/>
              </a:solidFill>
              <a:latin typeface="华文中宋" panose="02010600040101010101" pitchFamily="2" charset="-122"/>
              <a:ea typeface="华文中宋" panose="02010600040101010101" pitchFamily="2" charset="-122"/>
            </a:endParaRPr>
          </a:p>
          <a:p>
            <a:pPr marL="342900" indent="-342900">
              <a:lnSpc>
                <a:spcPts val="3000"/>
              </a:lnSpc>
              <a:buClrTx/>
              <a:buSzTx/>
              <a:buFont typeface="Wingdings" panose="05000000000000000000" charset="0"/>
              <a:buChar char="Ø"/>
            </a:pPr>
            <a:r>
              <a:rPr lang="en-US" altLang="zh-CN"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一主两辅</a:t>
            </a:r>
            <a:r>
              <a:rPr lang="en-US" altLang="zh-CN"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2000" dirty="0">
                <a:latin typeface="华文中宋" panose="02010600040101010101" pitchFamily="2" charset="-122"/>
                <a:ea typeface="华文中宋" panose="02010600040101010101" pitchFamily="2" charset="-122"/>
                <a:sym typeface="宋体" panose="02010600030101010101" pitchFamily="2" charset="-122"/>
              </a:rPr>
              <a:t>：二公司、路桥公司、建设公司、三峡建设公司、市政公司、机电公司、电力公司、生态环境公司</a:t>
            </a:r>
            <a:endParaRPr lang="zh-CN" altLang="en-US" sz="2000" dirty="0">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3000"/>
              </a:lnSpc>
              <a:buClrTx/>
              <a:buSzTx/>
              <a:buFont typeface="Wingdings" panose="05000000000000000000" charset="0"/>
              <a:buChar char="Ø"/>
            </a:pPr>
            <a:r>
              <a:rPr lang="en-US" altLang="zh-CN"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一主多辅</a:t>
            </a:r>
            <a:r>
              <a:rPr lang="en-US" altLang="zh-CN" sz="20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a:t>
            </a:r>
            <a:r>
              <a:rPr lang="zh-CN" altLang="en-US" sz="2000" dirty="0">
                <a:latin typeface="华文中宋" panose="02010600040101010101" pitchFamily="2" charset="-122"/>
                <a:ea typeface="华文中宋" panose="02010600040101010101" pitchFamily="2" charset="-122"/>
                <a:sym typeface="宋体" panose="02010600030101010101" pitchFamily="2" charset="-122"/>
              </a:rPr>
              <a:t>：一公司、三公司</a:t>
            </a:r>
            <a:endParaRPr lang="zh-CN" altLang="en-US" sz="2000"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4" name="文本框 4"/>
          <p:cNvSpPr txBox="1"/>
          <p:nvPr/>
        </p:nvSpPr>
        <p:spPr>
          <a:xfrm>
            <a:off x="-21590" y="553085"/>
            <a:ext cx="9144000" cy="460375"/>
          </a:xfrm>
          <a:prstGeom prst="rect">
            <a:avLst/>
          </a:prstGeom>
          <a:noFill/>
          <a:ln w="9525">
            <a:noFill/>
          </a:ln>
        </p:spPr>
        <p:txBody>
          <a:bodyPr wrap="square" anchor="t">
            <a:spAutoFit/>
          </a:bodyPr>
          <a:p>
            <a:pPr algn="ctr"/>
            <a:r>
              <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系列改革创新</a:t>
            </a:r>
            <a:endParaRPr lang="zh-CN" altLang="en-US"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33473" name="文本框 1"/>
          <p:cNvSpPr txBox="1"/>
          <p:nvPr/>
        </p:nvSpPr>
        <p:spPr>
          <a:xfrm>
            <a:off x="389255" y="1587500"/>
            <a:ext cx="4234815" cy="4759325"/>
          </a:xfrm>
          <a:prstGeom prst="rect">
            <a:avLst/>
          </a:prstGeom>
          <a:noFill/>
          <a:ln w="9525">
            <a:noFill/>
          </a:ln>
        </p:spPr>
        <p:txBody>
          <a:bodyPr wrap="square" anchor="t">
            <a:spAutoFit/>
          </a:bodyPr>
          <a:p>
            <a:pPr marL="342900" indent="-342900">
              <a:lnSpc>
                <a:spcPts val="2600"/>
              </a:lnSpc>
              <a:spcBef>
                <a:spcPts val="0"/>
              </a:spcBef>
              <a:spcAft>
                <a:spcPts val="0"/>
              </a:spcAft>
              <a:buClrTx/>
              <a:buSzTx/>
              <a:buFont typeface="Wingdings" panose="05000000000000000000" charset="0"/>
              <a:buChar char="Ø"/>
            </a:pPr>
            <a:r>
              <a:rPr lang="zh-CN" altLang="en-US"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集团公司</a:t>
            </a:r>
            <a:r>
              <a:rPr lang="en-US" altLang="zh-CN"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2019-2021</a:t>
            </a:r>
            <a:r>
              <a:rPr lang="zh-CN" altLang="en-US"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年投资工作思路</a:t>
            </a:r>
            <a:endParaRPr lang="zh-CN" altLang="en-US" sz="1600" dirty="0">
              <a:solidFill>
                <a:schemeClr val="tx1"/>
              </a:solidFill>
              <a:latin typeface="华文中宋" panose="02010600040101010101" pitchFamily="2" charset="-122"/>
              <a:ea typeface="华文中宋" panose="0201060004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国内在建项目“大检查、大讨论、大变革”主题活动方案</a:t>
            </a:r>
            <a:endParaRPr lang="zh-CN" altLang="en-US" sz="1600" dirty="0">
              <a:solidFill>
                <a:schemeClr val="tx1"/>
              </a:solidFill>
              <a:latin typeface="华文中宋" panose="02010600040101010101" pitchFamily="2" charset="-122"/>
              <a:ea typeface="华文中宋" panose="0201060004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工程项目“滤网行动”实施方案</a:t>
            </a:r>
            <a:endParaRPr sz="1600" dirty="0">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优秀年轻干部“千百工程”工作安排</a:t>
            </a:r>
            <a:endParaRPr sz="1600" dirty="0">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防范化解重大风险专项行动工作方案</a:t>
            </a:r>
            <a:endParaRPr sz="1600" dirty="0">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mn-ea"/>
              </a:rPr>
              <a:t>审计体制改革方案</a:t>
            </a:r>
            <a:endParaRPr sz="1600" dirty="0">
              <a:latin typeface="华文中宋" panose="02010600040101010101" pitchFamily="2" charset="-122"/>
              <a:ea typeface="华文中宋" panose="02010600040101010101" pitchFamily="2" charset="-122"/>
              <a:sym typeface="+mn-ea"/>
            </a:endParaRPr>
          </a:p>
          <a:p>
            <a:pPr marL="342900" indent="-342900">
              <a:lnSpc>
                <a:spcPts val="2600"/>
              </a:lnSpc>
              <a:spcBef>
                <a:spcPts val="0"/>
              </a:spcBef>
              <a:spcAft>
                <a:spcPts val="0"/>
              </a:spcAft>
              <a:buClrTx/>
              <a:buSzTx/>
              <a:buFont typeface="Wingdings" panose="05000000000000000000" charset="0"/>
              <a:buChar char="Ø"/>
            </a:pPr>
            <a:r>
              <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纪检监察体制改革实施方案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国内市场平台类机构运行管理方案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培训体制改革方案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本部机构设置及职能调整方案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机电物资管理体制改革方案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latin typeface="华文中宋" panose="02010600040101010101" pitchFamily="2" charset="-122"/>
                <a:ea typeface="华文中宋" panose="02010600040101010101" pitchFamily="2" charset="-122"/>
                <a:sym typeface="宋体" panose="02010600030101010101" pitchFamily="2" charset="-122"/>
              </a:rPr>
              <a:t>军民融合业务规划管理方案</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2600"/>
              </a:lnSpc>
              <a:spcBef>
                <a:spcPts val="0"/>
              </a:spcBef>
              <a:spcAft>
                <a:spcPts val="0"/>
              </a:spcAft>
              <a:buClrTx/>
              <a:buSzTx/>
              <a:buFont typeface="Wingdings" panose="05000000000000000000" charset="0"/>
              <a:buChar char="Ø"/>
            </a:pPr>
            <a:r>
              <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rPr>
              <a:t>治理体系总体方案（试行）</a:t>
            </a:r>
            <a:endParaRPr sz="1600" dirty="0">
              <a:solidFill>
                <a:schemeClr val="tx1"/>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 name="文本框 1"/>
          <p:cNvSpPr txBox="1"/>
          <p:nvPr/>
        </p:nvSpPr>
        <p:spPr>
          <a:xfrm>
            <a:off x="5394325" y="1587500"/>
            <a:ext cx="3435985" cy="1630045"/>
          </a:xfrm>
          <a:prstGeom prst="rect">
            <a:avLst/>
          </a:prstGeom>
          <a:noFill/>
          <a:ln w="9525">
            <a:noFill/>
          </a:ln>
        </p:spPr>
        <p:txBody>
          <a:bodyPr wrap="square" anchor="t">
            <a:spAutoFit/>
          </a:bodyPr>
          <a:p>
            <a:pPr marL="342900" indent="-342900">
              <a:lnSpc>
                <a:spcPts val="3000"/>
              </a:lnSpc>
              <a:buClrTx/>
              <a:buSzTx/>
              <a:buFont typeface="Wingdings" panose="05000000000000000000" charset="0"/>
              <a:buChar char="Ø"/>
            </a:pPr>
            <a:r>
              <a:rPr lang="zh-CN"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rPr>
              <a:t>国际业务管理体制改革方案</a:t>
            </a:r>
            <a:endParaRPr lang="zh-CN"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3000"/>
              </a:lnSpc>
              <a:buClrTx/>
              <a:buSzTx/>
              <a:buFont typeface="Wingdings" panose="05000000000000000000" charset="0"/>
              <a:buChar char="Ø"/>
            </a:pPr>
            <a:r>
              <a:rPr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rPr>
              <a:t>账户资金管理体制改革方案</a:t>
            </a:r>
            <a:endParaRPr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endParaRPr>
          </a:p>
          <a:p>
            <a:pPr marL="342900" indent="-342900">
              <a:lnSpc>
                <a:spcPts val="3000"/>
              </a:lnSpc>
              <a:buClrTx/>
              <a:buSzTx/>
              <a:buFont typeface="Wingdings" panose="05000000000000000000" charset="0"/>
              <a:buChar char="Ø"/>
            </a:pPr>
            <a:r>
              <a:rPr lang="zh-CN" altLang="en-US" sz="1600" dirty="0">
                <a:solidFill>
                  <a:schemeClr val="bg1">
                    <a:lumMod val="50000"/>
                  </a:schemeClr>
                </a:solidFill>
                <a:latin typeface="华文中宋" panose="02010600040101010101" pitchFamily="2" charset="-122"/>
                <a:ea typeface="华文中宋" panose="02010600040101010101" pitchFamily="2" charset="-122"/>
              </a:rPr>
              <a:t>基地综合管理改革方案</a:t>
            </a:r>
            <a:endParaRPr lang="zh-CN" altLang="en-US" sz="1600" dirty="0">
              <a:solidFill>
                <a:schemeClr val="bg1">
                  <a:lumMod val="50000"/>
                </a:schemeClr>
              </a:solidFill>
              <a:latin typeface="华文中宋" panose="02010600040101010101" pitchFamily="2" charset="-122"/>
              <a:ea typeface="华文中宋" panose="02010600040101010101" pitchFamily="2" charset="-122"/>
            </a:endParaRPr>
          </a:p>
          <a:p>
            <a:pPr marL="342900" indent="-342900">
              <a:lnSpc>
                <a:spcPts val="3000"/>
              </a:lnSpc>
              <a:buClrTx/>
              <a:buSzTx/>
              <a:buFont typeface="Wingdings" panose="05000000000000000000" charset="0"/>
              <a:buChar char="Ø"/>
            </a:pPr>
            <a:r>
              <a:rPr lang="zh-CN"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rPr>
              <a:t>集中采购管理体制改革方案</a:t>
            </a:r>
            <a:endParaRPr lang="zh-CN" sz="1600" dirty="0">
              <a:solidFill>
                <a:schemeClr val="bg1">
                  <a:lumMod val="50000"/>
                </a:schemeClr>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3" name="文本框 4"/>
          <p:cNvSpPr txBox="1"/>
          <p:nvPr/>
        </p:nvSpPr>
        <p:spPr>
          <a:xfrm>
            <a:off x="0" y="1198880"/>
            <a:ext cx="3940175" cy="398780"/>
          </a:xfrm>
          <a:prstGeom prst="rect">
            <a:avLst/>
          </a:prstGeom>
          <a:noFill/>
          <a:ln w="9525">
            <a:noFill/>
          </a:ln>
        </p:spPr>
        <p:txBody>
          <a:bodyPr wrap="square" anchor="t">
            <a:spAutoFit/>
          </a:bodyPr>
          <a:p>
            <a:pPr algn="ctr"/>
            <a:r>
              <a:rPr lang="zh-CN" altLang="en-US" sz="2000" dirty="0">
                <a:solidFill>
                  <a:srgbClr val="002060"/>
                </a:solidFill>
                <a:latin typeface="华文中宋" panose="02010600040101010101" pitchFamily="2" charset="-122"/>
                <a:ea typeface="华文中宋" panose="02010600040101010101" pitchFamily="2" charset="-122"/>
                <a:sym typeface="宋体" panose="02010600030101010101" pitchFamily="2" charset="-122"/>
              </a:rPr>
              <a:t>已经出台</a:t>
            </a:r>
            <a:endParaRPr lang="zh-CN" altLang="en-US" sz="2000" dirty="0">
              <a:solidFill>
                <a:srgbClr val="00206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4" name="文本框 4"/>
          <p:cNvSpPr txBox="1"/>
          <p:nvPr/>
        </p:nvSpPr>
        <p:spPr>
          <a:xfrm>
            <a:off x="4890135" y="1198880"/>
            <a:ext cx="3940175" cy="398780"/>
          </a:xfrm>
          <a:prstGeom prst="rect">
            <a:avLst/>
          </a:prstGeom>
          <a:noFill/>
          <a:ln w="9525">
            <a:noFill/>
          </a:ln>
        </p:spPr>
        <p:txBody>
          <a:bodyPr wrap="square" anchor="t">
            <a:spAutoFit/>
          </a:bodyPr>
          <a:p>
            <a:pPr algn="ctr"/>
            <a:r>
              <a:rPr lang="zh-CN" altLang="en-US" sz="2000" dirty="0">
                <a:solidFill>
                  <a:srgbClr val="002060"/>
                </a:solidFill>
                <a:latin typeface="华文中宋" panose="02010600040101010101" pitchFamily="2" charset="-122"/>
                <a:ea typeface="华文中宋" panose="02010600040101010101" pitchFamily="2" charset="-122"/>
                <a:sym typeface="宋体" panose="02010600030101010101" pitchFamily="2" charset="-122"/>
              </a:rPr>
              <a:t>研究推进</a:t>
            </a:r>
            <a:endParaRPr lang="zh-CN" altLang="en-US" sz="2000" dirty="0">
              <a:solidFill>
                <a:srgbClr val="002060"/>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3278188" y="2541588"/>
            <a:ext cx="425958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会议筹办基础</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1864758" y="2438554"/>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234499" name="TextBox 13"/>
          <p:cNvSpPr txBox="1"/>
          <p:nvPr/>
        </p:nvSpPr>
        <p:spPr>
          <a:xfrm>
            <a:off x="1741488" y="2628900"/>
            <a:ext cx="1344612" cy="738505"/>
          </a:xfrm>
          <a:prstGeom prst="rect">
            <a:avLst/>
          </a:prstGeom>
          <a:noFill/>
          <a:ln w="9525">
            <a:noFill/>
          </a:ln>
        </p:spPr>
        <p:txBody>
          <a:bodyPr lIns="0" tIns="0" rIns="0" bIns="0" anchor="t">
            <a:spAutoFit/>
          </a:bodyPr>
          <a:p>
            <a:pPr algn="ctr">
              <a:buFont typeface="Arial" panose="020B0604020202020204" pitchFamily="34" charset="0"/>
            </a:pPr>
            <a:r>
              <a:rPr lang="zh-CN" altLang="zh-CN" sz="4800" b="1" dirty="0">
                <a:solidFill>
                  <a:srgbClr val="C00002"/>
                </a:solidFill>
                <a:latin typeface="华文中宋" panose="02010600040101010101" pitchFamily="2" charset="-122"/>
                <a:ea typeface="华文中宋" panose="02010600040101010101" pitchFamily="2" charset="-122"/>
              </a:rPr>
              <a:t>五</a:t>
            </a:r>
            <a:endParaRPr lang="zh-CN" altLang="zh-CN" sz="4800" b="1" dirty="0">
              <a:solidFill>
                <a:srgbClr val="C00002"/>
              </a:solidFill>
              <a:latin typeface="华文中宋" panose="02010600040101010101" pitchFamily="2" charset="-122"/>
              <a:ea typeface="华文中宋" panose="02010600040101010101" pitchFamily="2" charset="-122"/>
            </a:endParaRPr>
          </a:p>
        </p:txBody>
      </p:sp>
      <p:sp>
        <p:nvSpPr>
          <p:cNvPr id="227332" name="TextBox 16"/>
          <p:cNvSpPr txBox="1"/>
          <p:nvPr/>
        </p:nvSpPr>
        <p:spPr>
          <a:xfrm>
            <a:off x="1895475" y="3789363"/>
            <a:ext cx="5873750" cy="645160"/>
          </a:xfrm>
          <a:prstGeom prst="rect">
            <a:avLst/>
          </a:prstGeom>
          <a:noFill/>
          <a:ln w="9525">
            <a:noFill/>
          </a:ln>
        </p:spPr>
        <p:txBody>
          <a:bodyPr wrap="square" anchor="t">
            <a:spAutoFit/>
          </a:bodyPr>
          <a:p>
            <a:pPr>
              <a:buFont typeface="Arial" panose="020B0604020202020204" pitchFamily="34" charset="0"/>
            </a:pPr>
            <a:r>
              <a:rPr lang="zh-CN" altLang="en-US" sz="1800" b="1" dirty="0">
                <a:solidFill>
                  <a:srgbClr val="7F7F7F"/>
                </a:solidFill>
                <a:latin typeface="华文中宋" panose="02010600040101010101" pitchFamily="2" charset="-122"/>
                <a:ea typeface="华文中宋" panose="02010600040101010101" pitchFamily="2" charset="-122"/>
              </a:rPr>
              <a:t>关键词</a:t>
            </a:r>
            <a:r>
              <a:rPr lang="zh-CN" altLang="en-US" sz="1800" dirty="0">
                <a:solidFill>
                  <a:srgbClr val="7F7F7F"/>
                </a:solidFill>
                <a:latin typeface="华文中宋" panose="02010600040101010101" pitchFamily="2" charset="-122"/>
                <a:ea typeface="华文中宋" panose="02010600040101010101" pitchFamily="2" charset="-122"/>
              </a:rPr>
              <a:t>：充分准备、认真检查，做好服务、随机应变，</a:t>
            </a:r>
            <a:endParaRPr lang="zh-CN" altLang="en-US" sz="1800" dirty="0">
              <a:solidFill>
                <a:srgbClr val="7F7F7F"/>
              </a:solidFill>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1800" dirty="0">
                <a:solidFill>
                  <a:srgbClr val="7F7F7F"/>
                </a:solidFill>
                <a:latin typeface="华文中宋" panose="02010600040101010101" pitchFamily="2" charset="-122"/>
                <a:ea typeface="华文中宋" panose="02010600040101010101" pitchFamily="2" charset="-122"/>
              </a:rPr>
              <a:t>            全面总结、持续改进</a:t>
            </a:r>
            <a:endParaRPr lang="en-US" altLang="zh-CN" sz="1800" dirty="0">
              <a:solidFill>
                <a:srgbClr val="7F7F7F"/>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8353" name="文本框 1"/>
          <p:cNvSpPr txBox="1"/>
          <p:nvPr/>
        </p:nvSpPr>
        <p:spPr>
          <a:xfrm>
            <a:off x="815975" y="1771650"/>
            <a:ext cx="1809115"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会前 </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充分准备</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28354" name="文本框 3"/>
          <p:cNvSpPr txBox="1"/>
          <p:nvPr/>
        </p:nvSpPr>
        <p:spPr>
          <a:xfrm>
            <a:off x="1362075" y="2487613"/>
            <a:ext cx="5671820" cy="368300"/>
          </a:xfrm>
          <a:prstGeom prst="rect">
            <a:avLst/>
          </a:prstGeom>
          <a:noFill/>
          <a:ln w="9525">
            <a:noFill/>
          </a:ln>
        </p:spPr>
        <p:txBody>
          <a:bodyPr wrap="none" anchor="t">
            <a:spAutoFit/>
          </a:bodyPr>
          <a:p>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方案策划</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：会议主题、时间、地点、出席领导、议程。</a:t>
            </a:r>
            <a:endParaRPr lang="en-US" altLang="zh-CN" sz="18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8355" name="文本框 4"/>
          <p:cNvSpPr txBox="1"/>
          <p:nvPr/>
        </p:nvSpPr>
        <p:spPr>
          <a:xfrm>
            <a:off x="1362075" y="3049588"/>
            <a:ext cx="6856413" cy="368300"/>
          </a:xfrm>
          <a:prstGeom prst="rect">
            <a:avLst/>
          </a:prstGeom>
          <a:noFill/>
          <a:ln w="9525">
            <a:noFill/>
          </a:ln>
        </p:spPr>
        <p:txBody>
          <a:bodyPr wrap="square" anchor="t">
            <a:spAutoFit/>
          </a:bodyPr>
          <a:p>
            <a:r>
              <a:rPr lang="zh-CN" altLang="en-US" sz="1800" b="1" dirty="0">
                <a:solidFill>
                  <a:srgbClr val="1F4377"/>
                </a:solidFill>
                <a:latin typeface="华文中宋" panose="02010600040101010101" pitchFamily="2" charset="-122"/>
                <a:ea typeface="华文中宋" panose="02010600040101010101" pitchFamily="2" charset="-122"/>
              </a:rPr>
              <a:t>职责分工</a:t>
            </a:r>
            <a:r>
              <a:rPr lang="zh-CN" altLang="en-US" sz="1800" dirty="0">
                <a:latin typeface="华文中宋" panose="02010600040101010101" pitchFamily="2" charset="-122"/>
                <a:ea typeface="华文中宋" panose="02010600040101010101" pitchFamily="2" charset="-122"/>
              </a:rPr>
              <a:t>：制订任务分工表，明确具体责任人及完成时限。</a:t>
            </a:r>
            <a:endParaRPr lang="zh-CN" altLang="en-US" sz="1800" dirty="0">
              <a:latin typeface="华文中宋" panose="02010600040101010101" pitchFamily="2" charset="-122"/>
              <a:ea typeface="华文中宋" panose="02010600040101010101" pitchFamily="2" charset="-122"/>
            </a:endParaRPr>
          </a:p>
        </p:txBody>
      </p:sp>
      <p:sp>
        <p:nvSpPr>
          <p:cNvPr id="228356" name="文本框 5"/>
          <p:cNvSpPr txBox="1"/>
          <p:nvPr/>
        </p:nvSpPr>
        <p:spPr>
          <a:xfrm>
            <a:off x="1362075" y="3611563"/>
            <a:ext cx="7468235" cy="368300"/>
          </a:xfrm>
          <a:prstGeom prst="rect">
            <a:avLst/>
          </a:prstGeom>
          <a:noFill/>
          <a:ln w="9525">
            <a:noFill/>
          </a:ln>
        </p:spPr>
        <p:txBody>
          <a:bodyPr wrap="none" anchor="t">
            <a:spAutoFit/>
          </a:bodyPr>
          <a:p>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资料准备</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：会议议程、领导讲话、主持词、汇报材料、</a:t>
            </a:r>
            <a:r>
              <a:rPr lang="en-US" altLang="zh-CN" sz="1800" dirty="0">
                <a:latin typeface="华文中宋" panose="02010600040101010101" pitchFamily="2" charset="-122"/>
                <a:ea typeface="华文中宋" panose="02010600040101010101" pitchFamily="2" charset="-122"/>
                <a:sym typeface="宋体" panose="02010600030101010101" pitchFamily="2" charset="-122"/>
              </a:rPr>
              <a:t>PPT</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、影音资料。</a:t>
            </a:r>
            <a:endParaRPr lang="en-US" altLang="zh-CN" sz="18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8357" name="文本框 6"/>
          <p:cNvSpPr txBox="1"/>
          <p:nvPr/>
        </p:nvSpPr>
        <p:spPr>
          <a:xfrm>
            <a:off x="1362075" y="4173538"/>
            <a:ext cx="5900420" cy="368300"/>
          </a:xfrm>
          <a:prstGeom prst="rect">
            <a:avLst/>
          </a:prstGeom>
          <a:noFill/>
          <a:ln w="9525">
            <a:noFill/>
          </a:ln>
        </p:spPr>
        <p:txBody>
          <a:bodyPr wrap="none" anchor="t">
            <a:spAutoFit/>
          </a:bodyPr>
          <a:p>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会议通知</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：要素齐全、简明扼要、态度诚恳、时机恰当。</a:t>
            </a:r>
            <a:endParaRPr lang="en-US" altLang="zh-CN" sz="18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8358" name="文本框 7"/>
          <p:cNvSpPr txBox="1"/>
          <p:nvPr/>
        </p:nvSpPr>
        <p:spPr>
          <a:xfrm>
            <a:off x="1362075" y="4735513"/>
            <a:ext cx="4300220" cy="368300"/>
          </a:xfrm>
          <a:prstGeom prst="rect">
            <a:avLst/>
          </a:prstGeom>
          <a:noFill/>
          <a:ln w="9525">
            <a:noFill/>
          </a:ln>
        </p:spPr>
        <p:txBody>
          <a:bodyPr wrap="none" anchor="t">
            <a:spAutoFit/>
          </a:bodyPr>
          <a:p>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会场布置</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：坚持原则性与灵活性相结合。</a:t>
            </a:r>
            <a:endParaRPr lang="en-US" altLang="zh-CN" sz="1800" dirty="0">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10" name="直接连接符 9"/>
          <p:cNvCxnSpPr/>
          <p:nvPr/>
        </p:nvCxnSpPr>
        <p:spPr>
          <a:xfrm flipH="1">
            <a:off x="1463675"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矩形 10"/>
          <p:cNvSpPr/>
          <p:nvPr/>
        </p:nvSpPr>
        <p:spPr>
          <a:xfrm>
            <a:off x="614680" y="2008505"/>
            <a:ext cx="7793355" cy="397510"/>
          </a:xfrm>
          <a:prstGeom prst="rect">
            <a:avLst/>
          </a:prstGeom>
          <a:noFill/>
          <a:ln w="9525">
            <a:noFill/>
          </a:ln>
        </p:spPr>
        <p:txBody>
          <a:bodyPr wrap="square" lIns="91436" tIns="45718" rIns="91436" bIns="45718">
            <a:spAutoFit/>
          </a:bodyPr>
          <a:p>
            <a:pPr marL="342900" lvl="0" indent="-342900" algn="just" eaLnBrk="1" hangingPunct="1">
              <a:lnSpc>
                <a:spcPct val="100000"/>
              </a:lnSpc>
              <a:spcBef>
                <a:spcPct val="20000"/>
              </a:spcBef>
              <a:buFont typeface="Wingdings" panose="05000000000000000000" charset="0"/>
              <a:buChar char="Ø"/>
            </a:pP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根据活动的性质、主题、人数，选择一个或多个合适的活动场地。</a:t>
            </a:r>
            <a:endPar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2" name="文本框 1"/>
          <p:cNvSpPr txBox="1"/>
          <p:nvPr/>
        </p:nvSpPr>
        <p:spPr>
          <a:xfrm>
            <a:off x="668020" y="913765"/>
            <a:ext cx="1201420" cy="398780"/>
          </a:xfrm>
          <a:prstGeom prst="rect">
            <a:avLst/>
          </a:prstGeom>
          <a:noFill/>
        </p:spPr>
        <p:txBody>
          <a:bodyPr wrap="none" rtlCol="0" anchor="t">
            <a:spAutoFit/>
          </a:bodyPr>
          <a:p>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注意要点</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3" name="文本框 2"/>
          <p:cNvSpPr txBox="1"/>
          <p:nvPr/>
        </p:nvSpPr>
        <p:spPr>
          <a:xfrm>
            <a:off x="614680" y="2732405"/>
            <a:ext cx="7719695" cy="1014730"/>
          </a:xfrm>
          <a:prstGeom prst="rect">
            <a:avLst/>
          </a:prstGeom>
          <a:noFill/>
        </p:spPr>
        <p:txBody>
          <a:bodyPr wrap="square" rtlCol="0">
            <a:spAutoFit/>
          </a:bodyPr>
          <a:p>
            <a:pPr marL="342900" indent="-342900" algn="just" rtl="0" eaLnBrk="1" hangingPunct="1">
              <a:lnSpc>
                <a:spcPct val="100000"/>
              </a:lnSpc>
              <a:spcBef>
                <a:spcPct val="20000"/>
              </a:spcBef>
              <a:buFont typeface="Wingdings" panose="05000000000000000000" charset="0"/>
              <a:buChar char="Ø"/>
              <a:defRPr/>
            </a:pP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会议资料：欢迎</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屏</a:t>
            </a: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、会标、议程、席位卡、人员</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名单</a:t>
            </a: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、发言材料、工作指南、项目</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介绍、会议签到表、多媒体资料</a:t>
            </a: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、指示</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牌、工作证、餐券等。</a:t>
            </a:r>
            <a:endPar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4" name="文本框 3"/>
          <p:cNvSpPr txBox="1"/>
          <p:nvPr/>
        </p:nvSpPr>
        <p:spPr>
          <a:xfrm>
            <a:off x="614680" y="4073525"/>
            <a:ext cx="7793990" cy="706755"/>
          </a:xfrm>
          <a:prstGeom prst="rect">
            <a:avLst/>
          </a:prstGeom>
          <a:noFill/>
        </p:spPr>
        <p:txBody>
          <a:bodyPr wrap="square" rtlCol="0" anchor="t">
            <a:spAutoFit/>
          </a:bodyPr>
          <a:p>
            <a:pPr marL="342900" lvl="0" indent="-342900" eaLnBrk="1" hangingPunct="1">
              <a:lnSpc>
                <a:spcPct val="100000"/>
              </a:lnSpc>
              <a:buFont typeface="Wingdings" panose="05000000000000000000" charset="0"/>
              <a:buChar char="Ø"/>
            </a:pPr>
            <a:r>
              <a:rPr lang="zh-CN" altLang="en-US" sz="2000" dirty="0" smtClean="0">
                <a:solidFill>
                  <a:schemeClr val="tx1"/>
                </a:solidFill>
                <a:latin typeface="华文中宋" panose="02010600040101010101" pitchFamily="2" charset="-122"/>
                <a:ea typeface="华文中宋" panose="02010600040101010101" pitchFamily="2" charset="-122"/>
                <a:sym typeface="Arial" panose="020B0604020202020204" pitchFamily="34" charset="0"/>
              </a:rPr>
              <a:t>桌面</a:t>
            </a:r>
            <a:r>
              <a:rPr lang="zh-CN" altLang="en-US" sz="2000" dirty="0">
                <a:solidFill>
                  <a:schemeClr val="tx1"/>
                </a:solidFill>
                <a:latin typeface="华文中宋" panose="02010600040101010101" pitchFamily="2" charset="-122"/>
                <a:ea typeface="华文中宋" panose="02010600040101010101" pitchFamily="2" charset="-122"/>
                <a:sym typeface="Arial" panose="020B0604020202020204" pitchFamily="34" charset="0"/>
              </a:rPr>
              <a:t>摆放：</a:t>
            </a:r>
            <a:r>
              <a:rPr lang="zh-CN" altLang="en-US" sz="2000" dirty="0">
                <a:solidFill>
                  <a:schemeClr val="tx1"/>
                </a:solidFill>
                <a:latin typeface="华文中宋" panose="02010600040101010101" pitchFamily="2" charset="-122"/>
                <a:ea typeface="华文中宋" panose="02010600040101010101" pitchFamily="2" charset="-122"/>
                <a:cs typeface="+mn-ea"/>
                <a:sym typeface="Arial" panose="020B0604020202020204" pitchFamily="34" charset="0"/>
              </a:rPr>
              <a:t>话筒、席次卡、矿泉水、茶杯、纸巾盒（湿毛巾）</a:t>
            </a:r>
            <a:r>
              <a:rPr lang="zh-CN" altLang="en-US" sz="2000" dirty="0" smtClean="0">
                <a:solidFill>
                  <a:schemeClr val="tx1"/>
                </a:solidFill>
                <a:latin typeface="华文中宋" panose="02010600040101010101" pitchFamily="2" charset="-122"/>
                <a:ea typeface="华文中宋" panose="02010600040101010101" pitchFamily="2" charset="-122"/>
                <a:cs typeface="+mn-ea"/>
                <a:sym typeface="Arial" panose="020B0604020202020204" pitchFamily="34" charset="0"/>
              </a:rPr>
              <a:t>、参会</a:t>
            </a:r>
            <a:r>
              <a:rPr lang="zh-CN" altLang="en-US" sz="2000" dirty="0">
                <a:solidFill>
                  <a:schemeClr val="tx1"/>
                </a:solidFill>
                <a:latin typeface="华文中宋" panose="02010600040101010101" pitchFamily="2" charset="-122"/>
                <a:ea typeface="华文中宋" panose="02010600040101010101" pitchFamily="2" charset="-122"/>
                <a:cs typeface="+mn-ea"/>
                <a:sym typeface="Arial" panose="020B0604020202020204" pitchFamily="34" charset="0"/>
              </a:rPr>
              <a:t>人员名单、会议议程、会议资料、便签纸、铅</a:t>
            </a:r>
            <a:r>
              <a:rPr lang="zh-CN" altLang="en-US" sz="2000" dirty="0" smtClean="0">
                <a:solidFill>
                  <a:schemeClr val="tx1"/>
                </a:solidFill>
                <a:latin typeface="华文中宋" panose="02010600040101010101" pitchFamily="2" charset="-122"/>
                <a:ea typeface="华文中宋" panose="02010600040101010101" pitchFamily="2" charset="-122"/>
                <a:cs typeface="+mn-ea"/>
                <a:sym typeface="Arial" panose="020B0604020202020204" pitchFamily="34" charset="0"/>
              </a:rPr>
              <a:t>笔。</a:t>
            </a:r>
            <a:endParaRPr lang="zh-CN" altLang="en-US" sz="2000" dirty="0" smtClean="0">
              <a:solidFill>
                <a:schemeClr val="tx1"/>
              </a:solidFill>
              <a:latin typeface="华文中宋" panose="02010600040101010101" pitchFamily="2" charset="-122"/>
              <a:ea typeface="华文中宋" panose="02010600040101010101" pitchFamily="2" charset="-122"/>
              <a:cs typeface="+mn-ea"/>
              <a:sym typeface="Arial" panose="020B0604020202020204" pitchFamily="34"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矩形 10"/>
          <p:cNvSpPr/>
          <p:nvPr/>
        </p:nvSpPr>
        <p:spPr>
          <a:xfrm>
            <a:off x="842328" y="1708151"/>
            <a:ext cx="6985000" cy="3198495"/>
          </a:xfrm>
          <a:prstGeom prst="rect">
            <a:avLst/>
          </a:prstGeom>
          <a:noFill/>
          <a:ln w="9525">
            <a:noFill/>
          </a:ln>
        </p:spPr>
        <p:txBody>
          <a:bodyPr lIns="91436" tIns="45718" rIns="91436" bIns="45718">
            <a:spAutoFit/>
          </a:bodyPr>
          <a:p>
            <a:pPr lvl="0" algn="just" eaLnBrk="0" hangingPunct="0">
              <a:lnSpc>
                <a:spcPct val="150000"/>
              </a:lnSpc>
              <a:spcBef>
                <a:spcPct val="20000"/>
              </a:spcBef>
              <a:buFont typeface="Wingdings" panose="05000000000000000000" charset="0"/>
            </a:pPr>
            <a:r>
              <a:rPr lang="zh-CN" altLang="en-US" b="1" dirty="0" smtClean="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书面</a:t>
            </a:r>
            <a:r>
              <a:rPr lang="zh-CN" altLang="en-US"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通知</a:t>
            </a:r>
            <a:endParaRPr lang="en-US" altLang="zh-CN"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a:p>
            <a:pPr lvl="0" indent="-342900" algn="just">
              <a:lnSpc>
                <a:spcPct val="150000"/>
              </a:lnSpc>
              <a:spcBef>
                <a:spcPct val="20000"/>
              </a:spcBef>
              <a:buFont typeface="Wingdings" panose="05000000000000000000" charset="0"/>
              <a:buChar char="Ø"/>
            </a:pP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形式：正式公文、工作方案</a:t>
            </a:r>
            <a:endParaRPr lang="en-US" altLang="zh-CN"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a:p>
            <a:pPr lvl="0" indent="-342900" algn="just">
              <a:lnSpc>
                <a:spcPct val="150000"/>
              </a:lnSpc>
              <a:spcBef>
                <a:spcPct val="20000"/>
              </a:spcBef>
              <a:buFont typeface="Wingdings" panose="05000000000000000000" charset="0"/>
              <a:buChar char="Ø"/>
            </a:pP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会议通知应包含：会议</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名称、时间、地点</a:t>
            </a: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、议程、主</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持人、参加人</a:t>
            </a: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员等</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a:t>
            </a:r>
            <a:endPar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a:p>
            <a:pPr lvl="0" indent="-342900" algn="just">
              <a:lnSpc>
                <a:spcPct val="150000"/>
              </a:lnSpc>
              <a:spcBef>
                <a:spcPct val="20000"/>
              </a:spcBef>
              <a:buFont typeface="Wingdings" panose="05000000000000000000" charset="0"/>
              <a:buChar char="Ø"/>
            </a:pPr>
            <a:r>
              <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根据情况，着装、天气、</a:t>
            </a:r>
            <a:r>
              <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rPr>
              <a:t>食宿、费用等。</a:t>
            </a:r>
            <a:endParaRPr lang="zh-CN" altLang="en-US" sz="2000" dirty="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a:p>
            <a:pPr lvl="0" indent="-342900" algn="just">
              <a:lnSpc>
                <a:spcPct val="150000"/>
              </a:lnSpc>
              <a:spcBef>
                <a:spcPct val="20000"/>
              </a:spcBef>
              <a:buClrTx/>
              <a:buSzTx/>
              <a:buFont typeface="Wingdings" panose="05000000000000000000" charset="0"/>
              <a:buChar char="Ø"/>
            </a:pPr>
            <a:r>
              <a:rPr lang="zh-CN" altLang="en-US" sz="2000" dirty="0" smtClean="0">
                <a:latin typeface="华文中宋" panose="02010600040101010101" pitchFamily="2" charset="-122"/>
                <a:ea typeface="华文中宋" panose="02010600040101010101" pitchFamily="2" charset="-122"/>
                <a:sym typeface="微软雅黑" panose="020B0503020204020204" pitchFamily="34" charset="-122"/>
              </a:rPr>
              <a:t>会议正式开始前夕，对于不确定因素再次落实</a:t>
            </a:r>
            <a:endParaRPr lang="zh-CN" altLang="en-US" sz="2000" dirty="0" smtClean="0">
              <a:solidFill>
                <a:schemeClr val="tx1"/>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2" name="文本框 1"/>
          <p:cNvSpPr txBox="1"/>
          <p:nvPr/>
        </p:nvSpPr>
        <p:spPr>
          <a:xfrm>
            <a:off x="668020" y="913765"/>
            <a:ext cx="1201420" cy="398780"/>
          </a:xfrm>
          <a:prstGeom prst="rect">
            <a:avLst/>
          </a:prstGeom>
          <a:noFill/>
        </p:spPr>
        <p:txBody>
          <a:bodyPr wrap="none" rtlCol="0" anchor="t">
            <a:spAutoFit/>
          </a:bodyPr>
          <a:p>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注意要点</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44" name="矩形 18"/>
          <p:cNvSpPr>
            <a:spLocks noChangeAspect="1"/>
          </p:cNvSpPr>
          <p:nvPr/>
        </p:nvSpPr>
        <p:spPr>
          <a:xfrm>
            <a:off x="960755" y="2642870"/>
            <a:ext cx="7228205" cy="1322070"/>
          </a:xfrm>
          <a:prstGeom prst="rect">
            <a:avLst/>
          </a:prstGeom>
          <a:noFill/>
          <a:ln w="9525">
            <a:noFill/>
          </a:ln>
        </p:spPr>
        <p:txBody>
          <a:bodyPr wrap="square">
            <a:spAutoFit/>
          </a:bodyPr>
          <a:p>
            <a:pPr lvl="0"/>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尊敬的×××</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pitchFamily="34" charset="0"/>
              </a:rPr>
              <a:t>，</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您好！</a:t>
            </a:r>
            <a:endPar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lvl="0"/>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公司</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定于</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3</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月</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15</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日（周二）下午</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16:00</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在总部第一会议室（</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301</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）召开</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会</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议。请您着正装出席。收到请回复。</a:t>
            </a:r>
            <a:endPar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lvl="0" algn="r" eaLnBrk="1" hangingPunct="1"/>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办公室某某</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p:txBody>
      </p:sp>
      <p:sp>
        <p:nvSpPr>
          <p:cNvPr id="54" name="矩形 18"/>
          <p:cNvSpPr>
            <a:spLocks noChangeAspect="1"/>
          </p:cNvSpPr>
          <p:nvPr/>
        </p:nvSpPr>
        <p:spPr>
          <a:xfrm>
            <a:off x="960755" y="4109085"/>
            <a:ext cx="7228205" cy="1630045"/>
          </a:xfrm>
          <a:prstGeom prst="rect">
            <a:avLst/>
          </a:prstGeom>
          <a:noFill/>
          <a:ln w="9525">
            <a:noFill/>
          </a:ln>
        </p:spPr>
        <p:txBody>
          <a:bodyPr wrap="square">
            <a:spAutoFit/>
          </a:bodyPr>
          <a:p>
            <a:pPr lvl="0"/>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您</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好</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endPar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lvl="0"/>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单位</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领导一行于</a:t>
            </a:r>
            <a:r>
              <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3</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月</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15</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日（周二）拜访</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集团公司。请您于下午</a:t>
            </a: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16:00</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在公司</a:t>
            </a:r>
            <a:r>
              <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306</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会议室参加座谈。请着浅色净面短袖衬衣深色</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西裤</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。能否</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参加请回复，谢谢</a:t>
            </a:r>
            <a:r>
              <a:rPr lang="zh-CN" altLang="en-US"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a:t>
            </a:r>
            <a:endPar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a:p>
            <a:pPr lvl="0" algn="r"/>
            <a:r>
              <a:rPr lang="en-US" altLang="zh-CN" sz="2000" dirty="0" smtClean="0">
                <a:latin typeface="华文中宋" panose="02010600040101010101" pitchFamily="2" charset="-122"/>
                <a:ea typeface="华文中宋" panose="02010600040101010101" pitchFamily="2" charset="-122"/>
                <a:cs typeface="华文中宋" panose="02010600040101010101" pitchFamily="2" charset="-122"/>
                <a:sym typeface="Calibri" panose="020F0502020204030204" pitchFamily="34" charset="0"/>
              </a:rPr>
              <a:t>——</a:t>
            </a:r>
            <a:r>
              <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rPr>
              <a:t>办公室某某</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sym typeface="宋体" panose="02010600030101010101" pitchFamily="2" charset="-122"/>
            </a:endParaRPr>
          </a:p>
        </p:txBody>
      </p:sp>
      <p:sp>
        <p:nvSpPr>
          <p:cNvPr id="2" name="文本框 1"/>
          <p:cNvSpPr txBox="1"/>
          <p:nvPr/>
        </p:nvSpPr>
        <p:spPr>
          <a:xfrm>
            <a:off x="960755" y="1999615"/>
            <a:ext cx="5062855" cy="460375"/>
          </a:xfrm>
          <a:prstGeom prst="rect">
            <a:avLst/>
          </a:prstGeom>
          <a:noFill/>
        </p:spPr>
        <p:txBody>
          <a:bodyPr wrap="none" rtlCol="0" anchor="t">
            <a:spAutoFit/>
          </a:bodyPr>
          <a:p>
            <a:pPr lvl="0" algn="ctr"/>
            <a:r>
              <a:rPr lang="zh-CN" altLang="en-US" b="1" dirty="0">
                <a:solidFill>
                  <a:srgbClr val="C00000"/>
                </a:solidFill>
                <a:latin typeface="华文中宋" panose="02010600040101010101" pitchFamily="2" charset="-122"/>
                <a:ea typeface="华文中宋" panose="02010600040101010101" pitchFamily="2" charset="-122"/>
                <a:sym typeface="Arial" panose="020B0604020202020204" pitchFamily="34" charset="0"/>
              </a:rPr>
              <a:t>短信通知：</a:t>
            </a:r>
            <a:r>
              <a:rPr lang="zh-CN" altLang="en-US"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清晰、简洁、准确、礼貌</a:t>
            </a:r>
            <a:endParaRPr lang="zh-CN" altLang="en-US"/>
          </a:p>
        </p:txBody>
      </p:sp>
      <p:sp>
        <p:nvSpPr>
          <p:cNvPr id="3" name="文本框 2"/>
          <p:cNvSpPr txBox="1"/>
          <p:nvPr/>
        </p:nvSpPr>
        <p:spPr>
          <a:xfrm>
            <a:off x="668020" y="913765"/>
            <a:ext cx="1201420" cy="398780"/>
          </a:xfrm>
          <a:prstGeom prst="rect">
            <a:avLst/>
          </a:prstGeom>
          <a:noFill/>
        </p:spPr>
        <p:txBody>
          <a:bodyPr wrap="none" rtlCol="0" anchor="t">
            <a:spAutoFit/>
          </a:bodyPr>
          <a:p>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注意要点</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68020" y="913765"/>
            <a:ext cx="1201420" cy="398780"/>
          </a:xfrm>
          <a:prstGeom prst="rect">
            <a:avLst/>
          </a:prstGeom>
          <a:noFill/>
        </p:spPr>
        <p:txBody>
          <a:bodyPr wrap="none" rtlCol="0" anchor="t">
            <a:spAutoFit/>
          </a:bodyPr>
          <a:p>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注意要点</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 name="文本框 1"/>
          <p:cNvSpPr txBox="1"/>
          <p:nvPr/>
        </p:nvSpPr>
        <p:spPr>
          <a:xfrm>
            <a:off x="567055" y="1951990"/>
            <a:ext cx="2015490" cy="460375"/>
          </a:xfrm>
          <a:prstGeom prst="rect">
            <a:avLst/>
          </a:prstGeom>
          <a:noFill/>
        </p:spPr>
        <p:txBody>
          <a:bodyPr wrap="none" rtlCol="0" anchor="t">
            <a:spAutoFit/>
          </a:bodyPr>
          <a:p>
            <a:pPr lvl="0" algn="ctr"/>
            <a:r>
              <a:rPr lang="zh-CN" altLang="en-US" b="1" dirty="0">
                <a:solidFill>
                  <a:srgbClr val="C00000"/>
                </a:solidFill>
                <a:latin typeface="华文中宋" panose="02010600040101010101" pitchFamily="2" charset="-122"/>
                <a:ea typeface="华文中宋" panose="02010600040101010101" pitchFamily="2" charset="-122"/>
                <a:sym typeface="Arial" panose="020B0604020202020204" pitchFamily="34" charset="0"/>
              </a:rPr>
              <a:t>通知工作人员</a:t>
            </a:r>
            <a:endParaRPr lang="zh-CN" altLang="en-US"/>
          </a:p>
        </p:txBody>
      </p:sp>
      <p:sp>
        <p:nvSpPr>
          <p:cNvPr id="4" name="文本框 3"/>
          <p:cNvSpPr txBox="1"/>
          <p:nvPr/>
        </p:nvSpPr>
        <p:spPr>
          <a:xfrm>
            <a:off x="567055" y="2472055"/>
            <a:ext cx="8056880" cy="2099310"/>
          </a:xfrm>
          <a:prstGeom prst="rect">
            <a:avLst/>
          </a:prstGeom>
          <a:noFill/>
        </p:spPr>
        <p:txBody>
          <a:bodyPr wrap="none" rtlCol="0" anchor="t">
            <a:spAutoFit/>
          </a:bodyPr>
          <a:p>
            <a:pPr marL="171450" lvl="1" indent="-171450" algn="l">
              <a:lnSpc>
                <a:spcPct val="150000"/>
              </a:lnSpc>
              <a:spcBef>
                <a:spcPct val="0"/>
              </a:spcBef>
              <a:spcAft>
                <a:spcPct val="15000"/>
              </a:spcAft>
            </a:pPr>
            <a:r>
              <a:rPr lang="zh-CN" altLang="en-US" sz="2000" dirty="0" smtClean="0">
                <a:solidFill>
                  <a:schemeClr val="dk1"/>
                </a:solidFill>
                <a:latin typeface="华文中宋" panose="02010600040101010101" pitchFamily="2" charset="-122"/>
                <a:ea typeface="华文中宋" panose="02010600040101010101" pitchFamily="2" charset="-122"/>
                <a:sym typeface="+mn-ea"/>
              </a:rPr>
              <a:t>通知会务服务人员：欢迎屏、摆放资料、设备调试、卫生保洁、梯控。</a:t>
            </a:r>
            <a:endParaRPr lang="zh-CN" altLang="en-US" sz="2000" dirty="0" smtClean="0">
              <a:solidFill>
                <a:schemeClr val="dk1"/>
              </a:solidFill>
              <a:latin typeface="华文中宋" panose="02010600040101010101" pitchFamily="2" charset="-122"/>
              <a:ea typeface="华文中宋" panose="02010600040101010101" pitchFamily="2" charset="-122"/>
              <a:sym typeface="+mn-ea"/>
            </a:endParaRPr>
          </a:p>
          <a:p>
            <a:pPr marL="171450" lvl="1" indent="-171450" algn="l">
              <a:lnSpc>
                <a:spcPct val="150000"/>
              </a:lnSpc>
              <a:spcBef>
                <a:spcPct val="0"/>
              </a:spcBef>
              <a:spcAft>
                <a:spcPct val="15000"/>
              </a:spcAft>
            </a:pPr>
            <a:r>
              <a:rPr lang="zh-CN" altLang="en-US" sz="2000" dirty="0" smtClean="0">
                <a:solidFill>
                  <a:schemeClr val="dk1"/>
                </a:solidFill>
                <a:latin typeface="华文中宋" panose="02010600040101010101" pitchFamily="2" charset="-122"/>
                <a:ea typeface="华文中宋" panose="02010600040101010101" pitchFamily="2" charset="-122"/>
                <a:sym typeface="+mn-ea"/>
              </a:rPr>
              <a:t>通知协办部门，如办公室（车队）、党委宣传部等部门。</a:t>
            </a:r>
            <a:endParaRPr lang="zh-CN" altLang="en-US" sz="2000" dirty="0" smtClean="0">
              <a:solidFill>
                <a:schemeClr val="dk1"/>
              </a:solidFill>
              <a:latin typeface="华文中宋" panose="02010600040101010101" pitchFamily="2" charset="-122"/>
              <a:ea typeface="华文中宋" panose="02010600040101010101" pitchFamily="2" charset="-122"/>
              <a:sym typeface="+mn-ea"/>
            </a:endParaRPr>
          </a:p>
          <a:p>
            <a:pPr marL="171450" lvl="1" indent="-171450" algn="l">
              <a:lnSpc>
                <a:spcPct val="150000"/>
              </a:lnSpc>
              <a:spcBef>
                <a:spcPct val="0"/>
              </a:spcBef>
              <a:spcAft>
                <a:spcPct val="15000"/>
              </a:spcAft>
            </a:pPr>
            <a:r>
              <a:rPr lang="zh-CN" altLang="en-US" sz="2000" dirty="0" smtClean="0">
                <a:solidFill>
                  <a:schemeClr val="dk1"/>
                </a:solidFill>
                <a:latin typeface="华文中宋" panose="02010600040101010101" pitchFamily="2" charset="-122"/>
                <a:ea typeface="华文中宋" panose="02010600040101010101" pitchFamily="2" charset="-122"/>
                <a:sym typeface="+mn-ea"/>
              </a:rPr>
              <a:t>通知安保人员做好车辆出入与停放、安保、周边环境检查等工作。</a:t>
            </a:r>
            <a:endParaRPr lang="zh-CN" altLang="en-US" sz="2000" dirty="0" smtClean="0">
              <a:solidFill>
                <a:schemeClr val="dk1"/>
              </a:solidFill>
              <a:latin typeface="华文中宋" panose="02010600040101010101" pitchFamily="2" charset="-122"/>
              <a:ea typeface="华文中宋" panose="02010600040101010101" pitchFamily="2" charset="-122"/>
              <a:sym typeface="+mn-ea"/>
            </a:endParaRPr>
          </a:p>
          <a:p>
            <a:pPr marL="0" lvl="1" indent="-171450" algn="l">
              <a:lnSpc>
                <a:spcPct val="150000"/>
              </a:lnSpc>
              <a:spcBef>
                <a:spcPct val="0"/>
              </a:spcBef>
              <a:spcAft>
                <a:spcPct val="15000"/>
              </a:spcAft>
            </a:pPr>
            <a:r>
              <a:rPr lang="zh-CN" altLang="en-US" sz="2000" smtClean="0">
                <a:solidFill>
                  <a:schemeClr val="dk1"/>
                </a:solidFill>
                <a:latin typeface="华文中宋" panose="02010600040101010101" pitchFamily="2" charset="-122"/>
                <a:ea typeface="华文中宋" panose="02010600040101010101" pitchFamily="2" charset="-122"/>
                <a:sym typeface="+mn-ea"/>
              </a:rPr>
              <a:t>通知酒店或食堂做好用餐准备。</a:t>
            </a:r>
            <a:endParaRPr lang="zh-CN" altLang="en-US" sz="2000">
              <a:latin typeface="华文中宋" panose="02010600040101010101" pitchFamily="2" charset="-122"/>
              <a:ea typeface="华文中宋" panose="02010600040101010101" pitchFamily="2"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9377" name="文本框 1"/>
          <p:cNvSpPr txBox="1"/>
          <p:nvPr/>
        </p:nvSpPr>
        <p:spPr>
          <a:xfrm>
            <a:off x="815975" y="1771650"/>
            <a:ext cx="1809115"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会前 </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认真检查</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29378" name="文本框 3"/>
          <p:cNvSpPr txBox="1"/>
          <p:nvPr/>
        </p:nvSpPr>
        <p:spPr>
          <a:xfrm>
            <a:off x="1868488" y="2574925"/>
            <a:ext cx="2011680" cy="368300"/>
          </a:xfrm>
          <a:prstGeom prst="rect">
            <a:avLst/>
          </a:prstGeom>
          <a:noFill/>
          <a:ln w="9525">
            <a:noFill/>
          </a:ln>
        </p:spPr>
        <p:txBody>
          <a:bodyPr wrap="none" anchor="t">
            <a:spAutoFit/>
          </a:bodyPr>
          <a:p>
            <a:r>
              <a:rPr lang="zh-CN" altLang="en-US" sz="1800"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座次安排</a:t>
            </a:r>
            <a:r>
              <a:rPr lang="zh-CN" altLang="en-US" sz="1800" dirty="0">
                <a:latin typeface="华文中宋" panose="02010600040101010101" pitchFamily="2" charset="-122"/>
                <a:ea typeface="华文中宋" panose="02010600040101010101" pitchFamily="2" charset="-122"/>
                <a:sym typeface="宋体" panose="02010600030101010101" pitchFamily="2" charset="-122"/>
              </a:rPr>
              <a:t>有无疏漏</a:t>
            </a:r>
            <a:endParaRPr lang="en-US" altLang="zh-CN" sz="18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29379" name="文本框 4"/>
          <p:cNvSpPr txBox="1"/>
          <p:nvPr/>
        </p:nvSpPr>
        <p:spPr>
          <a:xfrm>
            <a:off x="1868488" y="3190875"/>
            <a:ext cx="2011680" cy="368300"/>
          </a:xfrm>
          <a:prstGeom prst="rect">
            <a:avLst/>
          </a:prstGeom>
          <a:noFill/>
          <a:ln w="9525">
            <a:noFill/>
          </a:ln>
        </p:spPr>
        <p:txBody>
          <a:bodyPr wrap="none" anchor="t">
            <a:spAutoFit/>
          </a:bodyPr>
          <a:p>
            <a:r>
              <a:rPr lang="zh-CN" altLang="en-US" sz="1800" dirty="0">
                <a:solidFill>
                  <a:srgbClr val="C00000"/>
                </a:solidFill>
                <a:latin typeface="华文中宋" panose="02010600040101010101" pitchFamily="2" charset="-122"/>
                <a:ea typeface="华文中宋" panose="02010600040101010101" pitchFamily="2" charset="-122"/>
              </a:rPr>
              <a:t>会议材料</a:t>
            </a:r>
            <a:r>
              <a:rPr lang="zh-CN" altLang="en-US" sz="1800" dirty="0">
                <a:latin typeface="华文中宋" panose="02010600040101010101" pitchFamily="2" charset="-122"/>
                <a:ea typeface="华文中宋" panose="02010600040101010101" pitchFamily="2" charset="-122"/>
              </a:rPr>
              <a:t>有无差错</a:t>
            </a:r>
            <a:endParaRPr lang="zh-CN" altLang="en-US" sz="1800" dirty="0">
              <a:latin typeface="华文中宋" panose="02010600040101010101" pitchFamily="2" charset="-122"/>
              <a:ea typeface="华文中宋" panose="02010600040101010101" pitchFamily="2" charset="-122"/>
            </a:endParaRPr>
          </a:p>
        </p:txBody>
      </p:sp>
      <p:sp>
        <p:nvSpPr>
          <p:cNvPr id="229380" name="文本框 2"/>
          <p:cNvSpPr txBox="1"/>
          <p:nvPr/>
        </p:nvSpPr>
        <p:spPr>
          <a:xfrm>
            <a:off x="4792663" y="3190875"/>
            <a:ext cx="2011680" cy="368300"/>
          </a:xfrm>
          <a:prstGeom prst="rect">
            <a:avLst/>
          </a:prstGeom>
          <a:noFill/>
          <a:ln w="9525">
            <a:noFill/>
          </a:ln>
        </p:spPr>
        <p:txBody>
          <a:bodyPr wrap="none" anchor="t">
            <a:spAutoFit/>
          </a:bodyPr>
          <a:p>
            <a:r>
              <a:rPr lang="zh-CN" altLang="en-US" sz="1800" dirty="0">
                <a:solidFill>
                  <a:srgbClr val="C00000"/>
                </a:solidFill>
                <a:latin typeface="华文中宋" panose="02010600040101010101" pitchFamily="2" charset="-122"/>
                <a:ea typeface="华文中宋" panose="02010600040101010101" pitchFamily="2" charset="-122"/>
              </a:rPr>
              <a:t>会议设备</a:t>
            </a:r>
            <a:r>
              <a:rPr lang="zh-CN" altLang="en-US" sz="1800" dirty="0">
                <a:latin typeface="华文中宋" panose="02010600040101010101" pitchFamily="2" charset="-122"/>
                <a:ea typeface="华文中宋" panose="02010600040101010101" pitchFamily="2" charset="-122"/>
              </a:rPr>
              <a:t>是否正常</a:t>
            </a:r>
            <a:endParaRPr lang="zh-CN" altLang="en-US" sz="1800" dirty="0">
              <a:latin typeface="华文中宋" panose="02010600040101010101" pitchFamily="2" charset="-122"/>
              <a:ea typeface="华文中宋" panose="02010600040101010101" pitchFamily="2" charset="-122"/>
            </a:endParaRPr>
          </a:p>
        </p:txBody>
      </p:sp>
      <p:sp>
        <p:nvSpPr>
          <p:cNvPr id="229381" name="文本框 8"/>
          <p:cNvSpPr txBox="1"/>
          <p:nvPr/>
        </p:nvSpPr>
        <p:spPr>
          <a:xfrm>
            <a:off x="4792663" y="2574925"/>
            <a:ext cx="2011680" cy="368300"/>
          </a:xfrm>
          <a:prstGeom prst="rect">
            <a:avLst/>
          </a:prstGeom>
          <a:noFill/>
          <a:ln w="9525">
            <a:noFill/>
          </a:ln>
        </p:spPr>
        <p:txBody>
          <a:bodyPr wrap="none" anchor="t">
            <a:spAutoFit/>
          </a:bodyPr>
          <a:p>
            <a:r>
              <a:rPr lang="zh-CN" altLang="en-US" sz="1800" dirty="0">
                <a:solidFill>
                  <a:srgbClr val="C00000"/>
                </a:solidFill>
                <a:latin typeface="华文中宋" panose="02010600040101010101" pitchFamily="2" charset="-122"/>
                <a:ea typeface="华文中宋" panose="02010600040101010101" pitchFamily="2" charset="-122"/>
              </a:rPr>
              <a:t>会议环节</a:t>
            </a:r>
            <a:r>
              <a:rPr lang="zh-CN" altLang="en-US" sz="1800" dirty="0">
                <a:latin typeface="华文中宋" panose="02010600040101010101" pitchFamily="2" charset="-122"/>
                <a:ea typeface="华文中宋" panose="02010600040101010101" pitchFamily="2" charset="-122"/>
              </a:rPr>
              <a:t>是否顺畅</a:t>
            </a:r>
            <a:endParaRPr lang="zh-CN" altLang="en-US" sz="1800" dirty="0">
              <a:latin typeface="华文中宋" panose="02010600040101010101" pitchFamily="2" charset="-122"/>
              <a:ea typeface="华文中宋" panose="02010600040101010101" pitchFamily="2" charset="-122"/>
            </a:endParaRPr>
          </a:p>
        </p:txBody>
      </p:sp>
      <p:sp>
        <p:nvSpPr>
          <p:cNvPr id="229382" name="文本框 17"/>
          <p:cNvSpPr txBox="1"/>
          <p:nvPr/>
        </p:nvSpPr>
        <p:spPr>
          <a:xfrm>
            <a:off x="1919288" y="4762500"/>
            <a:ext cx="4526280" cy="368300"/>
          </a:xfrm>
          <a:prstGeom prst="rect">
            <a:avLst/>
          </a:prstGeom>
          <a:noFill/>
          <a:ln w="9525">
            <a:noFill/>
          </a:ln>
        </p:spPr>
        <p:txBody>
          <a:bodyPr wrap="none" anchor="t">
            <a:spAutoFit/>
          </a:bodyPr>
          <a:p>
            <a:r>
              <a:rPr lang="zh-CN" altLang="en-US" sz="1800" dirty="0">
                <a:latin typeface="华文中宋" panose="02010600040101010101" pitchFamily="2" charset="-122"/>
                <a:ea typeface="华文中宋" panose="02010600040101010101" pitchFamily="2" charset="-122"/>
              </a:rPr>
              <a:t>多想一层、多看一眼、多试一遍、多问一句</a:t>
            </a:r>
            <a:endParaRPr lang="zh-CN" altLang="en-US" sz="1800" dirty="0">
              <a:latin typeface="华文中宋" panose="02010600040101010101" pitchFamily="2" charset="-122"/>
              <a:ea typeface="华文中宋" panose="02010600040101010101" pitchFamily="2" charset="-122"/>
            </a:endParaRPr>
          </a:p>
        </p:txBody>
      </p:sp>
      <p:cxnSp>
        <p:nvCxnSpPr>
          <p:cNvPr id="10" name="直接连接符 9"/>
          <p:cNvCxnSpPr/>
          <p:nvPr/>
        </p:nvCxnSpPr>
        <p:spPr>
          <a:xfrm flipH="1">
            <a:off x="1463675"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文本框 22"/>
          <p:cNvSpPr txBox="1"/>
          <p:nvPr/>
        </p:nvSpPr>
        <p:spPr>
          <a:xfrm>
            <a:off x="5965825" y="2039303"/>
            <a:ext cx="2886075" cy="1630362"/>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适用于公布行政法规和规章、宣布施行重大强制性措施、批准授予和晋升衔级、嘉奖有关单位和人员。 </a:t>
            </a:r>
            <a:endParaRPr lang="zh-CN" altLang="en-US" sz="2000" dirty="0">
              <a:latin typeface="华文中宋" panose="02010600040101010101" pitchFamily="2" charset="-122"/>
              <a:ea typeface="华文中宋" panose="02010600040101010101" pitchFamily="2" charset="-122"/>
            </a:endParaRPr>
          </a:p>
        </p:txBody>
      </p:sp>
      <p:sp>
        <p:nvSpPr>
          <p:cNvPr id="15" name="文本框 23"/>
          <p:cNvSpPr txBox="1">
            <a:spLocks noChangeArrowheads="1"/>
          </p:cNvSpPr>
          <p:nvPr/>
        </p:nvSpPr>
        <p:spPr bwMode="auto">
          <a:xfrm>
            <a:off x="6550025" y="1423353"/>
            <a:ext cx="1371600"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命令（令）</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0835" name="文本框 25"/>
          <p:cNvSpPr txBox="1"/>
          <p:nvPr/>
        </p:nvSpPr>
        <p:spPr>
          <a:xfrm>
            <a:off x="2921000" y="2039303"/>
            <a:ext cx="2628900" cy="1630362"/>
          </a:xfrm>
          <a:prstGeom prst="rect">
            <a:avLst/>
          </a:prstGeom>
          <a:noFill/>
          <a:ln w="9525">
            <a:noFill/>
          </a:ln>
        </p:spPr>
        <p:txBody>
          <a:bodyPr anchor="t">
            <a:spAutoFit/>
          </a:bodyPr>
          <a:p>
            <a:pPr eaLnBrk="0">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适用于对重要事项作出决策和部署、奖惩有关单位和人员、变更或者撤销下级机关不适当的决定事项。</a:t>
            </a:r>
            <a:endParaRPr lang="zh-CN" altLang="en-US" sz="2000" dirty="0">
              <a:latin typeface="华文中宋" panose="02010600040101010101" pitchFamily="2" charset="-122"/>
              <a:ea typeface="华文中宋" panose="02010600040101010101" pitchFamily="2" charset="-122"/>
            </a:endParaRPr>
          </a:p>
        </p:txBody>
      </p:sp>
      <p:sp>
        <p:nvSpPr>
          <p:cNvPr id="17" name="文本框 26"/>
          <p:cNvSpPr txBox="1">
            <a:spLocks noChangeArrowheads="1"/>
          </p:cNvSpPr>
          <p:nvPr/>
        </p:nvSpPr>
        <p:spPr bwMode="auto">
          <a:xfrm>
            <a:off x="3684588" y="1423353"/>
            <a:ext cx="715963"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决定</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0837" name="文本框 28"/>
          <p:cNvSpPr txBox="1"/>
          <p:nvPr/>
        </p:nvSpPr>
        <p:spPr>
          <a:xfrm>
            <a:off x="182563" y="2039303"/>
            <a:ext cx="2417762" cy="156845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适用于会议讨论通过的重大决策事项。</a:t>
            </a:r>
            <a:endParaRPr lang="en-US" altLang="zh-CN"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en-US" altLang="zh-CN"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1800" dirty="0">
                <a:solidFill>
                  <a:srgbClr val="0168B5"/>
                </a:solidFill>
                <a:latin typeface="华文中宋" panose="02010600040101010101" pitchFamily="2" charset="-122"/>
                <a:ea typeface="华文中宋" panose="02010600040101010101" pitchFamily="2" charset="-122"/>
              </a:rPr>
              <a:t>股东大会、董事会、监事会。</a:t>
            </a:r>
            <a:endParaRPr lang="zh-CN" altLang="en-US" sz="1800" dirty="0">
              <a:solidFill>
                <a:srgbClr val="0168B5"/>
              </a:solidFill>
              <a:latin typeface="华文中宋" panose="02010600040101010101" pitchFamily="2" charset="-122"/>
              <a:ea typeface="华文中宋" panose="02010600040101010101" pitchFamily="2" charset="-122"/>
            </a:endParaRPr>
          </a:p>
        </p:txBody>
      </p:sp>
      <p:sp>
        <p:nvSpPr>
          <p:cNvPr id="19" name="文本框 29"/>
          <p:cNvSpPr txBox="1">
            <a:spLocks noChangeArrowheads="1"/>
          </p:cNvSpPr>
          <p:nvPr/>
        </p:nvSpPr>
        <p:spPr bwMode="auto">
          <a:xfrm>
            <a:off x="952500" y="1423353"/>
            <a:ext cx="739775"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决议</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0839" name="文本框 31"/>
          <p:cNvSpPr txBox="1"/>
          <p:nvPr/>
        </p:nvSpPr>
        <p:spPr>
          <a:xfrm>
            <a:off x="184150" y="5183505"/>
            <a:ext cx="2460625" cy="70802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适用于公布重要决定或者重大事项。</a:t>
            </a:r>
            <a:endParaRPr lang="zh-CN" altLang="en-US" sz="2000" dirty="0">
              <a:latin typeface="华文中宋" panose="02010600040101010101" pitchFamily="2" charset="-122"/>
              <a:ea typeface="华文中宋" panose="02010600040101010101" pitchFamily="2" charset="-122"/>
            </a:endParaRPr>
          </a:p>
        </p:txBody>
      </p:sp>
      <p:sp>
        <p:nvSpPr>
          <p:cNvPr id="21" name="文本框 32"/>
          <p:cNvSpPr txBox="1">
            <a:spLocks noChangeArrowheads="1"/>
          </p:cNvSpPr>
          <p:nvPr/>
        </p:nvSpPr>
        <p:spPr bwMode="auto">
          <a:xfrm>
            <a:off x="1025525" y="4518343"/>
            <a:ext cx="771525"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公报</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0841" name="文本框 34"/>
          <p:cNvSpPr txBox="1"/>
          <p:nvPr/>
        </p:nvSpPr>
        <p:spPr>
          <a:xfrm>
            <a:off x="2971800" y="5183505"/>
            <a:ext cx="2628900" cy="101600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适用于向国内外宣布重要事项或者法定事项。</a:t>
            </a:r>
            <a:endParaRPr lang="zh-CN" altLang="en-US" sz="2000" dirty="0">
              <a:latin typeface="华文中宋" panose="02010600040101010101" pitchFamily="2" charset="-122"/>
              <a:ea typeface="华文中宋" panose="02010600040101010101" pitchFamily="2" charset="-122"/>
            </a:endParaRPr>
          </a:p>
        </p:txBody>
      </p:sp>
      <p:sp>
        <p:nvSpPr>
          <p:cNvPr id="23" name="文本框 35"/>
          <p:cNvSpPr txBox="1">
            <a:spLocks noChangeArrowheads="1"/>
          </p:cNvSpPr>
          <p:nvPr/>
        </p:nvSpPr>
        <p:spPr bwMode="auto">
          <a:xfrm>
            <a:off x="3756025" y="4518343"/>
            <a:ext cx="744538"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公告</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0843" name="文本框 37"/>
          <p:cNvSpPr txBox="1"/>
          <p:nvPr/>
        </p:nvSpPr>
        <p:spPr>
          <a:xfrm>
            <a:off x="6045200" y="5183505"/>
            <a:ext cx="2806700" cy="101600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适用于在一定范围内公布应当遵守或者周知的事项。</a:t>
            </a:r>
            <a:endParaRPr lang="zh-CN" altLang="en-US" sz="2000" dirty="0">
              <a:latin typeface="华文中宋" panose="02010600040101010101" pitchFamily="2" charset="-122"/>
              <a:ea typeface="华文中宋" panose="02010600040101010101" pitchFamily="2" charset="-122"/>
            </a:endParaRPr>
          </a:p>
        </p:txBody>
      </p:sp>
      <p:sp>
        <p:nvSpPr>
          <p:cNvPr id="25" name="文本框 38"/>
          <p:cNvSpPr txBox="1">
            <a:spLocks noChangeArrowheads="1"/>
          </p:cNvSpPr>
          <p:nvPr/>
        </p:nvSpPr>
        <p:spPr bwMode="auto">
          <a:xfrm>
            <a:off x="6908800" y="4518343"/>
            <a:ext cx="693738" cy="398463"/>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通告</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现场座位图（打印）_01"/>
          <p:cNvPicPr>
            <a:picLocks noChangeAspect="1"/>
          </p:cNvPicPr>
          <p:nvPr/>
        </p:nvPicPr>
        <p:blipFill>
          <a:blip r:embed="rId1"/>
          <a:srcRect l="5202" t="12111" r="4489" b="17134"/>
          <a:stretch>
            <a:fillRect/>
          </a:stretch>
        </p:blipFill>
        <p:spPr>
          <a:xfrm>
            <a:off x="66040" y="737235"/>
            <a:ext cx="9083675" cy="5026660"/>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现场座位图（打印）-单位名称版_01"/>
          <p:cNvPicPr>
            <a:picLocks noChangeAspect="1"/>
          </p:cNvPicPr>
          <p:nvPr/>
        </p:nvPicPr>
        <p:blipFill>
          <a:blip r:embed="rId1"/>
          <a:srcRect l="5215" t="12281" r="4817" b="17134"/>
          <a:stretch>
            <a:fillRect/>
          </a:stretch>
        </p:blipFill>
        <p:spPr>
          <a:xfrm>
            <a:off x="67310" y="749300"/>
            <a:ext cx="9049385" cy="5014595"/>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0401" name="文本框 1"/>
          <p:cNvSpPr txBox="1"/>
          <p:nvPr/>
        </p:nvSpPr>
        <p:spPr>
          <a:xfrm>
            <a:off x="815975" y="1771650"/>
            <a:ext cx="1784350"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会中</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 做好服务</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30402" name="文本框 3"/>
          <p:cNvSpPr txBox="1"/>
          <p:nvPr/>
        </p:nvSpPr>
        <p:spPr>
          <a:xfrm>
            <a:off x="1635125" y="2876550"/>
            <a:ext cx="5318125" cy="922020"/>
          </a:xfrm>
          <a:prstGeom prst="rect">
            <a:avLst/>
          </a:prstGeom>
          <a:noFill/>
          <a:ln w="9525">
            <a:noFill/>
          </a:ln>
        </p:spPr>
        <p:txBody>
          <a:bodyPr wrap="square" anchor="t">
            <a:spAutoFit/>
          </a:bodyPr>
          <a:p>
            <a:pPr indent="457200">
              <a:lnSpc>
                <a:spcPct val="150000"/>
              </a:lnSpc>
            </a:pPr>
            <a:r>
              <a:rPr lang="zh-CN" altLang="en-US" sz="1800" dirty="0">
                <a:latin typeface="华文中宋" panose="02010600040101010101" pitchFamily="2" charset="-122"/>
                <a:ea typeface="华文中宋" panose="02010600040101010101" pitchFamily="2" charset="-122"/>
                <a:sym typeface="宋体" panose="02010600030101010101" pitchFamily="2" charset="-122"/>
              </a:rPr>
              <a:t>包括引导入座、会议签到、茶水服务、会议记录、录音摄像、维持秩序、安全保卫等。</a:t>
            </a:r>
            <a:endParaRPr lang="zh-CN" altLang="en-US" sz="1800" dirty="0">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10" name="直接连接符 9"/>
          <p:cNvCxnSpPr/>
          <p:nvPr/>
        </p:nvCxnSpPr>
        <p:spPr>
          <a:xfrm flipH="1">
            <a:off x="1463675"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1425" name="文本框 1"/>
          <p:cNvSpPr txBox="1"/>
          <p:nvPr/>
        </p:nvSpPr>
        <p:spPr>
          <a:xfrm>
            <a:off x="815975" y="1771650"/>
            <a:ext cx="1784350"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会中</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 随机应变</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31426" name="文本框 3"/>
          <p:cNvSpPr txBox="1"/>
          <p:nvPr/>
        </p:nvSpPr>
        <p:spPr>
          <a:xfrm>
            <a:off x="1371600" y="3886200"/>
            <a:ext cx="5946775" cy="1337945"/>
          </a:xfrm>
          <a:prstGeom prst="rect">
            <a:avLst/>
          </a:prstGeom>
          <a:noFill/>
          <a:ln w="9525">
            <a:noFill/>
          </a:ln>
        </p:spPr>
        <p:txBody>
          <a:bodyPr wrap="square" anchor="t">
            <a:spAutoFit/>
          </a:bodyPr>
          <a:p>
            <a:pPr>
              <a:lnSpc>
                <a:spcPct val="150000"/>
              </a:lnSpc>
            </a:pPr>
            <a:r>
              <a:rPr lang="zh-CN" altLang="en-US" sz="1800" b="1" dirty="0">
                <a:solidFill>
                  <a:srgbClr val="C00000"/>
                </a:solidFill>
                <a:latin typeface="华文中宋" panose="02010600040101010101" pitchFamily="2" charset="-122"/>
                <a:ea typeface="华文中宋" panose="02010600040101010101" pitchFamily="2" charset="-122"/>
              </a:rPr>
              <a:t>高度关注：</a:t>
            </a:r>
            <a:r>
              <a:rPr lang="zh-CN" altLang="en-US" sz="1800" dirty="0">
                <a:latin typeface="华文中宋" panose="02010600040101010101" pitchFamily="2" charset="-122"/>
                <a:ea typeface="华文中宋" panose="02010600040101010101" pitchFamily="2" charset="-122"/>
              </a:rPr>
              <a:t>时刻关注领导变化，准确把握意图及需要。</a:t>
            </a:r>
            <a:endParaRPr lang="zh-CN" altLang="en-US" sz="1800" dirty="0">
              <a:latin typeface="华文中宋" panose="02010600040101010101" pitchFamily="2" charset="-122"/>
              <a:ea typeface="华文中宋" panose="02010600040101010101" pitchFamily="2" charset="-122"/>
            </a:endParaRPr>
          </a:p>
          <a:p>
            <a:pPr>
              <a:lnSpc>
                <a:spcPct val="150000"/>
              </a:lnSpc>
            </a:pPr>
            <a:r>
              <a:rPr lang="zh-CN" altLang="en-US" sz="1800" b="1" dirty="0">
                <a:solidFill>
                  <a:srgbClr val="C00000"/>
                </a:solidFill>
                <a:latin typeface="华文中宋" panose="02010600040101010101" pitchFamily="2" charset="-122"/>
                <a:ea typeface="华文中宋" panose="02010600040101010101" pitchFamily="2" charset="-122"/>
              </a:rPr>
              <a:t>保持联系：</a:t>
            </a:r>
            <a:r>
              <a:rPr lang="zh-CN" altLang="en-US" sz="1800" dirty="0">
                <a:latin typeface="华文中宋" panose="02010600040101010101" pitchFamily="2" charset="-122"/>
                <a:ea typeface="华文中宋" panose="02010600040101010101" pitchFamily="2" charset="-122"/>
              </a:rPr>
              <a:t>时刻保持通讯设备畅通。</a:t>
            </a:r>
            <a:endParaRPr lang="zh-CN" altLang="en-US" sz="1800" dirty="0">
              <a:latin typeface="华文中宋" panose="02010600040101010101" pitchFamily="2" charset="-122"/>
              <a:ea typeface="华文中宋" panose="02010600040101010101" pitchFamily="2" charset="-122"/>
            </a:endParaRPr>
          </a:p>
          <a:p>
            <a:pPr>
              <a:lnSpc>
                <a:spcPct val="150000"/>
              </a:lnSpc>
            </a:pPr>
            <a:r>
              <a:rPr lang="zh-CN" altLang="en-US" sz="1800" b="1" dirty="0">
                <a:solidFill>
                  <a:srgbClr val="C00000"/>
                </a:solidFill>
                <a:latin typeface="华文中宋" panose="02010600040101010101" pitchFamily="2" charset="-122"/>
                <a:ea typeface="华文中宋" panose="02010600040101010101" pitchFamily="2" charset="-122"/>
              </a:rPr>
              <a:t>迅速反应：</a:t>
            </a:r>
            <a:r>
              <a:rPr lang="zh-CN" altLang="en-US" sz="1800" dirty="0">
                <a:latin typeface="华文中宋" panose="02010600040101010101" pitchFamily="2" charset="-122"/>
                <a:ea typeface="华文中宋" panose="02010600040101010101" pitchFamily="2" charset="-122"/>
              </a:rPr>
              <a:t>突发状况要沉着冷静，及时处理。</a:t>
            </a:r>
            <a:endParaRPr lang="zh-CN" altLang="en-US" sz="1800" dirty="0">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10" name="直接连接符 9"/>
          <p:cNvCxnSpPr/>
          <p:nvPr/>
        </p:nvCxnSpPr>
        <p:spPr>
          <a:xfrm flipH="1">
            <a:off x="1371600"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1428" name="文本框 2"/>
          <p:cNvSpPr txBox="1"/>
          <p:nvPr/>
        </p:nvSpPr>
        <p:spPr>
          <a:xfrm>
            <a:off x="1371600" y="2549525"/>
            <a:ext cx="6543675" cy="922020"/>
          </a:xfrm>
          <a:prstGeom prst="rect">
            <a:avLst/>
          </a:prstGeom>
          <a:noFill/>
          <a:ln w="9525">
            <a:noFill/>
          </a:ln>
        </p:spPr>
        <p:txBody>
          <a:bodyPr wrap="square" anchor="t">
            <a:spAutoFit/>
          </a:bodyPr>
          <a:p>
            <a:pPr indent="457200">
              <a:lnSpc>
                <a:spcPct val="150000"/>
              </a:lnSpc>
            </a:pPr>
            <a:r>
              <a:rPr lang="zh-CN" altLang="en-US" sz="1800" dirty="0">
                <a:latin typeface="华文中宋" panose="02010600040101010101" pitchFamily="2" charset="-122"/>
                <a:ea typeface="华文中宋" panose="02010600040101010101" pitchFamily="2" charset="-122"/>
              </a:rPr>
              <a:t>工作人员要</a:t>
            </a:r>
            <a:r>
              <a:rPr lang="zh-CN" altLang="en-US" sz="1800" dirty="0">
                <a:solidFill>
                  <a:srgbClr val="C00000"/>
                </a:solidFill>
                <a:latin typeface="华文中宋" panose="02010600040101010101" pitchFamily="2" charset="-122"/>
                <a:ea typeface="华文中宋" panose="02010600040101010101" pitchFamily="2" charset="-122"/>
              </a:rPr>
              <a:t>认真负责</a:t>
            </a:r>
            <a:r>
              <a:rPr lang="zh-CN" altLang="en-US" sz="1800" dirty="0">
                <a:latin typeface="华文中宋" panose="02010600040101010101" pitchFamily="2" charset="-122"/>
                <a:ea typeface="华文中宋" panose="02010600040101010101" pitchFamily="2" charset="-122"/>
              </a:rPr>
              <a:t>，</a:t>
            </a:r>
            <a:r>
              <a:rPr lang="zh-CN" altLang="en-US" sz="1800" dirty="0">
                <a:solidFill>
                  <a:srgbClr val="C00000"/>
                </a:solidFill>
                <a:latin typeface="华文中宋" panose="02010600040101010101" pitchFamily="2" charset="-122"/>
                <a:ea typeface="华文中宋" panose="02010600040101010101" pitchFamily="2" charset="-122"/>
              </a:rPr>
              <a:t>处处留心</a:t>
            </a:r>
            <a:r>
              <a:rPr lang="zh-CN" altLang="en-US" sz="1800" dirty="0">
                <a:latin typeface="华文中宋" panose="02010600040101010101" pitchFamily="2" charset="-122"/>
                <a:ea typeface="华文中宋" panose="02010600040101010101" pitchFamily="2" charset="-122"/>
              </a:rPr>
              <a:t>；树立全局意识，学会</a:t>
            </a:r>
            <a:r>
              <a:rPr lang="zh-CN" altLang="en-US" sz="1800" dirty="0">
                <a:solidFill>
                  <a:srgbClr val="C00000"/>
                </a:solidFill>
                <a:latin typeface="华文中宋" panose="02010600040101010101" pitchFamily="2" charset="-122"/>
                <a:ea typeface="华文中宋" panose="02010600040101010101" pitchFamily="2" charset="-122"/>
              </a:rPr>
              <a:t>换位思考</a:t>
            </a:r>
            <a:r>
              <a:rPr lang="zh-CN" altLang="en-US" sz="1800" dirty="0">
                <a:latin typeface="华文中宋" panose="02010600040101010101" pitchFamily="2" charset="-122"/>
                <a:ea typeface="华文中宋" panose="02010600040101010101" pitchFamily="2" charset="-122"/>
              </a:rPr>
              <a:t>。既要各负其责，又要</a:t>
            </a:r>
            <a:r>
              <a:rPr lang="zh-CN" altLang="en-US" sz="1800" dirty="0">
                <a:solidFill>
                  <a:srgbClr val="C00000"/>
                </a:solidFill>
                <a:latin typeface="华文中宋" panose="02010600040101010101" pitchFamily="2" charset="-122"/>
                <a:ea typeface="华文中宋" panose="02010600040101010101" pitchFamily="2" charset="-122"/>
              </a:rPr>
              <a:t>积极补位</a:t>
            </a:r>
            <a:r>
              <a:rPr lang="zh-CN" altLang="en-US" sz="1800" dirty="0">
                <a:latin typeface="华文中宋" panose="02010600040101010101" pitchFamily="2" charset="-122"/>
                <a:ea typeface="华文中宋" panose="02010600040101010101" pitchFamily="2" charset="-122"/>
              </a:rPr>
              <a:t>，充分发挥协同作用。</a:t>
            </a:r>
            <a:endParaRPr lang="zh-CN" altLang="en-US" sz="1800">
              <a:latin typeface="华文中宋" panose="02010600040101010101" pitchFamily="2" charset="-122"/>
              <a:ea typeface="华文中宋" panose="02010600040101010101" pitchFamily="2" charset="-122"/>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2449" name="文本框 1"/>
          <p:cNvSpPr txBox="1"/>
          <p:nvPr/>
        </p:nvSpPr>
        <p:spPr>
          <a:xfrm>
            <a:off x="815975" y="1771650"/>
            <a:ext cx="1784350"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会后</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 全面总结</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10" name="直接连接符 9"/>
          <p:cNvCxnSpPr/>
          <p:nvPr/>
        </p:nvCxnSpPr>
        <p:spPr>
          <a:xfrm flipH="1">
            <a:off x="1463675"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2451" name="矩形 2"/>
          <p:cNvSpPr/>
          <p:nvPr/>
        </p:nvSpPr>
        <p:spPr>
          <a:xfrm>
            <a:off x="1465263" y="2759075"/>
            <a:ext cx="5940425" cy="1337945"/>
          </a:xfrm>
          <a:prstGeom prst="rect">
            <a:avLst/>
          </a:prstGeom>
          <a:noFill/>
          <a:ln w="9525">
            <a:noFill/>
          </a:ln>
        </p:spPr>
        <p:txBody>
          <a:bodyPr wrap="square" anchor="t">
            <a:spAutoFit/>
          </a:bodyPr>
          <a:p>
            <a:pPr>
              <a:lnSpc>
                <a:spcPct val="150000"/>
              </a:lnSpc>
            </a:pPr>
            <a:r>
              <a:rPr lang="zh-CN" altLang="en-US" sz="1800" dirty="0">
                <a:solidFill>
                  <a:srgbClr val="C00000"/>
                </a:solidFill>
                <a:latin typeface="华文中宋" panose="02010600040101010101" pitchFamily="2" charset="-122"/>
                <a:ea typeface="华文中宋" panose="02010600040101010101" pitchFamily="2" charset="-122"/>
              </a:rPr>
              <a:t>       每次会议结束，也是下次会议的开始</a:t>
            </a:r>
            <a:r>
              <a:rPr lang="zh-CN" altLang="en-US" sz="1800" dirty="0">
                <a:latin typeface="华文中宋" panose="02010600040101010101" pitchFamily="2" charset="-122"/>
                <a:ea typeface="华文中宋" panose="02010600040101010101" pitchFamily="2" charset="-122"/>
              </a:rPr>
              <a:t>。要注重会务工作总结，并对现有的</a:t>
            </a:r>
            <a:r>
              <a:rPr lang="zh-CN" altLang="en-US" sz="1800" dirty="0">
                <a:solidFill>
                  <a:srgbClr val="C00000"/>
                </a:solidFill>
                <a:latin typeface="华文中宋" panose="02010600040101010101" pitchFamily="2" charset="-122"/>
                <a:ea typeface="华文中宋" panose="02010600040101010101" pitchFamily="2" charset="-122"/>
              </a:rPr>
              <a:t>会务流程</a:t>
            </a:r>
            <a:r>
              <a:rPr lang="zh-CN" altLang="en-US" sz="1800" dirty="0">
                <a:latin typeface="华文中宋" panose="02010600040101010101" pitchFamily="2" charset="-122"/>
                <a:ea typeface="华文中宋" panose="02010600040101010101" pitchFamily="2" charset="-122"/>
              </a:rPr>
              <a:t>、</a:t>
            </a:r>
            <a:r>
              <a:rPr lang="zh-CN" altLang="en-US" sz="1800" dirty="0">
                <a:solidFill>
                  <a:srgbClr val="C00000"/>
                </a:solidFill>
                <a:latin typeface="华文中宋" panose="02010600040101010101" pitchFamily="2" charset="-122"/>
                <a:ea typeface="华文中宋" panose="02010600040101010101" pitchFamily="2" charset="-122"/>
              </a:rPr>
              <a:t>工作规则</a:t>
            </a:r>
            <a:r>
              <a:rPr lang="zh-CN" altLang="en-US" sz="1800" dirty="0">
                <a:latin typeface="华文中宋" panose="02010600040101010101" pitchFamily="2" charset="-122"/>
                <a:ea typeface="华文中宋" panose="02010600040101010101" pitchFamily="2" charset="-122"/>
              </a:rPr>
              <a:t>和</a:t>
            </a:r>
            <a:r>
              <a:rPr lang="zh-CN" altLang="en-US" sz="1800" dirty="0">
                <a:solidFill>
                  <a:srgbClr val="C00000"/>
                </a:solidFill>
                <a:latin typeface="华文中宋" panose="02010600040101010101" pitchFamily="2" charset="-122"/>
                <a:ea typeface="华文中宋" panose="02010600040101010101" pitchFamily="2" charset="-122"/>
              </a:rPr>
              <a:t>服务指南</a:t>
            </a:r>
            <a:r>
              <a:rPr lang="zh-CN" altLang="en-US" sz="1800" dirty="0">
                <a:latin typeface="华文中宋" panose="02010600040101010101" pitchFamily="2" charset="-122"/>
                <a:ea typeface="华文中宋" panose="02010600040101010101" pitchFamily="2" charset="-122"/>
              </a:rPr>
              <a:t>等及时进行修订、增补，使之更加科学、规范。</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3" name="文本框 1"/>
          <p:cNvSpPr txBox="1"/>
          <p:nvPr/>
        </p:nvSpPr>
        <p:spPr>
          <a:xfrm>
            <a:off x="815975" y="1771650"/>
            <a:ext cx="1784350"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会后</a:t>
            </a:r>
            <a:r>
              <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 督办落实</a:t>
            </a:r>
            <a:endParaRPr lang="zh-CN" altLang="en-US" sz="18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10" name="直接连接符 9"/>
          <p:cNvCxnSpPr/>
          <p:nvPr/>
        </p:nvCxnSpPr>
        <p:spPr>
          <a:xfrm flipH="1">
            <a:off x="1463675" y="2143125"/>
            <a:ext cx="575945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3475" name="矩形 3"/>
          <p:cNvSpPr/>
          <p:nvPr/>
        </p:nvSpPr>
        <p:spPr>
          <a:xfrm>
            <a:off x="1463675" y="2851150"/>
            <a:ext cx="6384925" cy="1337945"/>
          </a:xfrm>
          <a:prstGeom prst="rect">
            <a:avLst/>
          </a:prstGeom>
          <a:noFill/>
          <a:ln w="9525">
            <a:noFill/>
          </a:ln>
        </p:spPr>
        <p:txBody>
          <a:bodyPr wrap="square" anchor="t">
            <a:spAutoFit/>
          </a:bodyPr>
          <a:p>
            <a:pPr>
              <a:lnSpc>
                <a:spcPct val="150000"/>
              </a:lnSpc>
            </a:pPr>
            <a:r>
              <a:rPr lang="zh-CN" altLang="en-US" sz="1800" dirty="0">
                <a:latin typeface="华文中宋" panose="02010600040101010101" pitchFamily="2" charset="-122"/>
                <a:ea typeface="华文中宋" panose="02010600040101010101" pitchFamily="2" charset="-122"/>
              </a:rPr>
              <a:t>       对会议发言、讨论形成的</a:t>
            </a:r>
            <a:r>
              <a:rPr lang="zh-CN" altLang="en-US" sz="1800" dirty="0">
                <a:solidFill>
                  <a:srgbClr val="C00000"/>
                </a:solidFill>
                <a:latin typeface="华文中宋" panose="02010600040101010101" pitchFamily="2" charset="-122"/>
                <a:ea typeface="华文中宋" panose="02010600040101010101" pitchFamily="2" charset="-122"/>
              </a:rPr>
              <a:t>决定事项</a:t>
            </a:r>
            <a:r>
              <a:rPr lang="zh-CN" altLang="en-US" sz="1800" dirty="0">
                <a:latin typeface="华文中宋" panose="02010600040101010101" pitchFamily="2" charset="-122"/>
                <a:ea typeface="华文中宋" panose="02010600040101010101" pitchFamily="2" charset="-122"/>
              </a:rPr>
              <a:t>以及会议期间的</a:t>
            </a:r>
            <a:r>
              <a:rPr lang="zh-CN" altLang="en-US" sz="1800" dirty="0">
                <a:solidFill>
                  <a:srgbClr val="C00000"/>
                </a:solidFill>
                <a:latin typeface="华文中宋" panose="02010600040101010101" pitchFamily="2" charset="-122"/>
                <a:ea typeface="华文中宋" panose="02010600040101010101" pitchFamily="2" charset="-122"/>
              </a:rPr>
              <a:t>领导批示件</a:t>
            </a:r>
            <a:r>
              <a:rPr lang="zh-CN" altLang="en-US" sz="1800" dirty="0">
                <a:latin typeface="华文中宋" panose="02010600040101010101" pitchFamily="2" charset="-122"/>
                <a:ea typeface="华文中宋" panose="02010600040101010101" pitchFamily="2" charset="-122"/>
              </a:rPr>
              <a:t>等的办理情况进行</a:t>
            </a:r>
            <a:r>
              <a:rPr lang="zh-CN" altLang="en-US" sz="1800" dirty="0">
                <a:solidFill>
                  <a:srgbClr val="C00000"/>
                </a:solidFill>
                <a:latin typeface="华文中宋" panose="02010600040101010101" pitchFamily="2" charset="-122"/>
                <a:ea typeface="华文中宋" panose="02010600040101010101" pitchFamily="2" charset="-122"/>
              </a:rPr>
              <a:t>跟踪</a:t>
            </a:r>
            <a:r>
              <a:rPr lang="zh-CN" altLang="en-US" sz="1800" dirty="0">
                <a:latin typeface="华文中宋" panose="02010600040101010101" pitchFamily="2" charset="-122"/>
                <a:ea typeface="华文中宋" panose="02010600040101010101" pitchFamily="2" charset="-122"/>
              </a:rPr>
              <a:t>、</a:t>
            </a:r>
            <a:r>
              <a:rPr lang="zh-CN" altLang="en-US" sz="1800" dirty="0">
                <a:solidFill>
                  <a:srgbClr val="C00000"/>
                </a:solidFill>
                <a:latin typeface="华文中宋" panose="02010600040101010101" pitchFamily="2" charset="-122"/>
                <a:ea typeface="华文中宋" panose="02010600040101010101" pitchFamily="2" charset="-122"/>
              </a:rPr>
              <a:t>督办，</a:t>
            </a:r>
            <a:r>
              <a:rPr lang="zh-CN" altLang="en-US" sz="1800" dirty="0">
                <a:latin typeface="华文中宋" panose="02010600040101010101" pitchFamily="2" charset="-122"/>
                <a:ea typeface="华文中宋" panose="02010600040101010101" pitchFamily="2" charset="-122"/>
              </a:rPr>
              <a:t>并及时</a:t>
            </a:r>
            <a:r>
              <a:rPr lang="zh-CN" altLang="en-US" sz="1800" dirty="0">
                <a:solidFill>
                  <a:srgbClr val="C00000"/>
                </a:solidFill>
                <a:latin typeface="华文中宋" panose="02010600040101010101" pitchFamily="2" charset="-122"/>
                <a:ea typeface="华文中宋" panose="02010600040101010101" pitchFamily="2" charset="-122"/>
              </a:rPr>
              <a:t>反馈，</a:t>
            </a:r>
            <a:r>
              <a:rPr lang="zh-CN" altLang="en-US" sz="1800" dirty="0">
                <a:latin typeface="华文中宋" panose="02010600040101010101" pitchFamily="2" charset="-122"/>
                <a:ea typeface="华文中宋" panose="02010600040101010101" pitchFamily="2" charset="-122"/>
              </a:rPr>
              <a:t>确保会议精神和决策事项落实落地。</a:t>
            </a:r>
            <a:endParaRPr lang="zh-CN" altLang="en-US" sz="1800" dirty="0">
              <a:latin typeface="华文中宋" panose="02010600040101010101" pitchFamily="2" charset="-122"/>
              <a:ea typeface="华文中宋" panose="02010600040101010101" pitchFamily="2" charset="-122"/>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3346768" y="2541588"/>
            <a:ext cx="425958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日常学习建议</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1933338" y="2438555"/>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234499" name="TextBox 13"/>
          <p:cNvSpPr txBox="1"/>
          <p:nvPr/>
        </p:nvSpPr>
        <p:spPr>
          <a:xfrm>
            <a:off x="1810068" y="2628900"/>
            <a:ext cx="1344612" cy="738505"/>
          </a:xfrm>
          <a:prstGeom prst="rect">
            <a:avLst/>
          </a:prstGeom>
          <a:noFill/>
          <a:ln w="9525">
            <a:noFill/>
          </a:ln>
        </p:spPr>
        <p:txBody>
          <a:bodyPr lIns="0" tIns="0" rIns="0" bIns="0" anchor="t">
            <a:spAutoFit/>
          </a:bodyPr>
          <a:p>
            <a:pPr algn="ctr">
              <a:buFont typeface="Arial" panose="020B0604020202020204" pitchFamily="34" charset="0"/>
            </a:pPr>
            <a:r>
              <a:rPr lang="zh-CN" altLang="zh-CN" sz="4800" b="1" dirty="0">
                <a:solidFill>
                  <a:srgbClr val="C00002"/>
                </a:solidFill>
                <a:latin typeface="华文中宋" panose="02010600040101010101" pitchFamily="2" charset="-122"/>
                <a:ea typeface="华文中宋" panose="02010600040101010101" pitchFamily="2" charset="-122"/>
              </a:rPr>
              <a:t>六</a:t>
            </a:r>
            <a:endParaRPr lang="zh-CN" altLang="zh-CN" sz="4800" b="1" dirty="0">
              <a:solidFill>
                <a:srgbClr val="C00002"/>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3" name="矩形 9"/>
          <p:cNvSpPr/>
          <p:nvPr/>
        </p:nvSpPr>
        <p:spPr>
          <a:xfrm>
            <a:off x="1224276" y="1083310"/>
            <a:ext cx="5505450" cy="570865"/>
          </a:xfrm>
          <a:prstGeom prst="rect">
            <a:avLst/>
          </a:prstGeom>
          <a:noFill/>
          <a:ln w="9525">
            <a:noFill/>
          </a:ln>
        </p:spPr>
        <p:txBody>
          <a:bodyPr wrap="square"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树立公文意识</a:t>
            </a:r>
            <a:r>
              <a:rPr kumimoji="0" lang="en-US" altLang="zh-CN"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a:t>
            </a: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规范、严谨</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
        <p:nvSpPr>
          <p:cNvPr id="2" name="矩形 9"/>
          <p:cNvSpPr/>
          <p:nvPr/>
        </p:nvSpPr>
        <p:spPr>
          <a:xfrm>
            <a:off x="1224277" y="2240915"/>
            <a:ext cx="4784091" cy="2009775"/>
          </a:xfrm>
          <a:prstGeom prst="rect">
            <a:avLst/>
          </a:prstGeom>
          <a:noFill/>
          <a:ln w="9525">
            <a:noFill/>
          </a:ln>
        </p:spPr>
        <p:txBody>
          <a:bodyPr wrap="square"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做足</a:t>
            </a:r>
            <a:r>
              <a:rPr kumimoji="0" lang="en-US" altLang="zh-CN"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a:t>
            </a: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笨功夫</a:t>
            </a:r>
            <a:r>
              <a:rPr kumimoji="0" lang="en-US" altLang="zh-CN"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a:t>
            </a: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日常积累</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a:p>
            <a:pPr marL="0" marR="0" indent="0" algn="l" defTabSz="914400" rtl="0" eaLnBrk="0" fontAlgn="base" latinLnBrk="0" hangingPunct="0">
              <a:lnSpc>
                <a:spcPct val="130000"/>
              </a:lnSpc>
              <a:spcBef>
                <a:spcPct val="0"/>
              </a:spcBef>
              <a:spcAft>
                <a:spcPct val="0"/>
              </a:spcAft>
              <a:buClrTx/>
              <a:buSzTx/>
              <a:buFont typeface="Wingdings" panose="05000000000000000000" charset="0"/>
              <a:buNone/>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   学习中央和国家国家政策</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a:p>
            <a:pPr marL="0" marR="0" indent="0" algn="l" defTabSz="914400" rtl="0" eaLnBrk="0" fontAlgn="base" latinLnBrk="0" hangingPunct="0">
              <a:lnSpc>
                <a:spcPct val="130000"/>
              </a:lnSpc>
              <a:spcBef>
                <a:spcPct val="0"/>
              </a:spcBef>
              <a:spcAft>
                <a:spcPct val="0"/>
              </a:spcAft>
              <a:buClrTx/>
              <a:buSzTx/>
              <a:buFont typeface="Wingdings" panose="05000000000000000000" charset="0"/>
              <a:buNone/>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   领会公司领导讲话</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a:p>
            <a:pPr marL="0" marR="0" indent="0" algn="l" defTabSz="914400" rtl="0" eaLnBrk="0" fontAlgn="base" latinLnBrk="0" hangingPunct="0">
              <a:lnSpc>
                <a:spcPct val="130000"/>
              </a:lnSpc>
              <a:spcBef>
                <a:spcPct val="0"/>
              </a:spcBef>
              <a:spcAft>
                <a:spcPct val="0"/>
              </a:spcAft>
              <a:buClrTx/>
              <a:buSzTx/>
              <a:buFont typeface="Wingdings" panose="05000000000000000000" charset="0"/>
              <a:buNone/>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   研究具体业务知识</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
        <p:nvSpPr>
          <p:cNvPr id="3" name="矩形 9"/>
          <p:cNvSpPr/>
          <p:nvPr/>
        </p:nvSpPr>
        <p:spPr>
          <a:xfrm>
            <a:off x="1224276" y="4837427"/>
            <a:ext cx="6927850" cy="570865"/>
          </a:xfrm>
          <a:prstGeom prst="rect">
            <a:avLst/>
          </a:prstGeom>
          <a:noFill/>
          <a:ln w="9525">
            <a:noFill/>
          </a:ln>
        </p:spPr>
        <p:txBody>
          <a:bodyPr wrap="square" anchor="t" anchorCtr="0">
            <a:spAutoFit/>
          </a:bodyPr>
          <a:p>
            <a:pPr marL="285750" marR="0" indent="-285750" algn="l" defTabSz="914400" rtl="0" eaLnBrk="0" fontAlgn="base" latinLnBrk="0" hangingPunct="0">
              <a:lnSpc>
                <a:spcPct val="130000"/>
              </a:lnSpc>
              <a:spcBef>
                <a:spcPct val="0"/>
              </a:spcBef>
              <a:spcAft>
                <a:spcPct val="0"/>
              </a:spcAft>
              <a:buClrTx/>
              <a:buSzTx/>
              <a:buFont typeface="Wingdings" panose="05000000000000000000" charset="0"/>
              <a:buChar char="Ø"/>
            </a:pP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认真对待每一份材料</a:t>
            </a:r>
            <a:r>
              <a:rPr kumimoji="0" lang="en-US" altLang="zh-CN"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a:t>
            </a:r>
            <a:r>
              <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rPr>
              <a:t>不留瑕疵、不留遗憾</a:t>
            </a:r>
            <a:endParaRPr kumimoji="0" lang="zh-CN" altLang="en-US" sz="2400" b="0" i="0" u="none" strike="noStrike" kern="1200" cap="none" spc="0" normalizeH="0" baseline="0" noProof="1" dirty="0">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sym typeface="Impact" panose="020B0806030902050204" pitchFamily="34"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6545" name="文本框 3"/>
          <p:cNvSpPr txBox="1"/>
          <p:nvPr/>
        </p:nvSpPr>
        <p:spPr>
          <a:xfrm>
            <a:off x="114300" y="2576513"/>
            <a:ext cx="4894263" cy="1014730"/>
          </a:xfrm>
          <a:prstGeom prst="rect">
            <a:avLst/>
          </a:prstGeom>
          <a:noFill/>
          <a:ln w="9525">
            <a:noFill/>
          </a:ln>
        </p:spPr>
        <p:txBody>
          <a:bodyPr anchor="t">
            <a:spAutoFit/>
          </a:bodyPr>
          <a:p>
            <a:pPr>
              <a:buFont typeface="Arial" panose="020B0604020202020204" pitchFamily="34" charset="0"/>
            </a:pPr>
            <a:r>
              <a:rPr lang="zh-CN" altLang="en-US" sz="6000" dirty="0">
                <a:solidFill>
                  <a:srgbClr val="0068B7"/>
                </a:solidFill>
                <a:latin typeface="华文中宋" panose="02010600040101010101" pitchFamily="2" charset="-122"/>
                <a:ea typeface="华文中宋" panose="02010600040101010101" pitchFamily="2" charset="-122"/>
              </a:rPr>
              <a:t>谢谢 </a:t>
            </a:r>
            <a:r>
              <a:rPr lang="en-US" altLang="zh-CN" sz="6000" dirty="0">
                <a:solidFill>
                  <a:srgbClr val="0068B7"/>
                </a:solidFill>
                <a:latin typeface="华文中宋" panose="02010600040101010101" pitchFamily="2" charset="-122"/>
                <a:ea typeface="华文中宋" panose="02010600040101010101" pitchFamily="2" charset="-122"/>
              </a:rPr>
              <a:t>Thanks!</a:t>
            </a:r>
            <a:endParaRPr lang="en-US" altLang="zh-CN" sz="6000" dirty="0">
              <a:solidFill>
                <a:srgbClr val="0068B7"/>
              </a:solidFill>
              <a:latin typeface="华文中宋" panose="02010600040101010101" pitchFamily="2" charset="-122"/>
              <a:ea typeface="华文中宋" panose="02010600040101010101" pitchFamily="2" charset="-122"/>
            </a:endParaRPr>
          </a:p>
        </p:txBody>
      </p:sp>
      <p:sp>
        <p:nvSpPr>
          <p:cNvPr id="207875" name="文本框 5"/>
          <p:cNvSpPr txBox="1"/>
          <p:nvPr/>
        </p:nvSpPr>
        <p:spPr>
          <a:xfrm>
            <a:off x="117475" y="5121275"/>
            <a:ext cx="5565775" cy="420370"/>
          </a:xfrm>
          <a:prstGeom prst="rect">
            <a:avLst/>
          </a:prstGeom>
          <a:noFill/>
          <a:ln w="9525">
            <a:noFill/>
          </a:ln>
        </p:spPr>
        <p:txBody>
          <a:bodyPr>
            <a:spAutoFit/>
          </a:bodyPr>
          <a:lstStyle/>
          <a:p>
            <a:pPr marR="0" defTabSz="914400">
              <a:buClrTx/>
              <a:buSzTx/>
              <a:buFont typeface="Arial" panose="020B0604020202020204" pitchFamily="34" charset="0"/>
              <a:defRPr/>
            </a:pPr>
            <a:r>
              <a:rPr kumimoji="0" lang="zh-CN" altLang="en-US" sz="2135" kern="1200" cap="none" spc="0" normalizeH="0" baseline="0" noProof="1">
                <a:latin typeface="华文中宋" panose="02010600040101010101" pitchFamily="2" charset="-122"/>
                <a:ea typeface="华文中宋" panose="02010600040101010101" pitchFamily="2" charset="-122"/>
                <a:cs typeface="+mn-cs"/>
              </a:rPr>
              <a:t>中国葛洲坝集团股份有限公司</a:t>
            </a:r>
            <a:endParaRPr kumimoji="0" lang="zh-CN" altLang="en-US" sz="2135" kern="1200" cap="none" spc="0" normalizeH="0" baseline="0" noProof="1">
              <a:latin typeface="华文中宋" panose="02010600040101010101" pitchFamily="2" charset="-122"/>
              <a:ea typeface="华文中宋" panose="02010600040101010101" pitchFamily="2" charset="-122"/>
              <a:cs typeface="+mn-cs"/>
            </a:endParaRPr>
          </a:p>
        </p:txBody>
      </p:sp>
      <p:sp>
        <p:nvSpPr>
          <p:cNvPr id="236547" name="文本框 6"/>
          <p:cNvSpPr txBox="1"/>
          <p:nvPr/>
        </p:nvSpPr>
        <p:spPr>
          <a:xfrm>
            <a:off x="114300" y="5475288"/>
            <a:ext cx="5383213" cy="460375"/>
          </a:xfrm>
          <a:prstGeom prst="rect">
            <a:avLst/>
          </a:prstGeom>
          <a:noFill/>
          <a:ln w="9525">
            <a:noFill/>
          </a:ln>
        </p:spPr>
        <p:txBody>
          <a:bodyPr anchor="t">
            <a:spAutoFit/>
          </a:bodyPr>
          <a:p>
            <a:pPr>
              <a:buFont typeface="Arial" panose="020B0604020202020204" pitchFamily="34" charset="0"/>
            </a:pPr>
            <a:r>
              <a:rPr lang="zh-CN" altLang="en-US" sz="1200" dirty="0">
                <a:latin typeface="华文中宋" panose="02010600040101010101" pitchFamily="2" charset="-122"/>
                <a:ea typeface="华文中宋" panose="02010600040101010101" pitchFamily="2" charset="-122"/>
              </a:rPr>
              <a:t>地址：湖北省武汉市硚口区解放大道</a:t>
            </a:r>
            <a:r>
              <a:rPr lang="en-US" altLang="zh-CN" sz="1200" dirty="0">
                <a:latin typeface="华文中宋" panose="02010600040101010101" pitchFamily="2" charset="-122"/>
                <a:ea typeface="华文中宋" panose="02010600040101010101" pitchFamily="2" charset="-122"/>
              </a:rPr>
              <a:t>558</a:t>
            </a:r>
            <a:r>
              <a:rPr lang="zh-CN" altLang="en-US" sz="1200" dirty="0">
                <a:latin typeface="华文中宋" panose="02010600040101010101" pitchFamily="2" charset="-122"/>
                <a:ea typeface="华文中宋" panose="02010600040101010101" pitchFamily="2" charset="-122"/>
              </a:rPr>
              <a:t>号</a:t>
            </a:r>
            <a:endParaRPr lang="zh-CN" altLang="en-US" sz="12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1200" dirty="0">
                <a:latin typeface="华文中宋" panose="02010600040101010101" pitchFamily="2" charset="-122"/>
                <a:ea typeface="华文中宋" panose="02010600040101010101" pitchFamily="2" charset="-122"/>
              </a:rPr>
              <a:t>电话：</a:t>
            </a:r>
            <a:r>
              <a:rPr lang="en-US" altLang="zh-CN" sz="1200" dirty="0">
                <a:latin typeface="华文中宋" panose="02010600040101010101" pitchFamily="2" charset="-122"/>
                <a:ea typeface="华文中宋" panose="02010600040101010101" pitchFamily="2" charset="-122"/>
              </a:rPr>
              <a:t>027-59271000  </a:t>
            </a:r>
            <a:r>
              <a:rPr lang="zh-CN" altLang="en-US" sz="1200" dirty="0">
                <a:latin typeface="华文中宋" panose="02010600040101010101" pitchFamily="2" charset="-122"/>
                <a:ea typeface="华文中宋" panose="02010600040101010101" pitchFamily="2" charset="-122"/>
              </a:rPr>
              <a:t>传真：</a:t>
            </a:r>
            <a:r>
              <a:rPr lang="en-US" altLang="zh-CN" sz="1200" dirty="0">
                <a:latin typeface="华文中宋" panose="02010600040101010101" pitchFamily="2" charset="-122"/>
                <a:ea typeface="华文中宋" panose="02010600040101010101" pitchFamily="2" charset="-122"/>
              </a:rPr>
              <a:t>027-59270707</a:t>
            </a:r>
            <a:endParaRPr lang="en-US" altLang="zh-CN" sz="1200" dirty="0">
              <a:latin typeface="华文中宋" panose="02010600040101010101" pitchFamily="2" charset="-122"/>
              <a:ea typeface="华文中宋" panose="02010600040101010101" pitchFamily="2" charset="-122"/>
            </a:endParaRPr>
          </a:p>
        </p:txBody>
      </p:sp>
      <p:sp>
        <p:nvSpPr>
          <p:cNvPr id="236548" name="文本框 7"/>
          <p:cNvSpPr txBox="1"/>
          <p:nvPr/>
        </p:nvSpPr>
        <p:spPr>
          <a:xfrm>
            <a:off x="257175" y="6175375"/>
            <a:ext cx="5383213" cy="275590"/>
          </a:xfrm>
          <a:prstGeom prst="rect">
            <a:avLst/>
          </a:prstGeom>
          <a:noFill/>
          <a:ln w="9525">
            <a:noFill/>
          </a:ln>
        </p:spPr>
        <p:txBody>
          <a:bodyPr anchor="t">
            <a:spAutoFit/>
          </a:bodyPr>
          <a:p>
            <a:pPr>
              <a:buFont typeface="Arial" panose="020B0604020202020204" pitchFamily="34" charset="0"/>
            </a:pPr>
            <a:r>
              <a:rPr lang="en-US" altLang="zh-CN" sz="1200" dirty="0">
                <a:latin typeface="华文中宋" panose="02010600040101010101" pitchFamily="2" charset="-122"/>
                <a:ea typeface="华文中宋" panose="02010600040101010101" pitchFamily="2" charset="-122"/>
              </a:rPr>
              <a:t>www.cggc.cn</a:t>
            </a:r>
            <a:endParaRPr lang="en-US" altLang="zh-CN" sz="1200" dirty="0">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文本框 22"/>
          <p:cNvSpPr txBox="1"/>
          <p:nvPr/>
        </p:nvSpPr>
        <p:spPr>
          <a:xfrm>
            <a:off x="6238875" y="1667510"/>
            <a:ext cx="2597150" cy="101473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适用于表彰先进、批评错误、传达重要精神和告知重要情况。</a:t>
            </a:r>
            <a:endParaRPr lang="zh-CN" altLang="en-US" sz="2000" dirty="0">
              <a:latin typeface="华文中宋" panose="02010600040101010101" pitchFamily="2" charset="-122"/>
              <a:ea typeface="华文中宋" panose="02010600040101010101" pitchFamily="2" charset="-122"/>
            </a:endParaRPr>
          </a:p>
        </p:txBody>
      </p:sp>
      <p:sp>
        <p:nvSpPr>
          <p:cNvPr id="15" name="文本框 23"/>
          <p:cNvSpPr txBox="1">
            <a:spLocks noChangeArrowheads="1"/>
          </p:cNvSpPr>
          <p:nvPr/>
        </p:nvSpPr>
        <p:spPr bwMode="auto">
          <a:xfrm>
            <a:off x="7180263" y="1061085"/>
            <a:ext cx="712788" cy="398780"/>
          </a:xfrm>
          <a:prstGeom prst="rect">
            <a:avLst/>
          </a:prstGeom>
          <a:solidFill>
            <a:schemeClr val="lt1"/>
          </a:solidFill>
          <a:ln>
            <a:solidFill>
              <a:schemeClr val="bg1">
                <a:lumMod val="50000"/>
              </a:schemeClr>
            </a:solid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通报</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1859" name="文本框 25"/>
          <p:cNvSpPr txBox="1"/>
          <p:nvPr/>
        </p:nvSpPr>
        <p:spPr>
          <a:xfrm>
            <a:off x="2792413" y="1667510"/>
            <a:ext cx="3151187" cy="2430145"/>
          </a:xfrm>
          <a:prstGeom prst="rect">
            <a:avLst/>
          </a:prstGeom>
          <a:noFill/>
          <a:ln w="9525">
            <a:noFill/>
          </a:ln>
        </p:spPr>
        <p:txBody>
          <a:bodyPr anchor="t">
            <a:spAutoFit/>
          </a:bodyPr>
          <a:p>
            <a:pPr eaLnBrk="0">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适用于发布、传达要求下级机关执行和有关单位周知或者执行的事项，批转、转发公文。</a:t>
            </a:r>
            <a:endParaRPr lang="zh-CN" altLang="en-US" sz="2000" dirty="0">
              <a:solidFill>
                <a:srgbClr val="FF0000"/>
              </a:solidFill>
              <a:latin typeface="华文中宋" panose="02010600040101010101" pitchFamily="2" charset="-122"/>
              <a:ea typeface="华文中宋" panose="02010600040101010101" pitchFamily="2" charset="-122"/>
            </a:endParaRPr>
          </a:p>
          <a:p>
            <a:pPr eaLnBrk="0">
              <a:buFont typeface="Arial" panose="020B0604020202020204" pitchFamily="34" charset="0"/>
            </a:pPr>
            <a:r>
              <a:rPr lang="zh-CN" altLang="en-US" sz="1800" dirty="0">
                <a:solidFill>
                  <a:srgbClr val="0168B5"/>
                </a:solidFill>
                <a:latin typeface="华文中宋" panose="02010600040101010101" pitchFamily="2" charset="-122"/>
                <a:ea typeface="华文中宋" panose="02010600040101010101" pitchFamily="2" charset="-122"/>
              </a:rPr>
              <a:t>印发规章制度、任免干部、转发公文、传达所属企业办理和需要其周知或者执行的事项。</a:t>
            </a:r>
            <a:endParaRPr lang="zh-CN" altLang="en-US" sz="1800" dirty="0">
              <a:solidFill>
                <a:srgbClr val="0168B5"/>
              </a:solidFill>
              <a:latin typeface="华文中宋" panose="02010600040101010101" pitchFamily="2" charset="-122"/>
              <a:ea typeface="华文中宋" panose="02010600040101010101" pitchFamily="2" charset="-122"/>
            </a:endParaRPr>
          </a:p>
        </p:txBody>
      </p:sp>
      <p:sp>
        <p:nvSpPr>
          <p:cNvPr id="17" name="文本框 26"/>
          <p:cNvSpPr txBox="1">
            <a:spLocks noChangeArrowheads="1"/>
          </p:cNvSpPr>
          <p:nvPr/>
        </p:nvSpPr>
        <p:spPr bwMode="auto">
          <a:xfrm>
            <a:off x="3879850" y="1061085"/>
            <a:ext cx="781050" cy="398780"/>
          </a:xfrm>
          <a:prstGeom prst="rect">
            <a:avLst/>
          </a:prstGeom>
          <a:solidFill>
            <a:schemeClr val="lt1"/>
          </a:solidFill>
          <a:ln>
            <a:solidFill>
              <a:schemeClr val="bg1">
                <a:lumMod val="50000"/>
              </a:schemeClr>
            </a:solid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通知</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1861" name="文本框 28"/>
          <p:cNvSpPr txBox="1"/>
          <p:nvPr/>
        </p:nvSpPr>
        <p:spPr>
          <a:xfrm>
            <a:off x="280988" y="1667510"/>
            <a:ext cx="2216150" cy="101473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适用于对重要问题提出见解和处理办法。</a:t>
            </a:r>
            <a:endParaRPr lang="zh-CN" altLang="en-US" sz="2000" dirty="0">
              <a:latin typeface="华文中宋" panose="02010600040101010101" pitchFamily="2" charset="-122"/>
              <a:ea typeface="华文中宋" panose="02010600040101010101" pitchFamily="2" charset="-122"/>
            </a:endParaRPr>
          </a:p>
        </p:txBody>
      </p:sp>
      <p:sp>
        <p:nvSpPr>
          <p:cNvPr id="19" name="文本框 29"/>
          <p:cNvSpPr txBox="1">
            <a:spLocks noChangeArrowheads="1"/>
          </p:cNvSpPr>
          <p:nvPr/>
        </p:nvSpPr>
        <p:spPr bwMode="auto">
          <a:xfrm>
            <a:off x="981075" y="1096010"/>
            <a:ext cx="749300" cy="398780"/>
          </a:xfrm>
          <a:prstGeom prst="rect">
            <a:avLst/>
          </a:prstGeom>
          <a:solidFill>
            <a:schemeClr val="lt1"/>
          </a:solidFill>
          <a:ln>
            <a:solidFill>
              <a:schemeClr val="bg1">
                <a:lumMod val="50000"/>
              </a:schemeClr>
            </a:solid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意见</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1863" name="文本框 31"/>
          <p:cNvSpPr txBox="1"/>
          <p:nvPr/>
        </p:nvSpPr>
        <p:spPr>
          <a:xfrm>
            <a:off x="279400" y="5134610"/>
            <a:ext cx="2219325" cy="132207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适用于向上级机关汇报工作、反映情况，回复上级机关的询问。</a:t>
            </a:r>
            <a:endParaRPr lang="zh-CN" altLang="en-US" sz="2000" dirty="0">
              <a:latin typeface="华文中宋" panose="02010600040101010101" pitchFamily="2" charset="-122"/>
              <a:ea typeface="华文中宋" panose="02010600040101010101" pitchFamily="2" charset="-122"/>
            </a:endParaRPr>
          </a:p>
        </p:txBody>
      </p:sp>
      <p:sp>
        <p:nvSpPr>
          <p:cNvPr id="21" name="文本框 32"/>
          <p:cNvSpPr txBox="1">
            <a:spLocks noChangeArrowheads="1"/>
          </p:cNvSpPr>
          <p:nvPr/>
        </p:nvSpPr>
        <p:spPr bwMode="auto">
          <a:xfrm>
            <a:off x="941388" y="4601210"/>
            <a:ext cx="760413"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报告</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1865" name="文本框 34"/>
          <p:cNvSpPr txBox="1"/>
          <p:nvPr/>
        </p:nvSpPr>
        <p:spPr>
          <a:xfrm>
            <a:off x="2792413" y="5134610"/>
            <a:ext cx="3149600" cy="70675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适用于向上级机关请求指示、批准。</a:t>
            </a:r>
            <a:endParaRPr lang="zh-CN" altLang="en-US" sz="2000" dirty="0">
              <a:latin typeface="华文中宋" panose="02010600040101010101" pitchFamily="2" charset="-122"/>
              <a:ea typeface="华文中宋" panose="02010600040101010101" pitchFamily="2" charset="-122"/>
            </a:endParaRPr>
          </a:p>
        </p:txBody>
      </p:sp>
      <p:sp>
        <p:nvSpPr>
          <p:cNvPr id="23" name="文本框 35"/>
          <p:cNvSpPr txBox="1">
            <a:spLocks noChangeArrowheads="1"/>
          </p:cNvSpPr>
          <p:nvPr/>
        </p:nvSpPr>
        <p:spPr bwMode="auto">
          <a:xfrm>
            <a:off x="4135438" y="4601210"/>
            <a:ext cx="698500"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请示</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1867" name="文本框 37"/>
          <p:cNvSpPr txBox="1"/>
          <p:nvPr/>
        </p:nvSpPr>
        <p:spPr>
          <a:xfrm>
            <a:off x="6410325" y="5134610"/>
            <a:ext cx="2425700" cy="70675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适用于答复下级机关请示事项。</a:t>
            </a:r>
            <a:endParaRPr lang="zh-CN" altLang="en-US" sz="2000" dirty="0">
              <a:solidFill>
                <a:srgbClr val="FF0000"/>
              </a:solidFill>
              <a:latin typeface="华文中宋" panose="02010600040101010101" pitchFamily="2" charset="-122"/>
              <a:ea typeface="华文中宋" panose="02010600040101010101" pitchFamily="2" charset="-122"/>
            </a:endParaRPr>
          </a:p>
        </p:txBody>
      </p:sp>
      <p:sp>
        <p:nvSpPr>
          <p:cNvPr id="25" name="文本框 38"/>
          <p:cNvSpPr txBox="1">
            <a:spLocks noChangeArrowheads="1"/>
          </p:cNvSpPr>
          <p:nvPr/>
        </p:nvSpPr>
        <p:spPr bwMode="auto">
          <a:xfrm>
            <a:off x="7180263" y="4601210"/>
            <a:ext cx="696913"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批复</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文本框 22"/>
          <p:cNvSpPr txBox="1"/>
          <p:nvPr/>
        </p:nvSpPr>
        <p:spPr>
          <a:xfrm>
            <a:off x="3169920" y="2398713"/>
            <a:ext cx="2886075" cy="70675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sym typeface="宋体" panose="02010600030101010101" pitchFamily="2" charset="-122"/>
              </a:rPr>
              <a:t>适用于记载会议主要情况和议定事项。</a:t>
            </a:r>
            <a:endParaRPr lang="zh-CN" altLang="en-US" sz="2000" dirty="0">
              <a:latin typeface="华文中宋" panose="02010600040101010101" pitchFamily="2" charset="-122"/>
              <a:ea typeface="华文中宋" panose="02010600040101010101" pitchFamily="2" charset="-122"/>
              <a:sym typeface="宋体" panose="02010600030101010101" pitchFamily="2" charset="-122"/>
            </a:endParaRPr>
          </a:p>
        </p:txBody>
      </p:sp>
      <p:sp>
        <p:nvSpPr>
          <p:cNvPr id="2" name="文本框 23"/>
          <p:cNvSpPr txBox="1">
            <a:spLocks noChangeArrowheads="1"/>
          </p:cNvSpPr>
          <p:nvPr/>
        </p:nvSpPr>
        <p:spPr bwMode="auto">
          <a:xfrm>
            <a:off x="3971290" y="1854200"/>
            <a:ext cx="819150"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纪要</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2883" name="文本框 25"/>
          <p:cNvSpPr txBox="1"/>
          <p:nvPr/>
        </p:nvSpPr>
        <p:spPr>
          <a:xfrm>
            <a:off x="389890" y="2398713"/>
            <a:ext cx="2628900" cy="1322070"/>
          </a:xfrm>
          <a:prstGeom prst="rect">
            <a:avLst/>
          </a:prstGeom>
          <a:noFill/>
          <a:ln w="9525">
            <a:noFill/>
          </a:ln>
        </p:spPr>
        <p:txBody>
          <a:bodyPr anchor="t">
            <a:spAutoFit/>
          </a:bodyPr>
          <a:p>
            <a:pPr eaLnBrk="0">
              <a:buFont typeface="Arial" panose="020B0604020202020204" pitchFamily="34" charset="0"/>
            </a:pPr>
            <a:r>
              <a:rPr lang="zh-CN" altLang="en-US" sz="2000" dirty="0">
                <a:latin typeface="华文中宋" panose="02010600040101010101" pitchFamily="2" charset="-122"/>
                <a:ea typeface="华文中宋" panose="02010600040101010101" pitchFamily="2" charset="-122"/>
                <a:sym typeface="宋体" panose="02010600030101010101" pitchFamily="2" charset="-122"/>
              </a:rPr>
              <a:t>适用于不相隶属机关之间商洽工作、询问和答复问题、请求批准和答复审批事项。</a:t>
            </a:r>
            <a:endParaRPr lang="zh-CN" altLang="en-US" sz="2000" dirty="0">
              <a:latin typeface="华文中宋" panose="02010600040101010101" pitchFamily="2" charset="-122"/>
              <a:ea typeface="华文中宋" panose="02010600040101010101" pitchFamily="2" charset="-122"/>
            </a:endParaRPr>
          </a:p>
        </p:txBody>
      </p:sp>
      <p:sp>
        <p:nvSpPr>
          <p:cNvPr id="17" name="文本框 26"/>
          <p:cNvSpPr txBox="1">
            <a:spLocks noChangeArrowheads="1"/>
          </p:cNvSpPr>
          <p:nvPr/>
        </p:nvSpPr>
        <p:spPr bwMode="auto">
          <a:xfrm>
            <a:off x="1296353" y="1854200"/>
            <a:ext cx="487363"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函</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
        <p:nvSpPr>
          <p:cNvPr id="122885" name="文本框 28"/>
          <p:cNvSpPr txBox="1"/>
          <p:nvPr/>
        </p:nvSpPr>
        <p:spPr>
          <a:xfrm>
            <a:off x="6207125" y="2398713"/>
            <a:ext cx="2417445" cy="193802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sym typeface="宋体" panose="02010600030101010101" pitchFamily="2" charset="-122"/>
              </a:rPr>
              <a:t>适用于各级人民政府按照法律程序向同级人民代表大会或者人民代表大会常务委员会提请审议事项。</a:t>
            </a:r>
            <a:endParaRPr lang="zh-CN" altLang="en-US" sz="2000" dirty="0">
              <a:solidFill>
                <a:srgbClr val="E70011"/>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19" name="文本框 29"/>
          <p:cNvSpPr txBox="1">
            <a:spLocks noChangeArrowheads="1"/>
          </p:cNvSpPr>
          <p:nvPr/>
        </p:nvSpPr>
        <p:spPr bwMode="auto">
          <a:xfrm>
            <a:off x="6978015" y="1854200"/>
            <a:ext cx="750570" cy="398780"/>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rPr>
              <a:t>议案</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sym typeface="+mn-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11" name="文本框 1"/>
          <p:cNvSpPr txBox="1"/>
          <p:nvPr/>
        </p:nvSpPr>
        <p:spPr>
          <a:xfrm>
            <a:off x="1301433" y="2841625"/>
            <a:ext cx="6246812" cy="1322070"/>
          </a:xfrm>
          <a:prstGeom prst="rect">
            <a:avLst/>
          </a:prstGeom>
          <a:noFill/>
          <a:ln w="9525">
            <a:noFill/>
          </a:ln>
        </p:spPr>
        <p:txBody>
          <a:bodyPr anchor="t">
            <a:spAutoFit/>
          </a:bodyPr>
          <a:p>
            <a:pPr marL="342900" indent="-342900">
              <a:lnSpc>
                <a:spcPct val="120000"/>
              </a:lnSpc>
              <a:spcBef>
                <a:spcPct val="20000"/>
              </a:spcBef>
              <a:buFont typeface="Arial" panose="020B0604020202020204" pitchFamily="34" charset="0"/>
            </a:pPr>
            <a:r>
              <a:rPr lang="zh-CN" altLang="en-US" sz="2000" dirty="0">
                <a:solidFill>
                  <a:srgbClr val="E70011"/>
                </a:solidFill>
                <a:latin typeface="华文中宋" panose="02010600040101010101" pitchFamily="2" charset="-122"/>
                <a:ea typeface="华文中宋" panose="02010600040101010101" pitchFamily="2" charset="-122"/>
                <a:sym typeface="微软雅黑" panose="020B0503020204020204" pitchFamily="34" charset="-122"/>
              </a:rPr>
              <a:t>生造文种</a:t>
            </a:r>
            <a:r>
              <a:rPr lang="zh-CN" altLang="en-US" sz="2000" dirty="0">
                <a:latin typeface="华文中宋" panose="02010600040101010101" pitchFamily="2" charset="-122"/>
                <a:ea typeface="华文中宋" panose="02010600040101010101" pitchFamily="2" charset="-122"/>
                <a:sym typeface="微软雅黑" panose="020B0503020204020204" pitchFamily="34" charset="-122"/>
              </a:rPr>
              <a:t>：《关于解决办公用房的申请》</a:t>
            </a:r>
            <a:endParaRPr lang="zh-CN" altLang="en-US" sz="2000" dirty="0">
              <a:latin typeface="华文中宋" panose="02010600040101010101" pitchFamily="2" charset="-122"/>
              <a:ea typeface="华文中宋" panose="02010600040101010101" pitchFamily="2" charset="-122"/>
              <a:sym typeface="微软雅黑" panose="020B0503020204020204" pitchFamily="34" charset="-122"/>
            </a:endParaRPr>
          </a:p>
          <a:p>
            <a:pPr marL="342900" indent="-342900">
              <a:lnSpc>
                <a:spcPct val="120000"/>
              </a:lnSpc>
              <a:spcBef>
                <a:spcPct val="20000"/>
              </a:spcBef>
              <a:buFont typeface="Arial" panose="020B0604020202020204" pitchFamily="34" charset="0"/>
            </a:pPr>
            <a:r>
              <a:rPr lang="zh-CN" altLang="en-US" sz="2000" dirty="0">
                <a:solidFill>
                  <a:srgbClr val="E70011"/>
                </a:solidFill>
                <a:latin typeface="华文中宋" panose="02010600040101010101" pitchFamily="2" charset="-122"/>
                <a:ea typeface="华文中宋" panose="02010600040101010101" pitchFamily="2" charset="-122"/>
                <a:sym typeface="微软雅黑" panose="020B0503020204020204" pitchFamily="34" charset="-122"/>
              </a:rPr>
              <a:t>混用文种</a:t>
            </a:r>
            <a:r>
              <a:rPr lang="zh-CN" altLang="en-US" sz="2000" dirty="0">
                <a:latin typeface="华文中宋" panose="02010600040101010101" pitchFamily="2" charset="-122"/>
                <a:ea typeface="华文中宋" panose="02010600040101010101" pitchFamily="2" charset="-122"/>
                <a:sym typeface="微软雅黑" panose="020B0503020204020204" pitchFamily="34" charset="-122"/>
              </a:rPr>
              <a:t>：《××部关于购买办公设备的请示报告》</a:t>
            </a:r>
            <a:endParaRPr lang="zh-CN" altLang="en-US" sz="2000" dirty="0">
              <a:latin typeface="华文中宋" panose="02010600040101010101" pitchFamily="2" charset="-122"/>
              <a:ea typeface="华文中宋" panose="02010600040101010101" pitchFamily="2" charset="-122"/>
              <a:sym typeface="微软雅黑" panose="020B0503020204020204" pitchFamily="34" charset="-122"/>
            </a:endParaRPr>
          </a:p>
          <a:p>
            <a:pPr marL="342900" indent="-342900">
              <a:lnSpc>
                <a:spcPct val="120000"/>
              </a:lnSpc>
              <a:spcBef>
                <a:spcPct val="20000"/>
              </a:spcBef>
              <a:buFont typeface="Arial" panose="020B0604020202020204" pitchFamily="34" charset="0"/>
            </a:pPr>
            <a:r>
              <a:rPr lang="zh-CN" altLang="en-US" sz="2000" dirty="0">
                <a:solidFill>
                  <a:srgbClr val="E70011"/>
                </a:solidFill>
                <a:latin typeface="华文中宋" panose="02010600040101010101" pitchFamily="2" charset="-122"/>
                <a:ea typeface="华文中宋" panose="02010600040101010101" pitchFamily="2" charset="-122"/>
                <a:sym typeface="微软雅黑" panose="020B0503020204020204" pitchFamily="34" charset="-122"/>
              </a:rPr>
              <a:t>错用文种</a:t>
            </a:r>
            <a:r>
              <a:rPr lang="zh-CN" altLang="en-US" sz="2000" dirty="0">
                <a:latin typeface="华文中宋" panose="02010600040101010101" pitchFamily="2" charset="-122"/>
                <a:ea typeface="华文中宋" panose="02010600040101010101" pitchFamily="2" charset="-122"/>
                <a:sym typeface="微软雅黑" panose="020B0503020204020204" pitchFamily="34" charset="-122"/>
              </a:rPr>
              <a:t>：《××关于解决项目前期经费的报告》 </a:t>
            </a:r>
            <a:endParaRPr lang="zh-CN" altLang="en-US" sz="2000" dirty="0">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23913" name="矩形 2"/>
          <p:cNvSpPr/>
          <p:nvPr/>
        </p:nvSpPr>
        <p:spPr>
          <a:xfrm>
            <a:off x="1301750" y="1738630"/>
            <a:ext cx="959485" cy="39814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23914" name="KSO_Shape"/>
          <p:cNvSpPr/>
          <p:nvPr/>
        </p:nvSpPr>
        <p:spPr>
          <a:xfrm>
            <a:off x="1999615" y="1781810"/>
            <a:ext cx="382905" cy="3048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E00111"/>
          </a:solidFill>
          <a:ln w="9525">
            <a:noFill/>
          </a:ln>
        </p:spPr>
        <p:txBody>
          <a:bodyPr/>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6"/>
          <p:cNvSpPr/>
          <p:nvPr/>
        </p:nvSpPr>
        <p:spPr>
          <a:xfrm>
            <a:off x="581025" y="1673225"/>
            <a:ext cx="1945640" cy="398780"/>
          </a:xfrm>
          <a:prstGeom prst="rect">
            <a:avLst/>
          </a:prstGeom>
          <a:noFill/>
          <a:ln w="9525">
            <a:noFill/>
          </a:ln>
        </p:spPr>
        <p:txBody>
          <a:bodyPr wrap="none" anchor="t">
            <a:spAutoFit/>
          </a:bodyPr>
          <a:p>
            <a:pPr>
              <a:buFont typeface="Arial" panose="020B0604020202020204" pitchFamily="34" charset="0"/>
            </a:pPr>
            <a:r>
              <a:rPr lang="en-US" altLang="zh-CN"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2.</a:t>
            </a: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常用公文写作 </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124930" name="组合 27"/>
          <p:cNvGrpSpPr/>
          <p:nvPr/>
        </p:nvGrpSpPr>
        <p:grpSpPr>
          <a:xfrm>
            <a:off x="560388" y="2754313"/>
            <a:ext cx="1420812" cy="1449387"/>
            <a:chOff x="755577" y="1658595"/>
            <a:chExt cx="1368152" cy="1296144"/>
          </a:xfrm>
        </p:grpSpPr>
        <p:grpSp>
          <p:nvGrpSpPr>
            <p:cNvPr id="124931" name="组合 13"/>
            <p:cNvGrpSpPr/>
            <p:nvPr/>
          </p:nvGrpSpPr>
          <p:grpSpPr>
            <a:xfrm>
              <a:off x="755577" y="1658595"/>
              <a:ext cx="1368152" cy="1296144"/>
              <a:chOff x="755576" y="1635646"/>
              <a:chExt cx="1621975" cy="1621975"/>
            </a:xfrm>
          </p:grpSpPr>
          <p:sp>
            <p:nvSpPr>
              <p:cNvPr id="11" name="圆角矩形 10"/>
              <p:cNvSpPr/>
              <p:nvPr/>
            </p:nvSpPr>
            <p:spPr>
              <a:xfrm>
                <a:off x="835316" y="1715589"/>
                <a:ext cx="1462496" cy="1462088"/>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12" name="圆角矩形 11"/>
              <p:cNvSpPr/>
              <p:nvPr/>
            </p:nvSpPr>
            <p:spPr>
              <a:xfrm>
                <a:off x="836850" y="1716920"/>
                <a:ext cx="1459426" cy="1459426"/>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13" name="椭圆 12"/>
              <p:cNvSpPr/>
              <p:nvPr/>
            </p:nvSpPr>
            <p:spPr>
              <a:xfrm>
                <a:off x="755576" y="1635646"/>
                <a:ext cx="1621975" cy="16219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grpSp>
        <p:sp>
          <p:nvSpPr>
            <p:cNvPr id="124935" name="矩形 26"/>
            <p:cNvSpPr/>
            <p:nvPr/>
          </p:nvSpPr>
          <p:spPr>
            <a:xfrm>
              <a:off x="824132" y="2075833"/>
              <a:ext cx="1188636" cy="356617"/>
            </a:xfrm>
            <a:prstGeom prst="rect">
              <a:avLst/>
            </a:prstGeom>
            <a:noFill/>
            <a:ln w="9525">
              <a:noFill/>
            </a:ln>
          </p:spPr>
          <p:txBody>
            <a:bodyPr anchor="t">
              <a:spAutoFit/>
            </a:bodyPr>
            <a:p>
              <a:pPr algn="ctr">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通知</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24936" name="组合 28"/>
          <p:cNvGrpSpPr/>
          <p:nvPr/>
        </p:nvGrpSpPr>
        <p:grpSpPr>
          <a:xfrm>
            <a:off x="2108200" y="2754313"/>
            <a:ext cx="1417638" cy="1449387"/>
            <a:chOff x="755577" y="1658595"/>
            <a:chExt cx="1368152" cy="1296144"/>
          </a:xfrm>
        </p:grpSpPr>
        <p:grpSp>
          <p:nvGrpSpPr>
            <p:cNvPr id="124937" name="组合 29"/>
            <p:cNvGrpSpPr/>
            <p:nvPr/>
          </p:nvGrpSpPr>
          <p:grpSpPr>
            <a:xfrm>
              <a:off x="755577" y="1658595"/>
              <a:ext cx="1368152" cy="1296144"/>
              <a:chOff x="755576" y="1635646"/>
              <a:chExt cx="1621975" cy="1621975"/>
            </a:xfrm>
          </p:grpSpPr>
          <p:sp>
            <p:nvSpPr>
              <p:cNvPr id="32" name="圆角矩形 31"/>
              <p:cNvSpPr/>
              <p:nvPr/>
            </p:nvSpPr>
            <p:spPr>
              <a:xfrm>
                <a:off x="835494" y="1715589"/>
                <a:ext cx="1462139" cy="1462088"/>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33" name="圆角矩形 32"/>
              <p:cNvSpPr/>
              <p:nvPr/>
            </p:nvSpPr>
            <p:spPr>
              <a:xfrm>
                <a:off x="836850" y="1716920"/>
                <a:ext cx="1459426" cy="1459426"/>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34" name="椭圆 33"/>
              <p:cNvSpPr/>
              <p:nvPr/>
            </p:nvSpPr>
            <p:spPr>
              <a:xfrm>
                <a:off x="755576" y="1635646"/>
                <a:ext cx="1621975" cy="16219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grpSp>
        <p:sp>
          <p:nvSpPr>
            <p:cNvPr id="124941" name="矩形 30"/>
            <p:cNvSpPr/>
            <p:nvPr/>
          </p:nvSpPr>
          <p:spPr>
            <a:xfrm>
              <a:off x="824132" y="2075833"/>
              <a:ext cx="1188636" cy="356617"/>
            </a:xfrm>
            <a:prstGeom prst="rect">
              <a:avLst/>
            </a:prstGeom>
            <a:noFill/>
            <a:ln w="9525">
              <a:noFill/>
            </a:ln>
          </p:spPr>
          <p:txBody>
            <a:bodyPr anchor="t">
              <a:spAutoFit/>
            </a:bodyPr>
            <a:p>
              <a:pPr algn="ctr">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请示</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24942" name="组合 34"/>
          <p:cNvGrpSpPr/>
          <p:nvPr/>
        </p:nvGrpSpPr>
        <p:grpSpPr>
          <a:xfrm>
            <a:off x="3651250" y="2754313"/>
            <a:ext cx="1420813" cy="1449387"/>
            <a:chOff x="755577" y="1658595"/>
            <a:chExt cx="1368152" cy="1296144"/>
          </a:xfrm>
        </p:grpSpPr>
        <p:grpSp>
          <p:nvGrpSpPr>
            <p:cNvPr id="124943" name="组合 35"/>
            <p:cNvGrpSpPr/>
            <p:nvPr/>
          </p:nvGrpSpPr>
          <p:grpSpPr>
            <a:xfrm>
              <a:off x="755577" y="1658595"/>
              <a:ext cx="1368152" cy="1296144"/>
              <a:chOff x="755576" y="1635646"/>
              <a:chExt cx="1621975" cy="1621975"/>
            </a:xfrm>
          </p:grpSpPr>
          <p:sp>
            <p:nvSpPr>
              <p:cNvPr id="38" name="圆角矩形 37"/>
              <p:cNvSpPr/>
              <p:nvPr/>
            </p:nvSpPr>
            <p:spPr>
              <a:xfrm>
                <a:off x="835316" y="1715589"/>
                <a:ext cx="1462496" cy="1462088"/>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39" name="圆角矩形 38"/>
              <p:cNvSpPr/>
              <p:nvPr/>
            </p:nvSpPr>
            <p:spPr>
              <a:xfrm>
                <a:off x="836850" y="1716920"/>
                <a:ext cx="1459426" cy="1459426"/>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40" name="椭圆 39"/>
              <p:cNvSpPr/>
              <p:nvPr/>
            </p:nvSpPr>
            <p:spPr>
              <a:xfrm>
                <a:off x="755576" y="1635646"/>
                <a:ext cx="1621975" cy="16219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grpSp>
        <p:sp>
          <p:nvSpPr>
            <p:cNvPr id="124947" name="矩形 36"/>
            <p:cNvSpPr/>
            <p:nvPr/>
          </p:nvSpPr>
          <p:spPr>
            <a:xfrm>
              <a:off x="824132" y="2075833"/>
              <a:ext cx="1188636" cy="356617"/>
            </a:xfrm>
            <a:prstGeom prst="rect">
              <a:avLst/>
            </a:prstGeom>
            <a:noFill/>
            <a:ln w="9525">
              <a:noFill/>
            </a:ln>
          </p:spPr>
          <p:txBody>
            <a:bodyPr anchor="t">
              <a:spAutoFit/>
            </a:bodyPr>
            <a:p>
              <a:pPr algn="ctr">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报告</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grpSp>
      <p:grpSp>
        <p:nvGrpSpPr>
          <p:cNvPr id="124948" name="组合 40"/>
          <p:cNvGrpSpPr/>
          <p:nvPr/>
        </p:nvGrpSpPr>
        <p:grpSpPr>
          <a:xfrm>
            <a:off x="5199063" y="2754313"/>
            <a:ext cx="1417637" cy="1449387"/>
            <a:chOff x="755577" y="1658595"/>
            <a:chExt cx="1368152" cy="1296144"/>
          </a:xfrm>
        </p:grpSpPr>
        <p:grpSp>
          <p:nvGrpSpPr>
            <p:cNvPr id="124949" name="组合 41"/>
            <p:cNvGrpSpPr/>
            <p:nvPr/>
          </p:nvGrpSpPr>
          <p:grpSpPr>
            <a:xfrm>
              <a:off x="755577" y="1658595"/>
              <a:ext cx="1368152" cy="1296144"/>
              <a:chOff x="755576" y="1635646"/>
              <a:chExt cx="1621975" cy="1621975"/>
            </a:xfrm>
          </p:grpSpPr>
          <p:sp>
            <p:nvSpPr>
              <p:cNvPr id="44" name="圆角矩形 43"/>
              <p:cNvSpPr/>
              <p:nvPr/>
            </p:nvSpPr>
            <p:spPr>
              <a:xfrm>
                <a:off x="835494" y="1715589"/>
                <a:ext cx="1462139" cy="1462088"/>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45" name="圆角矩形 44"/>
              <p:cNvSpPr/>
              <p:nvPr/>
            </p:nvSpPr>
            <p:spPr>
              <a:xfrm>
                <a:off x="836850" y="1716920"/>
                <a:ext cx="1459426" cy="1459426"/>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46" name="椭圆 45"/>
              <p:cNvSpPr/>
              <p:nvPr/>
            </p:nvSpPr>
            <p:spPr>
              <a:xfrm>
                <a:off x="755576" y="1635646"/>
                <a:ext cx="1621975" cy="16219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grpSp>
        <p:sp>
          <p:nvSpPr>
            <p:cNvPr id="124953" name="矩形 42"/>
            <p:cNvSpPr/>
            <p:nvPr/>
          </p:nvSpPr>
          <p:spPr>
            <a:xfrm>
              <a:off x="824132" y="2075833"/>
              <a:ext cx="1188636" cy="356617"/>
            </a:xfrm>
            <a:prstGeom prst="rect">
              <a:avLst/>
            </a:prstGeom>
            <a:noFill/>
            <a:ln w="9525">
              <a:noFill/>
            </a:ln>
          </p:spPr>
          <p:txBody>
            <a:bodyPr anchor="t">
              <a:spAutoFit/>
            </a:bodyPr>
            <a:p>
              <a:pPr algn="ctr">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函</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grpSp>
      <p:grpSp>
        <p:nvGrpSpPr>
          <p:cNvPr id="124954" name="组合 40"/>
          <p:cNvGrpSpPr/>
          <p:nvPr/>
        </p:nvGrpSpPr>
        <p:grpSpPr>
          <a:xfrm>
            <a:off x="6742113" y="2754313"/>
            <a:ext cx="1417637" cy="1449387"/>
            <a:chOff x="755577" y="1658595"/>
            <a:chExt cx="1368152" cy="1296144"/>
          </a:xfrm>
        </p:grpSpPr>
        <p:grpSp>
          <p:nvGrpSpPr>
            <p:cNvPr id="124955" name="组合 41"/>
            <p:cNvGrpSpPr/>
            <p:nvPr/>
          </p:nvGrpSpPr>
          <p:grpSpPr>
            <a:xfrm>
              <a:off x="755577" y="1658595"/>
              <a:ext cx="1368152" cy="1296144"/>
              <a:chOff x="755576" y="1635646"/>
              <a:chExt cx="1621975" cy="1621975"/>
            </a:xfrm>
          </p:grpSpPr>
          <p:sp>
            <p:nvSpPr>
              <p:cNvPr id="4" name="圆角矩形 3"/>
              <p:cNvSpPr/>
              <p:nvPr/>
            </p:nvSpPr>
            <p:spPr>
              <a:xfrm>
                <a:off x="835494" y="1715589"/>
                <a:ext cx="1462139" cy="1462088"/>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5" name="圆角矩形 4"/>
              <p:cNvSpPr/>
              <p:nvPr/>
            </p:nvSpPr>
            <p:spPr>
              <a:xfrm>
                <a:off x="836850" y="1716920"/>
                <a:ext cx="1459426" cy="1459426"/>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sp>
            <p:nvSpPr>
              <p:cNvPr id="6" name="椭圆 5"/>
              <p:cNvSpPr/>
              <p:nvPr/>
            </p:nvSpPr>
            <p:spPr>
              <a:xfrm>
                <a:off x="755576" y="1635646"/>
                <a:ext cx="1621975" cy="1621975"/>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mn-lt"/>
                  <a:ea typeface="+mn-ea"/>
                  <a:cs typeface="+mn-cs"/>
                </a:endParaRPr>
              </a:p>
            </p:txBody>
          </p:sp>
        </p:grpSp>
        <p:sp>
          <p:nvSpPr>
            <p:cNvPr id="124959" name="矩形 42"/>
            <p:cNvSpPr/>
            <p:nvPr/>
          </p:nvSpPr>
          <p:spPr>
            <a:xfrm>
              <a:off x="824132" y="2075833"/>
              <a:ext cx="1188636" cy="356617"/>
            </a:xfrm>
            <a:prstGeom prst="rect">
              <a:avLst/>
            </a:prstGeom>
            <a:noFill/>
            <a:ln w="9525">
              <a:noFill/>
            </a:ln>
          </p:spPr>
          <p:txBody>
            <a:bodyPr anchor="t">
              <a:spAutoFit/>
            </a:bodyPr>
            <a:p>
              <a:pPr algn="ctr">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rPr>
                <a:t>纪要</a:t>
              </a:r>
              <a:endParaRPr lang="zh-CN" altLang="en-US" sz="2000" b="1" dirty="0">
                <a:solidFill>
                  <a:srgbClr val="1F4377"/>
                </a:solidFill>
                <a:latin typeface="华文中宋" panose="02010600040101010101" pitchFamily="2" charset="-122"/>
                <a:ea typeface="华文中宋" panose="02010600040101010101" pitchFamily="2" charset="-122"/>
                <a:sym typeface="宋体" panose="02010600030101010101" pitchFamily="2" charset="-122"/>
              </a:endParaRPr>
            </a:p>
          </p:txBody>
        </p:sp>
      </p:grpSp>
      <p:cxnSp>
        <p:nvCxnSpPr>
          <p:cNvPr id="2" name="直接连接符 1"/>
          <p:cNvCxnSpPr/>
          <p:nvPr/>
        </p:nvCxnSpPr>
        <p:spPr>
          <a:xfrm flipH="1">
            <a:off x="-107950" y="2266950"/>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3"/>
          <p:cNvGrpSpPr/>
          <p:nvPr/>
        </p:nvGrpSpPr>
        <p:grpSpPr bwMode="auto">
          <a:xfrm>
            <a:off x="297070" y="1921962"/>
            <a:ext cx="8001000" cy="762000"/>
            <a:chOff x="857256" y="0"/>
            <a:chExt cx="6000792" cy="571504"/>
          </a:xfrm>
          <a:solidFill>
            <a:schemeClr val="accent1">
              <a:alpha val="20000"/>
            </a:schemeClr>
          </a:solidFill>
        </p:grpSpPr>
        <p:sp>
          <p:nvSpPr>
            <p:cNvPr id="4"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机关</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事由</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文种、事由</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文种</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5"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标题</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3" name="组合 22"/>
          <p:cNvGrpSpPr/>
          <p:nvPr/>
        </p:nvGrpSpPr>
        <p:grpSpPr bwMode="auto">
          <a:xfrm>
            <a:off x="297070" y="2882915"/>
            <a:ext cx="8001000" cy="762000"/>
            <a:chOff x="857256" y="0"/>
            <a:chExt cx="6000792" cy="571504"/>
          </a:xfrm>
          <a:solidFill>
            <a:schemeClr val="accent1">
              <a:alpha val="20000"/>
            </a:schemeClr>
          </a:solidFill>
        </p:grpSpPr>
        <p:sp>
          <p:nvSpPr>
            <p:cNvPr id="8"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为了什么</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根据什么</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现将有关事项通知如下、特作如下紧急通知</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9"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过渡语</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6" name="组合 24"/>
          <p:cNvGrpSpPr/>
          <p:nvPr/>
        </p:nvGrpSpPr>
        <p:grpSpPr bwMode="auto">
          <a:xfrm>
            <a:off x="297070" y="3841804"/>
            <a:ext cx="8001000" cy="762000"/>
            <a:chOff x="857256" y="0"/>
            <a:chExt cx="6000792" cy="571504"/>
          </a:xfrm>
          <a:solidFill>
            <a:schemeClr val="accent1">
              <a:alpha val="20000"/>
            </a:schemeClr>
          </a:solidFill>
        </p:grpSpPr>
        <p:sp>
          <p:nvSpPr>
            <p:cNvPr id="12"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事项</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执行要求</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3"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正文</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7" name="组合 25"/>
          <p:cNvGrpSpPr/>
          <p:nvPr/>
        </p:nvGrpSpPr>
        <p:grpSpPr bwMode="auto">
          <a:xfrm>
            <a:off x="297070" y="4773148"/>
            <a:ext cx="8001000" cy="762000"/>
            <a:chOff x="857256" y="0"/>
            <a:chExt cx="6000792" cy="571504"/>
          </a:xfrm>
          <a:solidFill>
            <a:schemeClr val="accent1">
              <a:alpha val="20000"/>
            </a:schemeClr>
          </a:solidFill>
        </p:grpSpPr>
        <p:sp>
          <p:nvSpPr>
            <p:cNvPr id="16"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（特此通知）</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7"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结语</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sp>
        <p:nvSpPr>
          <p:cNvPr id="125957" name="矩形 10"/>
          <p:cNvSpPr/>
          <p:nvPr/>
        </p:nvSpPr>
        <p:spPr>
          <a:xfrm>
            <a:off x="33338" y="604838"/>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）通知</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98394" y="1250315"/>
            <a:ext cx="4654550" cy="3969385"/>
          </a:xfrm>
          <a:prstGeom prst="rect">
            <a:avLst/>
          </a:prstGeom>
          <a:noFill/>
        </p:spPr>
        <p:txBody>
          <a:bodyPr wrap="square" rtlCol="0">
            <a:spAutoFit/>
          </a:bodyPr>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一、公文基础知识</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二、常用公文处理</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三、典型案例分析</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四、发展新思路</a:t>
            </a:r>
            <a:r>
              <a:rPr lang="zh-CN" altLang="en-US" sz="2800">
                <a:gradFill>
                  <a:gsLst>
                    <a:gs pos="0">
                      <a:srgbClr val="012D86"/>
                    </a:gs>
                    <a:gs pos="100000">
                      <a:srgbClr val="0E2557"/>
                    </a:gs>
                  </a:gsLst>
                  <a:lin scaled="0"/>
                </a:gradFill>
                <a:latin typeface="华文中宋" panose="02010600040101010101" pitchFamily="2" charset="-122"/>
                <a:ea typeface="华文中宋" panose="02010600040101010101" pitchFamily="2" charset="-122"/>
                <a:sym typeface="+mn-ea"/>
              </a:rPr>
              <a:t>学习</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五、会议筹办基础</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a:p>
            <a:pPr marR="0" defTabSz="914400" eaLnBrk="0" hangingPunct="0">
              <a:lnSpc>
                <a:spcPct val="150000"/>
              </a:lnSpc>
              <a:buClrTx/>
              <a:buSzTx/>
              <a:buFontTx/>
            </a:pPr>
            <a:r>
              <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rPr>
              <a:t>六、日常学习建议</a:t>
            </a:r>
            <a:endParaRPr kumimoji="0" lang="zh-CN" altLang="en-US" sz="2800" kern="1200" cap="none" spc="0" normalizeH="0" baseline="0" noProof="1">
              <a:gradFill>
                <a:gsLst>
                  <a:gs pos="0">
                    <a:srgbClr val="012D86"/>
                  </a:gs>
                  <a:gs pos="100000">
                    <a:srgbClr val="0E2557"/>
                  </a:gs>
                </a:gsLst>
                <a:lin scaled="0"/>
              </a:gradFill>
              <a:latin typeface="华文中宋" panose="02010600040101010101" pitchFamily="2" charset="-122"/>
              <a:ea typeface="华文中宋" panose="02010600040101010101" pitchFamily="2"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1"/>
          <p:cNvSpPr>
            <a:spLocks noChangeArrowheads="1"/>
          </p:cNvSpPr>
          <p:nvPr/>
        </p:nvSpPr>
        <p:spPr bwMode="auto">
          <a:xfrm>
            <a:off x="1441450" y="1752600"/>
            <a:ext cx="6261100" cy="3353435"/>
          </a:xfrm>
          <a:prstGeom prst="rect">
            <a:avLst/>
          </a:prstGeom>
          <a:noFill/>
          <a:ln w="9525">
            <a:noFill/>
            <a:miter lim="800000"/>
          </a:ln>
        </p:spPr>
        <p:txBody>
          <a:bodyPr>
            <a:spAutoFit/>
          </a:bodyPr>
          <a:lstStyle/>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的通知</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ctr" defTabSz="914400" rtl="0" eaLnBrk="1" fontAlgn="base" latinLnBrk="0" hangingPunct="1">
              <a:lnSpc>
                <a:spcPct val="130000"/>
              </a:lnSpc>
              <a:spcBef>
                <a:spcPct val="0"/>
              </a:spcBef>
              <a:spcAft>
                <a:spcPct val="0"/>
              </a:spcAft>
              <a:buClrTx/>
              <a:buSzTx/>
              <a:buFont typeface="Arial" panose="020B0604020202020204" pitchFamily="34" charset="0"/>
              <a:buNone/>
              <a:defRPr/>
            </a:pPr>
            <a:endParaRPr kumimoji="0" lang="zh-CN" altLang="en-US" sz="2000" b="1" i="0" u="sng" strike="noStrike" kern="1200" cap="none" spc="0" normalizeH="0" baseline="0" noProof="1">
              <a:ln>
                <a:noFill/>
              </a:ln>
              <a:solidFill>
                <a:srgbClr val="262626"/>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（主送单位）：</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为了</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（目的），根据</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（依据），现将有关事项通知如下：</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一、</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二、</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三、</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a:t>
            </a:r>
            <a:endPar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特此通知。</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6978" name="矩形 7"/>
          <p:cNvSpPr/>
          <p:nvPr/>
        </p:nvSpPr>
        <p:spPr>
          <a:xfrm>
            <a:off x="3030538" y="4906963"/>
            <a:ext cx="5681662" cy="706755"/>
          </a:xfrm>
          <a:prstGeom prst="rect">
            <a:avLst/>
          </a:prstGeom>
          <a:noFill/>
          <a:ln w="9525">
            <a:noFill/>
          </a:ln>
        </p:spPr>
        <p:txBody>
          <a:bodyPr anchor="t">
            <a:spAutoFit/>
          </a:bodyPr>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月</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日  </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126979" name="组合 1"/>
          <p:cNvGrpSpPr/>
          <p:nvPr/>
        </p:nvGrpSpPr>
        <p:grpSpPr>
          <a:xfrm>
            <a:off x="150813" y="654050"/>
            <a:ext cx="1030287" cy="398463"/>
            <a:chOff x="197262" y="158823"/>
            <a:chExt cx="773806" cy="299085"/>
          </a:xfrm>
        </p:grpSpPr>
        <p:sp>
          <p:nvSpPr>
            <p:cNvPr id="126980" name="KSO_Shape"/>
            <p:cNvSpPr/>
            <p:nvPr/>
          </p:nvSpPr>
          <p:spPr>
            <a:xfrm>
              <a:off x="683730" y="163267"/>
              <a:ext cx="287338" cy="288925"/>
            </a:xfrm>
            <a:custGeom>
              <a:avLst/>
              <a:gdLst/>
              <a:ahLst/>
              <a:cxnLst>
                <a:cxn ang="0">
                  <a:pos x="3704970" y="57499262"/>
                </a:cxn>
                <a:cxn ang="0">
                  <a:pos x="52628701" y="8665413"/>
                </a:cxn>
                <a:cxn ang="0">
                  <a:pos x="44236530" y="17466366"/>
                </a:cxn>
                <a:cxn ang="0">
                  <a:pos x="36692640" y="27260286"/>
                </a:cxn>
                <a:cxn ang="0">
                  <a:pos x="33344941" y="32269948"/>
                </a:cxn>
                <a:cxn ang="0">
                  <a:pos x="30532620" y="37234572"/>
                </a:cxn>
                <a:cxn ang="0">
                  <a:pos x="28211521" y="42063868"/>
                </a:cxn>
                <a:cxn ang="0">
                  <a:pos x="26336640" y="46847914"/>
                </a:cxn>
                <a:cxn ang="0">
                  <a:pos x="22631671" y="49420409"/>
                </a:cxn>
                <a:cxn ang="0">
                  <a:pos x="20667631" y="50052220"/>
                </a:cxn>
                <a:cxn ang="0">
                  <a:pos x="19908720" y="47795631"/>
                </a:cxn>
                <a:cxn ang="0">
                  <a:pos x="18524850" y="44139880"/>
                </a:cxn>
                <a:cxn ang="0">
                  <a:pos x="17141191" y="40754996"/>
                </a:cxn>
                <a:cxn ang="0">
                  <a:pos x="15846691" y="38001923"/>
                </a:cxn>
                <a:cxn ang="0">
                  <a:pos x="14730721" y="35654832"/>
                </a:cxn>
                <a:cxn ang="0">
                  <a:pos x="13703910" y="34030054"/>
                </a:cxn>
                <a:cxn ang="0">
                  <a:pos x="11650711" y="31773465"/>
                </a:cxn>
                <a:cxn ang="0">
                  <a:pos x="9418771" y="30916037"/>
                </a:cxn>
                <a:cxn ang="0">
                  <a:pos x="10980960" y="29607164"/>
                </a:cxn>
                <a:cxn ang="0">
                  <a:pos x="12364830" y="28749525"/>
                </a:cxn>
                <a:cxn ang="0">
                  <a:pos x="13614751" y="28117714"/>
                </a:cxn>
                <a:cxn ang="0">
                  <a:pos x="14819880" y="27982386"/>
                </a:cxn>
                <a:cxn ang="0">
                  <a:pos x="16471651" y="28569159"/>
                </a:cxn>
                <a:cxn ang="0">
                  <a:pos x="18167790" y="30193937"/>
                </a:cxn>
                <a:cxn ang="0">
                  <a:pos x="19908720" y="32901759"/>
                </a:cxn>
                <a:cxn ang="0">
                  <a:pos x="21783601" y="36693050"/>
                </a:cxn>
                <a:cxn ang="0">
                  <a:pos x="25711680" y="35338927"/>
                </a:cxn>
                <a:cxn ang="0">
                  <a:pos x="31559431" y="26673514"/>
                </a:cxn>
                <a:cxn ang="0">
                  <a:pos x="38165881" y="18504372"/>
                </a:cxn>
                <a:cxn ang="0">
                  <a:pos x="45531241" y="10922215"/>
                </a:cxn>
                <a:cxn ang="0">
                  <a:pos x="3704970" y="7266464"/>
                </a:cxn>
                <a:cxn ang="0">
                  <a:pos x="60708181" y="2076011"/>
                </a:cxn>
                <a:cxn ang="0">
                  <a:pos x="56422831" y="5370818"/>
                </a:cxn>
                <a:cxn ang="0">
                  <a:pos x="0" y="61380629"/>
                </a:cxn>
                <a:cxn ang="0">
                  <a:pos x="54548161" y="3475173"/>
                </a:cxn>
                <a:cxn ang="0">
                  <a:pos x="59681582" y="0"/>
                </a:cxn>
              </a:cxnLst>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E00111"/>
            </a:solidFill>
            <a:ln w="9525">
              <a:noFill/>
            </a:ln>
          </p:spPr>
          <p:txBody>
            <a:bodyPr/>
            <a:p>
              <a:endParaRPr lang="zh-CN" altLang="en-US"/>
            </a:p>
          </p:txBody>
        </p:sp>
        <p:sp>
          <p:nvSpPr>
            <p:cNvPr id="126981" name="矩形 2"/>
            <p:cNvSpPr/>
            <p:nvPr/>
          </p:nvSpPr>
          <p:spPr>
            <a:xfrm>
              <a:off x="197262" y="158823"/>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矩形 1"/>
          <p:cNvSpPr/>
          <p:nvPr/>
        </p:nvSpPr>
        <p:spPr>
          <a:xfrm>
            <a:off x="782638" y="1989138"/>
            <a:ext cx="7889875" cy="3071812"/>
          </a:xfrm>
          <a:prstGeom prst="rect">
            <a:avLst/>
          </a:prstGeom>
          <a:solidFill>
            <a:srgbClr val="FFFFFF"/>
          </a:solidFill>
          <a:ln w="9525" cap="flat" cmpd="sng">
            <a:solidFill>
              <a:srgbClr val="A6A6A6"/>
            </a:solidFill>
            <a:prstDash val="solid"/>
            <a:round/>
            <a:headEnd type="none" w="med" len="med"/>
            <a:tailEnd type="none" w="med" len="med"/>
          </a:ln>
          <a:effectLst>
            <a:outerShdw sx="999" sy="999" algn="ctr" rotWithShape="0">
              <a:srgbClr val="000000"/>
            </a:outerShdw>
          </a:effectLst>
        </p:spPr>
        <p:txBody>
          <a:bodyPr wrap="none" anchor="ctr"/>
          <a:p>
            <a:pPr algn="ctr">
              <a:buFont typeface="Arial" panose="020B0604020202020204" pitchFamily="34" charset="0"/>
            </a:pPr>
            <a:endParaRPr lang="zh-CN" altLang="en-US" sz="3200" dirty="0">
              <a:latin typeface="Arial" panose="020B0604020202020204" pitchFamily="34" charset="0"/>
              <a:ea typeface="宋体" panose="02010600030101010101" pitchFamily="2" charset="-122"/>
            </a:endParaRPr>
          </a:p>
        </p:txBody>
      </p:sp>
      <p:grpSp>
        <p:nvGrpSpPr>
          <p:cNvPr id="128002" name="组合 48"/>
          <p:cNvGrpSpPr/>
          <p:nvPr/>
        </p:nvGrpSpPr>
        <p:grpSpPr>
          <a:xfrm>
            <a:off x="298450" y="4005263"/>
            <a:ext cx="814388" cy="1584325"/>
            <a:chOff x="2981358" y="2687571"/>
            <a:chExt cx="566719" cy="1182114"/>
          </a:xfrm>
        </p:grpSpPr>
        <p:sp>
          <p:nvSpPr>
            <p:cNvPr id="5"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sp>
          <p:nvSpPr>
            <p:cNvPr id="6" name="矩形 40"/>
            <p:cNvSpPr/>
            <p:nvPr/>
          </p:nvSpPr>
          <p:spPr>
            <a:xfrm>
              <a:off x="3025547" y="2848661"/>
              <a:ext cx="478342" cy="859935"/>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sp>
          <p:nvSpPr>
            <p:cNvPr id="7" name="椭圆 41"/>
            <p:cNvSpPr/>
            <p:nvPr/>
          </p:nvSpPr>
          <p:spPr>
            <a:xfrm>
              <a:off x="3214453" y="3733469"/>
              <a:ext cx="103843" cy="104235"/>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grpSp>
          <p:nvGrpSpPr>
            <p:cNvPr id="128006" name="组合 44"/>
            <p:cNvGrpSpPr/>
            <p:nvPr/>
          </p:nvGrpSpPr>
          <p:grpSpPr>
            <a:xfrm>
              <a:off x="3210717" y="2731028"/>
              <a:ext cx="108000" cy="64676"/>
              <a:chOff x="3208161" y="2724121"/>
              <a:chExt cx="108000" cy="64676"/>
            </a:xfrm>
          </p:grpSpPr>
          <p:sp>
            <p:nvSpPr>
              <p:cNvPr id="10" name="椭圆 42"/>
              <p:cNvSpPr/>
              <p:nvPr/>
            </p:nvSpPr>
            <p:spPr>
              <a:xfrm>
                <a:off x="3251667" y="2725674"/>
                <a:ext cx="20989" cy="21321"/>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sp>
            <p:nvSpPr>
              <p:cNvPr id="11" name="圆角矩形 43"/>
              <p:cNvSpPr/>
              <p:nvPr/>
            </p:nvSpPr>
            <p:spPr>
              <a:xfrm>
                <a:off x="3208583" y="2771869"/>
                <a:ext cx="107158" cy="17768"/>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grpSp>
        <p:sp>
          <p:nvSpPr>
            <p:cNvPr id="9" name="任意多边形 47"/>
            <p:cNvSpPr/>
            <p:nvPr/>
          </p:nvSpPr>
          <p:spPr>
            <a:xfrm>
              <a:off x="3207825" y="2687571"/>
              <a:ext cx="340252" cy="1034053"/>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lt1"/>
                </a:solidFill>
                <a:effectLst/>
                <a:uLnTx/>
                <a:uFillTx/>
                <a:latin typeface="+mn-lt"/>
                <a:ea typeface="+mn-ea"/>
                <a:cs typeface="+mn-cs"/>
              </a:endParaRPr>
            </a:p>
          </p:txBody>
        </p:sp>
      </p:grpSp>
      <p:sp>
        <p:nvSpPr>
          <p:cNvPr id="63498" name="TextBox 11"/>
          <p:cNvSpPr txBox="1"/>
          <p:nvPr/>
        </p:nvSpPr>
        <p:spPr>
          <a:xfrm>
            <a:off x="1219200" y="2376805"/>
            <a:ext cx="7018655" cy="2489200"/>
          </a:xfrm>
          <a:prstGeom prst="rect">
            <a:avLst/>
          </a:prstGeom>
          <a:noFill/>
          <a:ln w="9525">
            <a:noFill/>
          </a:ln>
        </p:spPr>
        <p:txBody>
          <a:bodyPr wrap="square">
            <a:spAutoFit/>
          </a:bodyPr>
          <a:lstStyle/>
          <a:p>
            <a:pPr marR="0" defTabSz="914400">
              <a:lnSpc>
                <a:spcPct val="130000"/>
              </a:lnSpc>
              <a:buClrTx/>
              <a:buSzTx/>
              <a:buFont typeface="Arial" panose="020B0604020202020204" pitchFamily="34" charset="0"/>
              <a:defRPr/>
            </a:pPr>
            <a:r>
              <a:rPr kumimoji="0" lang="en-US" altLang="zh-CN" sz="2135" kern="1200" cap="none" spc="0" normalizeH="0" baseline="0" noProof="1">
                <a:latin typeface="微软雅黑" panose="020B0503020204020204" pitchFamily="34" charset="-122"/>
                <a:ea typeface="微软雅黑" panose="020B0503020204020204" pitchFamily="34" charset="-122"/>
                <a:cs typeface="+mn-cs"/>
              </a:rPr>
              <a:t>        </a:t>
            </a:r>
            <a:r>
              <a:rPr kumimoji="0" lang="en-US" altLang="zh-CN" kern="1200" cap="none" spc="0" normalizeH="0" baseline="0" noProof="1">
                <a:solidFill>
                  <a:srgbClr val="0D0D0D"/>
                </a:solidFill>
                <a:latin typeface="华文中宋" panose="02010600040101010101" pitchFamily="2" charset="-122"/>
                <a:ea typeface="华文中宋" panose="02010600040101010101" pitchFamily="2" charset="-122"/>
                <a:cs typeface="+mn-cs"/>
              </a:rPr>
              <a:t>X</a:t>
            </a:r>
            <a:r>
              <a:rPr kumimoji="0" lang="zh-CN" altLang="en-US" kern="1200" cap="none" spc="0" normalizeH="0" baseline="0" noProof="1">
                <a:solidFill>
                  <a:srgbClr val="0D0D0D"/>
                </a:solidFill>
                <a:latin typeface="华文中宋" panose="02010600040101010101" pitchFamily="2" charset="-122"/>
                <a:ea typeface="华文中宋" panose="02010600040101010101" pitchFamily="2" charset="-122"/>
                <a:cs typeface="+mn-cs"/>
              </a:rPr>
              <a:t>总好，我是办公室的秘书，冒昧地给您发短信，非常抱歉打扰您！向您汇报公司明天的两个会议安排。明天上午</a:t>
            </a:r>
            <a:r>
              <a:rPr kumimoji="0" lang="en-US" altLang="zh-CN" kern="1200" cap="none" spc="0" normalizeH="0" baseline="0" noProof="1">
                <a:solidFill>
                  <a:srgbClr val="0D0D0D"/>
                </a:solidFill>
                <a:latin typeface="华文中宋" panose="02010600040101010101" pitchFamily="2" charset="-122"/>
                <a:ea typeface="华文中宋" panose="02010600040101010101" pitchFamily="2" charset="-122"/>
                <a:cs typeface="+mn-cs"/>
              </a:rPr>
              <a:t>8</a:t>
            </a:r>
            <a:r>
              <a:rPr kumimoji="0" lang="zh-CN" altLang="en-US" kern="1200" cap="none" spc="0" normalizeH="0" baseline="0" noProof="1">
                <a:solidFill>
                  <a:srgbClr val="0D0D0D"/>
                </a:solidFill>
                <a:latin typeface="华文中宋" panose="02010600040101010101" pitchFamily="2" charset="-122"/>
                <a:ea typeface="华文中宋" panose="02010600040101010101" pitchFamily="2" charset="-122"/>
                <a:cs typeface="+mn-cs"/>
              </a:rPr>
              <a:t>点在二会开</a:t>
            </a:r>
            <a:r>
              <a:rPr kumimoji="0" lang="en-US" altLang="zh-CN" kern="1200" cap="none" spc="0" normalizeH="0" baseline="0" noProof="1">
                <a:solidFill>
                  <a:srgbClr val="0D0D0D"/>
                </a:solidFill>
                <a:latin typeface="华文中宋" panose="02010600040101010101" pitchFamily="2" charset="-122"/>
                <a:ea typeface="华文中宋" panose="02010600040101010101" pitchFamily="2" charset="-122"/>
                <a:cs typeface="+mn-cs"/>
              </a:rPr>
              <a:t>XX</a:t>
            </a:r>
            <a:r>
              <a:rPr kumimoji="0" lang="zh-CN" altLang="en-US" kern="1200" cap="none" spc="0" normalizeH="0" baseline="0" noProof="1">
                <a:solidFill>
                  <a:srgbClr val="0D0D0D"/>
                </a:solidFill>
                <a:latin typeface="华文中宋" panose="02010600040101010101" pitchFamily="2" charset="-122"/>
                <a:ea typeface="华文中宋" panose="02010600040101010101" pitchFamily="2" charset="-122"/>
                <a:cs typeface="+mn-cs"/>
              </a:rPr>
              <a:t>座谈会，请着浅色衬衣。中午有接待活动。下午</a:t>
            </a:r>
            <a:r>
              <a:rPr kumimoji="0" lang="en-US" altLang="zh-CN" kern="1200" cap="none" spc="0" normalizeH="0" baseline="0" noProof="1">
                <a:solidFill>
                  <a:srgbClr val="0D0D0D"/>
                </a:solidFill>
                <a:latin typeface="华文中宋" panose="02010600040101010101" pitchFamily="2" charset="-122"/>
                <a:ea typeface="华文中宋" panose="02010600040101010101" pitchFamily="2" charset="-122"/>
                <a:cs typeface="+mn-cs"/>
              </a:rPr>
              <a:t>2</a:t>
            </a:r>
            <a:r>
              <a:rPr kumimoji="0" lang="zh-CN" altLang="en-US" kern="1200" cap="none" spc="0" normalizeH="0" baseline="0" noProof="1">
                <a:solidFill>
                  <a:srgbClr val="0D0D0D"/>
                </a:solidFill>
                <a:latin typeface="华文中宋" panose="02010600040101010101" pitchFamily="2" charset="-122"/>
                <a:ea typeface="华文中宋" panose="02010600040101010101" pitchFamily="2" charset="-122"/>
                <a:cs typeface="+mn-cs"/>
              </a:rPr>
              <a:t>点在二会开董事长办公会，无着装要求。</a:t>
            </a:r>
            <a:endParaRPr kumimoji="0" lang="en-US" altLang="zh-CN" kern="1200" cap="none" spc="0" normalizeH="0" baseline="0" noProof="1">
              <a:solidFill>
                <a:srgbClr val="0D0D0D"/>
              </a:solidFill>
              <a:latin typeface="华文中宋" panose="02010600040101010101" pitchFamily="2" charset="-122"/>
              <a:ea typeface="华文中宋" panose="02010600040101010101" pitchFamily="2" charset="-122"/>
              <a:cs typeface="+mn-cs"/>
            </a:endParaRPr>
          </a:p>
        </p:txBody>
      </p:sp>
      <p:sp>
        <p:nvSpPr>
          <p:cNvPr id="128017" name="矩形 2"/>
          <p:cNvSpPr/>
          <p:nvPr/>
        </p:nvSpPr>
        <p:spPr>
          <a:xfrm>
            <a:off x="451485" y="901065"/>
            <a:ext cx="6500813" cy="398780"/>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rPr>
              <a:t>互动环节</a:t>
            </a:r>
            <a:r>
              <a:rPr lang="zh-CN" altLang="en-US" sz="2000" dirty="0">
                <a:solidFill>
                  <a:srgbClr val="E00211"/>
                </a:solidFill>
                <a:latin typeface="华文中宋" panose="02010600040101010101" pitchFamily="2" charset="-122"/>
                <a:ea typeface="华文中宋" panose="02010600040101010101" pitchFamily="2" charset="-122"/>
                <a:sym typeface="微软雅黑" panose="020B0503020204020204" pitchFamily="34" charset="-122"/>
              </a:rPr>
              <a:t>：该短信通知有哪些问题？</a:t>
            </a:r>
            <a:endParaRPr lang="zh-CN" altLang="en-US" sz="2000" dirty="0">
              <a:solidFill>
                <a:srgbClr val="E00211"/>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KSO_Shape"/>
          <p:cNvSpPr/>
          <p:nvPr/>
        </p:nvSpPr>
        <p:spPr bwMode="auto">
          <a:xfrm>
            <a:off x="1787208" y="1333818"/>
            <a:ext cx="287338" cy="228600"/>
          </a:xfrm>
          <a:custGeom>
            <a:avLst/>
            <a:gdLst>
              <a:gd name="T0" fmla="*/ 645739 w 1360"/>
              <a:gd name="T1" fmla="*/ 359989 h 1360"/>
              <a:gd name="T2" fmla="*/ 691963 w 1360"/>
              <a:gd name="T3" fmla="*/ 488857 h 1360"/>
              <a:gd name="T4" fmla="*/ 750794 w 1360"/>
              <a:gd name="T5" fmla="*/ 614923 h 1360"/>
              <a:gd name="T6" fmla="*/ 829235 w 1360"/>
              <a:gd name="T7" fmla="*/ 736787 h 1360"/>
              <a:gd name="T8" fmla="*/ 903474 w 1360"/>
              <a:gd name="T9" fmla="*/ 830636 h 1360"/>
              <a:gd name="T10" fmla="*/ 1022537 w 1360"/>
              <a:gd name="T11" fmla="*/ 687761 h 1360"/>
              <a:gd name="T12" fmla="*/ 1140199 w 1360"/>
              <a:gd name="T13" fmla="*/ 564496 h 1360"/>
              <a:gd name="T14" fmla="*/ 1248055 w 1360"/>
              <a:gd name="T15" fmla="*/ 483254 h 1360"/>
              <a:gd name="T16" fmla="*/ 1340504 w 1360"/>
              <a:gd name="T17" fmla="*/ 441232 h 1360"/>
              <a:gd name="T18" fmla="*/ 1417544 w 1360"/>
              <a:gd name="T19" fmla="*/ 441232 h 1360"/>
              <a:gd name="T20" fmla="*/ 1481978 w 1360"/>
              <a:gd name="T21" fmla="*/ 477651 h 1360"/>
              <a:gd name="T22" fmla="*/ 1516996 w 1360"/>
              <a:gd name="T23" fmla="*/ 529478 h 1360"/>
              <a:gd name="T24" fmla="*/ 1481978 w 1360"/>
              <a:gd name="T25" fmla="*/ 574301 h 1360"/>
              <a:gd name="T26" fmla="*/ 1378324 w 1360"/>
              <a:gd name="T27" fmla="*/ 641537 h 1360"/>
              <a:gd name="T28" fmla="*/ 1264864 w 1360"/>
              <a:gd name="T29" fmla="*/ 733985 h 1360"/>
              <a:gd name="T30" fmla="*/ 1148603 w 1360"/>
              <a:gd name="T31" fmla="*/ 846044 h 1360"/>
              <a:gd name="T32" fmla="*/ 1033743 w 1360"/>
              <a:gd name="T33" fmla="*/ 972110 h 1360"/>
              <a:gd name="T34" fmla="*/ 1130393 w 1360"/>
              <a:gd name="T35" fmla="*/ 1074364 h 1360"/>
              <a:gd name="T36" fmla="*/ 1242452 w 1360"/>
              <a:gd name="T37" fmla="*/ 1171015 h 1360"/>
              <a:gd name="T38" fmla="*/ 1350309 w 1360"/>
              <a:gd name="T39" fmla="*/ 1235449 h 1360"/>
              <a:gd name="T40" fmla="*/ 1455364 w 1360"/>
              <a:gd name="T41" fmla="*/ 1267665 h 1360"/>
              <a:gd name="T42" fmla="*/ 1560419 w 1360"/>
              <a:gd name="T43" fmla="*/ 1267665 h 1360"/>
              <a:gd name="T44" fmla="*/ 1598239 w 1360"/>
              <a:gd name="T45" fmla="*/ 1292879 h 1360"/>
              <a:gd name="T46" fmla="*/ 1568824 w 1360"/>
              <a:gd name="T47" fmla="*/ 1346107 h 1360"/>
              <a:gd name="T48" fmla="*/ 1542210 w 1360"/>
              <a:gd name="T49" fmla="*/ 1389529 h 1360"/>
              <a:gd name="T50" fmla="*/ 1516996 w 1360"/>
              <a:gd name="T51" fmla="*/ 1421746 h 1360"/>
              <a:gd name="T52" fmla="*/ 1481978 w 1360"/>
              <a:gd name="T53" fmla="*/ 1451162 h 1360"/>
              <a:gd name="T54" fmla="*/ 1423147 w 1360"/>
              <a:gd name="T55" fmla="*/ 1472173 h 1360"/>
              <a:gd name="T56" fmla="*/ 1344706 w 1360"/>
              <a:gd name="T57" fmla="*/ 1469371 h 1360"/>
              <a:gd name="T58" fmla="*/ 1253658 w 1360"/>
              <a:gd name="T59" fmla="*/ 1434353 h 1360"/>
              <a:gd name="T60" fmla="*/ 1145801 w 1360"/>
              <a:gd name="T61" fmla="*/ 1364316 h 1360"/>
              <a:gd name="T62" fmla="*/ 1028140 w 1360"/>
              <a:gd name="T63" fmla="*/ 1257860 h 1360"/>
              <a:gd name="T64" fmla="*/ 903474 w 1360"/>
              <a:gd name="T65" fmla="*/ 1126191 h 1360"/>
              <a:gd name="T66" fmla="*/ 815228 w 1360"/>
              <a:gd name="T67" fmla="*/ 1241051 h 1360"/>
              <a:gd name="T68" fmla="*/ 707371 w 1360"/>
              <a:gd name="T69" fmla="*/ 1360114 h 1360"/>
              <a:gd name="T70" fmla="*/ 613522 w 1360"/>
              <a:gd name="T71" fmla="*/ 1437154 h 1360"/>
              <a:gd name="T72" fmla="*/ 532279 w 1360"/>
              <a:gd name="T73" fmla="*/ 1477776 h 1360"/>
              <a:gd name="T74" fmla="*/ 473449 w 1360"/>
              <a:gd name="T75" fmla="*/ 1480577 h 1360"/>
              <a:gd name="T76" fmla="*/ 423022 w 1360"/>
              <a:gd name="T77" fmla="*/ 1459566 h 1360"/>
              <a:gd name="T78" fmla="*/ 371195 w 1360"/>
              <a:gd name="T79" fmla="*/ 1418945 h 1360"/>
              <a:gd name="T80" fmla="*/ 320768 w 1360"/>
              <a:gd name="T81" fmla="*/ 1357313 h 1360"/>
              <a:gd name="T82" fmla="*/ 324971 w 1360"/>
              <a:gd name="T83" fmla="*/ 1322294 h 1360"/>
              <a:gd name="T84" fmla="*/ 390805 w 1360"/>
              <a:gd name="T85" fmla="*/ 1319493 h 1360"/>
              <a:gd name="T86" fmla="*/ 481853 w 1360"/>
              <a:gd name="T87" fmla="*/ 1287276 h 1360"/>
              <a:gd name="T88" fmla="*/ 578504 w 1360"/>
              <a:gd name="T89" fmla="*/ 1217239 h 1360"/>
              <a:gd name="T90" fmla="*/ 680757 w 1360"/>
              <a:gd name="T91" fmla="*/ 1112184 h 1360"/>
              <a:gd name="T92" fmla="*/ 783011 w 1360"/>
              <a:gd name="T93" fmla="*/ 986118 h 1360"/>
              <a:gd name="T94" fmla="*/ 686360 w 1360"/>
              <a:gd name="T95" fmla="*/ 868456 h 1360"/>
              <a:gd name="T96" fmla="*/ 586908 w 1360"/>
              <a:gd name="T97" fmla="*/ 739588 h 1360"/>
              <a:gd name="T98" fmla="*/ 522474 w 1360"/>
              <a:gd name="T99" fmla="*/ 634533 h 1360"/>
              <a:gd name="T100" fmla="*/ 490257 w 1360"/>
              <a:gd name="T101" fmla="*/ 550489 h 1360"/>
              <a:gd name="T102" fmla="*/ 490257 w 1360"/>
              <a:gd name="T103" fmla="*/ 494460 h 1360"/>
              <a:gd name="T104" fmla="*/ 505665 w 1360"/>
              <a:gd name="T105" fmla="*/ 445434 h 1360"/>
              <a:gd name="T106" fmla="*/ 540684 w 1360"/>
              <a:gd name="T107" fmla="*/ 389404 h 1360"/>
              <a:gd name="T108" fmla="*/ 595313 w 1360"/>
              <a:gd name="T109" fmla="*/ 327772 h 1360"/>
              <a:gd name="T110" fmla="*/ 628930 w 1360"/>
              <a:gd name="T111" fmla="*/ 295555 h 1360"/>
              <a:gd name="T112" fmla="*/ 128868 w 1360"/>
              <a:gd name="T113" fmla="*/ 1776132 h 1360"/>
              <a:gd name="T114" fmla="*/ 1778934 w 1360"/>
              <a:gd name="T115" fmla="*/ 126066 h 1360"/>
              <a:gd name="T116" fmla="*/ 128868 w 1360"/>
              <a:gd name="T117" fmla="*/ 126066 h 1360"/>
              <a:gd name="T118" fmla="*/ 1905000 w 1360"/>
              <a:gd name="T119" fmla="*/ 0 h 1360"/>
              <a:gd name="T120" fmla="*/ 0 w 1360"/>
              <a:gd name="T121" fmla="*/ 1905000 h 1360"/>
              <a:gd name="T122" fmla="*/ 0 w 1360"/>
              <a:gd name="T123" fmla="*/ 0 h 13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E00111"/>
          </a:solidFill>
          <a:ln>
            <a:noFill/>
          </a:ln>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29026" name="矩形 10"/>
          <p:cNvSpPr/>
          <p:nvPr/>
        </p:nvSpPr>
        <p:spPr>
          <a:xfrm>
            <a:off x="1102678" y="1248728"/>
            <a:ext cx="692150" cy="398780"/>
          </a:xfrm>
          <a:prstGeom prst="rect">
            <a:avLst/>
          </a:prstGeom>
          <a:noFill/>
          <a:ln w="9525">
            <a:noFill/>
          </a:ln>
        </p:spPr>
        <p:txBody>
          <a:bodyPr wrap="none" anchor="t">
            <a:spAutoFit/>
          </a:bodyPr>
          <a:p>
            <a:pPr>
              <a:lnSpc>
                <a:spcPct val="10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pic>
        <p:nvPicPr>
          <p:cNvPr id="129027" name="图片 2"/>
          <p:cNvPicPr>
            <a:picLocks noChangeAspect="1"/>
          </p:cNvPicPr>
          <p:nvPr/>
        </p:nvPicPr>
        <p:blipFill>
          <a:blip r:embed="rId1"/>
          <a:srcRect l="7425" t="4977" r="5151" b="3513"/>
          <a:stretch>
            <a:fillRect/>
          </a:stretch>
        </p:blipFill>
        <p:spPr>
          <a:xfrm>
            <a:off x="1476375" y="2495550"/>
            <a:ext cx="5959475" cy="3367088"/>
          </a:xfrm>
          <a:prstGeom prst="rect">
            <a:avLst/>
          </a:prstGeom>
          <a:noFill/>
          <a:ln w="9525">
            <a:noFill/>
          </a:ln>
        </p:spPr>
      </p:pic>
      <p:grpSp>
        <p:nvGrpSpPr>
          <p:cNvPr id="55299" name="组合 1"/>
          <p:cNvGrpSpPr/>
          <p:nvPr/>
        </p:nvGrpSpPr>
        <p:grpSpPr>
          <a:xfrm>
            <a:off x="1019175" y="2574925"/>
            <a:ext cx="7134225" cy="2254250"/>
            <a:chOff x="0" y="0"/>
            <a:chExt cx="11235" cy="3552"/>
          </a:xfrm>
        </p:grpSpPr>
        <p:grpSp>
          <p:nvGrpSpPr>
            <p:cNvPr id="129029" name="组合 14"/>
            <p:cNvGrpSpPr/>
            <p:nvPr/>
          </p:nvGrpSpPr>
          <p:grpSpPr>
            <a:xfrm>
              <a:off x="4468" y="0"/>
              <a:ext cx="4690" cy="557"/>
              <a:chOff x="0" y="0"/>
              <a:chExt cx="2978137" cy="354309"/>
            </a:xfrm>
          </p:grpSpPr>
          <p:sp>
            <p:nvSpPr>
              <p:cNvPr id="129030" name="矩形 16"/>
              <p:cNvSpPr/>
              <p:nvPr/>
            </p:nvSpPr>
            <p:spPr>
              <a:xfrm>
                <a:off x="0" y="0"/>
                <a:ext cx="1033885" cy="354309"/>
              </a:xfrm>
              <a:prstGeom prst="rect">
                <a:avLst/>
              </a:prstGeom>
              <a:noFill/>
              <a:ln w="12700" cap="flat" cmpd="sng">
                <a:solidFill>
                  <a:srgbClr val="C00000"/>
                </a:solidFill>
                <a:prstDash val="solid"/>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29031" name="矩形 23"/>
              <p:cNvSpPr/>
              <p:nvPr/>
            </p:nvSpPr>
            <p:spPr>
              <a:xfrm>
                <a:off x="1033846" y="5040"/>
                <a:ext cx="1944291" cy="337865"/>
              </a:xfrm>
              <a:prstGeom prst="rect">
                <a:avLst/>
              </a:prstGeom>
              <a:noFill/>
              <a:ln w="9525">
                <a:noFill/>
              </a:ln>
            </p:spPr>
            <p:txBody>
              <a:bodyPr anchor="t">
                <a:spAutoFit/>
              </a:bodyPr>
              <a:p>
                <a:r>
                  <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事项不明确。</a:t>
                </a:r>
                <a:endPar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29032" name="组合 26"/>
            <p:cNvGrpSpPr/>
            <p:nvPr/>
          </p:nvGrpSpPr>
          <p:grpSpPr>
            <a:xfrm>
              <a:off x="0" y="332"/>
              <a:ext cx="3095" cy="919"/>
              <a:chOff x="0" y="0"/>
              <a:chExt cx="1965252" cy="584304"/>
            </a:xfrm>
          </p:grpSpPr>
          <p:sp>
            <p:nvSpPr>
              <p:cNvPr id="129033" name="矩形 16"/>
              <p:cNvSpPr/>
              <p:nvPr/>
            </p:nvSpPr>
            <p:spPr>
              <a:xfrm>
                <a:off x="1036558" y="59696"/>
                <a:ext cx="928694" cy="353992"/>
              </a:xfrm>
              <a:prstGeom prst="rect">
                <a:avLst/>
              </a:prstGeom>
              <a:noFill/>
              <a:ln w="12700" cap="flat" cmpd="sng">
                <a:solidFill>
                  <a:srgbClr val="C00000"/>
                </a:solidFill>
                <a:prstDash val="solid"/>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29034" name="矩形 16"/>
              <p:cNvSpPr/>
              <p:nvPr/>
            </p:nvSpPr>
            <p:spPr>
              <a:xfrm>
                <a:off x="0" y="0"/>
                <a:ext cx="995643" cy="584304"/>
              </a:xfrm>
              <a:prstGeom prst="rect">
                <a:avLst/>
              </a:prstGeom>
              <a:noFill/>
              <a:ln w="9525">
                <a:noFill/>
              </a:ln>
            </p:spPr>
            <p:txBody>
              <a:bodyPr wrap="none" anchor="t">
                <a:spAutoFit/>
              </a:bodyPr>
              <a:p>
                <a:r>
                  <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没有主</a:t>
                </a:r>
                <a:endParaRPr lang="en-US" altLang="zh-CN"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a:p>
                <a:r>
                  <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送单位。</a:t>
                </a:r>
                <a:endPar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29035" name="组合 27"/>
            <p:cNvGrpSpPr/>
            <p:nvPr/>
          </p:nvGrpSpPr>
          <p:grpSpPr>
            <a:xfrm>
              <a:off x="5165" y="1460"/>
              <a:ext cx="6070" cy="606"/>
              <a:chOff x="0" y="0"/>
              <a:chExt cx="3863820" cy="386319"/>
            </a:xfrm>
          </p:grpSpPr>
          <p:sp>
            <p:nvSpPr>
              <p:cNvPr id="129036" name="矩形 16"/>
              <p:cNvSpPr/>
              <p:nvPr/>
            </p:nvSpPr>
            <p:spPr>
              <a:xfrm>
                <a:off x="0" y="0"/>
                <a:ext cx="1903907" cy="354055"/>
              </a:xfrm>
              <a:prstGeom prst="rect">
                <a:avLst/>
              </a:prstGeom>
              <a:noFill/>
              <a:ln w="12700" cap="flat" cmpd="sng">
                <a:solidFill>
                  <a:srgbClr val="C00000"/>
                </a:solidFill>
                <a:prstDash val="solid"/>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cxnSp>
            <p:nvCxnSpPr>
              <p:cNvPr id="129037" name="直接连接符 19"/>
              <p:cNvCxnSpPr/>
              <p:nvPr/>
            </p:nvCxnSpPr>
            <p:spPr>
              <a:xfrm>
                <a:off x="1061730" y="357190"/>
                <a:ext cx="1619954" cy="1588"/>
              </a:xfrm>
              <a:prstGeom prst="line">
                <a:avLst/>
              </a:prstGeom>
              <a:ln w="6350" cap="flat" cmpd="sng">
                <a:solidFill>
                  <a:srgbClr val="C00000"/>
                </a:solidFill>
                <a:prstDash val="solid"/>
                <a:miter/>
                <a:headEnd type="none" w="med" len="med"/>
                <a:tailEnd type="none" w="med" len="med"/>
              </a:ln>
            </p:spPr>
          </p:cxnSp>
          <p:sp>
            <p:nvSpPr>
              <p:cNvPr id="129038" name="矩形 22"/>
              <p:cNvSpPr/>
              <p:nvPr/>
            </p:nvSpPr>
            <p:spPr>
              <a:xfrm>
                <a:off x="2448048" y="47921"/>
                <a:ext cx="1415772" cy="338398"/>
              </a:xfrm>
              <a:prstGeom prst="rect">
                <a:avLst/>
              </a:prstGeom>
              <a:noFill/>
              <a:ln w="9525">
                <a:noFill/>
              </a:ln>
            </p:spPr>
            <p:txBody>
              <a:bodyPr anchor="t">
                <a:spAutoFit/>
              </a:bodyPr>
              <a:p>
                <a:r>
                  <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信息不准确。</a:t>
                </a:r>
                <a:endPar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29039" name="组合 28"/>
            <p:cNvGrpSpPr/>
            <p:nvPr/>
          </p:nvGrpSpPr>
          <p:grpSpPr>
            <a:xfrm>
              <a:off x="1533" y="3017"/>
              <a:ext cx="9401" cy="535"/>
              <a:chOff x="0" y="0"/>
              <a:chExt cx="5968655" cy="340664"/>
            </a:xfrm>
          </p:grpSpPr>
          <p:cxnSp>
            <p:nvCxnSpPr>
              <p:cNvPr id="129040" name="直接连接符 23"/>
              <p:cNvCxnSpPr/>
              <p:nvPr/>
            </p:nvCxnSpPr>
            <p:spPr>
              <a:xfrm>
                <a:off x="0" y="339076"/>
                <a:ext cx="5039562" cy="1588"/>
              </a:xfrm>
              <a:prstGeom prst="line">
                <a:avLst/>
              </a:prstGeom>
              <a:ln w="6350" cap="flat" cmpd="sng">
                <a:solidFill>
                  <a:srgbClr val="C00000"/>
                </a:solidFill>
                <a:prstDash val="solid"/>
                <a:miter/>
                <a:headEnd type="none" w="med" len="med"/>
                <a:tailEnd type="none" w="med" len="med"/>
              </a:ln>
            </p:spPr>
          </p:cxnSp>
          <p:sp>
            <p:nvSpPr>
              <p:cNvPr id="129041" name="矩形 25"/>
              <p:cNvSpPr/>
              <p:nvPr/>
            </p:nvSpPr>
            <p:spPr>
              <a:xfrm>
                <a:off x="4770015" y="0"/>
                <a:ext cx="1198640" cy="338212"/>
              </a:xfrm>
              <a:prstGeom prst="rect">
                <a:avLst/>
              </a:prstGeom>
              <a:noFill/>
              <a:ln w="9525">
                <a:noFill/>
              </a:ln>
            </p:spPr>
            <p:txBody>
              <a:bodyPr wrap="none" anchor="t">
                <a:spAutoFit/>
              </a:bodyPr>
              <a:p>
                <a:r>
                  <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内容不全。</a:t>
                </a:r>
                <a:endParaRPr lang="zh-CN" altLang="en-US" sz="16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sp>
        <p:nvSpPr>
          <p:cNvPr id="129042" name="Text Box 7"/>
          <p:cNvSpPr/>
          <p:nvPr/>
        </p:nvSpPr>
        <p:spPr>
          <a:xfrm>
            <a:off x="2149793" y="1222693"/>
            <a:ext cx="1290637" cy="450850"/>
          </a:xfrm>
          <a:prstGeom prst="rect">
            <a:avLst/>
          </a:prstGeom>
          <a:noFill/>
          <a:ln w="9525">
            <a:noFill/>
          </a:ln>
        </p:spPr>
        <p:txBody>
          <a:bodyPr anchor="ctr"/>
          <a:p>
            <a:pPr algn="ctr"/>
            <a:r>
              <a:rPr lang="zh-CN" altLang="en-US" sz="2000" b="1" dirty="0">
                <a:solidFill>
                  <a:schemeClr val="bg1"/>
                </a:solidFill>
                <a:latin typeface="华文中宋" panose="02010600040101010101" pitchFamily="2" charset="-122"/>
                <a:ea typeface="华文中宋" panose="02010600040101010101" pitchFamily="2" charset="-122"/>
                <a:sym typeface="微软雅黑" panose="020B0503020204020204" pitchFamily="34" charset="-122"/>
              </a:rPr>
              <a:t>练习</a:t>
            </a:r>
            <a:endParaRPr lang="zh-CN" altLang="en-US" sz="2000" b="1" dirty="0">
              <a:solidFill>
                <a:schemeClr val="bg1"/>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29043" name="矩形 31"/>
          <p:cNvSpPr/>
          <p:nvPr/>
        </p:nvSpPr>
        <p:spPr>
          <a:xfrm>
            <a:off x="2308860" y="1248728"/>
            <a:ext cx="2729230" cy="398780"/>
          </a:xfrm>
          <a:prstGeom prst="rect">
            <a:avLst/>
          </a:prstGeom>
          <a:noFill/>
          <a:ln w="9525">
            <a:noFill/>
          </a:ln>
        </p:spPr>
        <p:txBody>
          <a:bodyPr wrap="none" anchor="t">
            <a:spAutoFit/>
          </a:bodyPr>
          <a:p>
            <a:r>
              <a:rPr lang="zh-CN" altLang="en-US"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下文有哪些主要问题？</a:t>
            </a:r>
            <a:endParaRPr lang="zh-CN" altLang="en-US"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MH_Other_1"/>
          <p:cNvSpPr/>
          <p:nvPr/>
        </p:nvSpPr>
        <p:spPr>
          <a:xfrm>
            <a:off x="3322638" y="2084388"/>
            <a:ext cx="4416425"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机关</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事由</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文种、事由</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文种</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0" name="MH_Other_1"/>
          <p:cNvSpPr/>
          <p:nvPr/>
        </p:nvSpPr>
        <p:spPr>
          <a:xfrm>
            <a:off x="1131888" y="2084388"/>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标题</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1" name="MH_Other_1"/>
          <p:cNvSpPr/>
          <p:nvPr/>
        </p:nvSpPr>
        <p:spPr>
          <a:xfrm>
            <a:off x="3322638" y="3046413"/>
            <a:ext cx="4416425"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只有一个主送机关，</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不能多头请示、越级请示</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2" name="MH_Other_1"/>
          <p:cNvSpPr/>
          <p:nvPr/>
        </p:nvSpPr>
        <p:spPr>
          <a:xfrm>
            <a:off x="1131888" y="3046413"/>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主送机关</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3" name="MH_Other_1"/>
          <p:cNvSpPr/>
          <p:nvPr/>
        </p:nvSpPr>
        <p:spPr>
          <a:xfrm>
            <a:off x="3322638" y="4005263"/>
            <a:ext cx="4416425"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请示缘由</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请示事项</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4" name="MH_Other_1"/>
          <p:cNvSpPr/>
          <p:nvPr/>
        </p:nvSpPr>
        <p:spPr>
          <a:xfrm>
            <a:off x="1131888" y="4005263"/>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正文</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5" name="MH_Other_1"/>
          <p:cNvSpPr/>
          <p:nvPr/>
        </p:nvSpPr>
        <p:spPr>
          <a:xfrm>
            <a:off x="3322638" y="4935538"/>
            <a:ext cx="4416425"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妥否，请批示</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6" name="MH_Other_1"/>
          <p:cNvSpPr/>
          <p:nvPr/>
        </p:nvSpPr>
        <p:spPr>
          <a:xfrm>
            <a:off x="1131888" y="4935538"/>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结语</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0057" name="矩形 10"/>
          <p:cNvSpPr/>
          <p:nvPr/>
        </p:nvSpPr>
        <p:spPr>
          <a:xfrm>
            <a:off x="20638" y="488950"/>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2</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）请示</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16"/>
          <p:cNvSpPr>
            <a:spLocks noChangeArrowheads="1"/>
          </p:cNvSpPr>
          <p:nvPr/>
        </p:nvSpPr>
        <p:spPr bwMode="auto">
          <a:xfrm>
            <a:off x="357188" y="1338263"/>
            <a:ext cx="8369300" cy="3507740"/>
          </a:xfrm>
          <a:prstGeom prst="rect">
            <a:avLst/>
          </a:prstGeom>
          <a:noFill/>
          <a:ln w="9525">
            <a:noFill/>
            <a:miter lim="800000"/>
          </a:ln>
        </p:spPr>
        <p:txBody>
          <a:bodyPr>
            <a:spAutoFit/>
          </a:bodyPr>
          <a:lstStyle/>
          <a:p>
            <a:pPr marL="0" marR="0" lvl="0" indent="0" algn="ctr" defTabSz="914400" rtl="0" eaLnBrk="1" fontAlgn="base" latinLnBrk="0" hangingPunct="1">
              <a:lnSpc>
                <a:spcPct val="13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的请示</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ctr" defTabSz="914400" rtl="0" eaLnBrk="1" fontAlgn="base" latinLnBrk="0" hangingPunct="1">
              <a:lnSpc>
                <a:spcPct val="13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（主送单位）：</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为了</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（目的），根据</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（依据），我单位拟</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（意图主旨），现将有关情况汇报如下：</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一、</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（基本情况）。</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二、</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（请示事项的必要性、可行性及其意义）。</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三、</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（具体请示事项）。</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妥否，请批示。</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1074" name="矩形 7"/>
          <p:cNvSpPr/>
          <p:nvPr/>
        </p:nvSpPr>
        <p:spPr>
          <a:xfrm>
            <a:off x="3194050" y="5075238"/>
            <a:ext cx="5900738" cy="706755"/>
          </a:xfrm>
          <a:prstGeom prst="rect">
            <a:avLst/>
          </a:prstGeom>
          <a:noFill/>
          <a:ln w="9525">
            <a:noFill/>
          </a:ln>
        </p:spPr>
        <p:txBody>
          <a:bodyPr anchor="t">
            <a:spAutoFit/>
          </a:bodyPr>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月</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日  </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矩形 19"/>
          <p:cNvSpPr/>
          <p:nvPr/>
        </p:nvSpPr>
        <p:spPr>
          <a:xfrm>
            <a:off x="1759585" y="2097405"/>
            <a:ext cx="5152390" cy="2861310"/>
          </a:xfrm>
          <a:prstGeom prst="rect">
            <a:avLst/>
          </a:prstGeom>
          <a:noFill/>
          <a:ln w="9525">
            <a:noFill/>
          </a:ln>
        </p:spPr>
        <p:txBody>
          <a:bodyPr wrap="square" anchor="t">
            <a:spAutoFit/>
          </a:bodyPr>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一文一请</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不能越级请示，不相隶属不请示</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不多头主送，不同时抄送下级单位</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主送必须是单位，不能是个人</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材料真实、理由充分，事项明确、具体</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50000"/>
              </a:lnSpc>
              <a:buFont typeface="Arial" panose="020B0604020202020204" pitchFamily="34" charset="0"/>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语言平实、恳切、精炼</a:t>
            </a:r>
            <a:endParaRPr lang="zh-CN" altLang="en-US" sz="2000" dirty="0">
              <a:latin typeface="华文中宋" panose="02010600040101010101" pitchFamily="2" charset="-122"/>
              <a:ea typeface="华文中宋" panose="02010600040101010101" pitchFamily="2" charset="-122"/>
            </a:endParaRPr>
          </a:p>
        </p:txBody>
      </p:sp>
      <p:sp>
        <p:nvSpPr>
          <p:cNvPr id="132098" name="文本框 1"/>
          <p:cNvSpPr txBox="1"/>
          <p:nvPr/>
        </p:nvSpPr>
        <p:spPr>
          <a:xfrm>
            <a:off x="1284605" y="1492250"/>
            <a:ext cx="1201420" cy="398780"/>
          </a:xfrm>
          <a:prstGeom prst="rect">
            <a:avLst/>
          </a:prstGeom>
          <a:noFill/>
          <a:ln w="9525">
            <a:noFill/>
          </a:ln>
        </p:spPr>
        <p:txBody>
          <a:bodyPr wrap="none" anchor="t">
            <a:spAutoFit/>
          </a:bodyPr>
          <a:p>
            <a:pPr>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Impact" panose="020B0806030902050204" pitchFamily="34" charset="0"/>
              </a:rPr>
              <a:t>注意事项</a:t>
            </a:r>
            <a:endParaRPr lang="zh-CN" altLang="en-US" sz="2000" b="1" dirty="0">
              <a:solidFill>
                <a:srgbClr val="0069B9"/>
              </a:solidFill>
              <a:latin typeface="华文中宋" panose="02010600040101010101" pitchFamily="2" charset="-122"/>
              <a:ea typeface="华文中宋" panose="02010600040101010101" pitchFamily="2" charset="-122"/>
              <a:sym typeface="Impact" panose="020B0806030902050204" pitchFamily="34" charset="0"/>
            </a:endParaRPr>
          </a:p>
        </p:txBody>
      </p:sp>
      <p:sp>
        <p:nvSpPr>
          <p:cNvPr id="132099" name="等腰三角形 5"/>
          <p:cNvSpPr/>
          <p:nvPr/>
        </p:nvSpPr>
        <p:spPr>
          <a:xfrm rot="5400000">
            <a:off x="1451293" y="2349500"/>
            <a:ext cx="190500" cy="192088"/>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sp>
        <p:nvSpPr>
          <p:cNvPr id="132100" name="等腰三角形 5"/>
          <p:cNvSpPr/>
          <p:nvPr/>
        </p:nvSpPr>
        <p:spPr>
          <a:xfrm rot="5400000">
            <a:off x="1452880" y="2830513"/>
            <a:ext cx="190500" cy="193675"/>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sp>
        <p:nvSpPr>
          <p:cNvPr id="132101" name="等腰三角形 5"/>
          <p:cNvSpPr/>
          <p:nvPr/>
        </p:nvSpPr>
        <p:spPr>
          <a:xfrm rot="5400000">
            <a:off x="1452880" y="3308350"/>
            <a:ext cx="190500" cy="193675"/>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sp>
        <p:nvSpPr>
          <p:cNvPr id="132102" name="等腰三角形 5"/>
          <p:cNvSpPr/>
          <p:nvPr/>
        </p:nvSpPr>
        <p:spPr>
          <a:xfrm rot="5400000">
            <a:off x="1451293" y="3713163"/>
            <a:ext cx="190500" cy="190500"/>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sp>
        <p:nvSpPr>
          <p:cNvPr id="132103" name="等腰三角形 5"/>
          <p:cNvSpPr/>
          <p:nvPr/>
        </p:nvSpPr>
        <p:spPr>
          <a:xfrm rot="5400000">
            <a:off x="1452880" y="4194175"/>
            <a:ext cx="190500" cy="193675"/>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sp>
        <p:nvSpPr>
          <p:cNvPr id="132104" name="等腰三角形 5"/>
          <p:cNvSpPr/>
          <p:nvPr/>
        </p:nvSpPr>
        <p:spPr>
          <a:xfrm rot="5400000">
            <a:off x="1452880" y="4672013"/>
            <a:ext cx="190500" cy="193675"/>
          </a:xfrm>
          <a:prstGeom prst="triangle">
            <a:avLst>
              <a:gd name="adj" fmla="val 50000"/>
            </a:avLst>
          </a:prstGeom>
          <a:solidFill>
            <a:srgbClr val="A6A6A6"/>
          </a:solidFill>
          <a:ln w="9525">
            <a:noFill/>
          </a:ln>
        </p:spPr>
        <p:txBody>
          <a:bodyPr wrap="none" anchor="ctr"/>
          <a:p>
            <a:pPr algn="ct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20526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矩形 12"/>
          <p:cNvSpPr/>
          <p:nvPr/>
        </p:nvSpPr>
        <p:spPr>
          <a:xfrm>
            <a:off x="1609725" y="1151255"/>
            <a:ext cx="1649095" cy="368300"/>
          </a:xfrm>
          <a:prstGeom prst="rect">
            <a:avLst/>
          </a:prstGeom>
          <a:noFill/>
          <a:ln w="9525">
            <a:noFill/>
          </a:ln>
        </p:spPr>
        <p:txBody>
          <a:bodyPr wrap="square" anchor="t">
            <a:spAutoFit/>
          </a:bodyPr>
          <a:p>
            <a:pPr eaLnBrk="0" hangingPunct="0"/>
            <a:r>
              <a:rPr lang="zh-CN" altLang="en-US" sz="18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语言不精练</a:t>
            </a:r>
            <a:endParaRPr lang="zh-CN" altLang="en-US" sz="18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grpSp>
        <p:nvGrpSpPr>
          <p:cNvPr id="133122" name="组合 8"/>
          <p:cNvGrpSpPr/>
          <p:nvPr/>
        </p:nvGrpSpPr>
        <p:grpSpPr>
          <a:xfrm>
            <a:off x="1148715" y="1774825"/>
            <a:ext cx="6845935" cy="4118610"/>
            <a:chOff x="0" y="0"/>
            <a:chExt cx="7040562" cy="3714750"/>
          </a:xfrm>
        </p:grpSpPr>
        <p:pic>
          <p:nvPicPr>
            <p:cNvPr id="133123" name="Picture 8"/>
            <p:cNvPicPr>
              <a:picLocks noChangeAspect="1"/>
            </p:cNvPicPr>
            <p:nvPr/>
          </p:nvPicPr>
          <p:blipFill>
            <a:blip r:embed="rId1"/>
            <a:srcRect l="5930" t="3188" r="3551" b="2789"/>
            <a:stretch>
              <a:fillRect/>
            </a:stretch>
          </p:blipFill>
          <p:spPr>
            <a:xfrm>
              <a:off x="0" y="0"/>
              <a:ext cx="7040562" cy="3714750"/>
            </a:xfrm>
            <a:prstGeom prst="rect">
              <a:avLst/>
            </a:prstGeom>
            <a:noFill/>
            <a:ln w="9525">
              <a:noFill/>
            </a:ln>
            <a:effectLst>
              <a:outerShdw algn="ctr" rotWithShape="0">
                <a:srgbClr val="000000">
                  <a:alpha val="64000"/>
                </a:srgbClr>
              </a:outerShdw>
            </a:effectLst>
          </p:spPr>
        </p:pic>
        <p:sp>
          <p:nvSpPr>
            <p:cNvPr id="68613" name="矩形 7"/>
            <p:cNvSpPr/>
            <p:nvPr/>
          </p:nvSpPr>
          <p:spPr>
            <a:xfrm>
              <a:off x="928670" y="136519"/>
              <a:ext cx="500066" cy="214314"/>
            </a:xfrm>
            <a:prstGeom prst="rect">
              <a:avLst/>
            </a:prstGeom>
            <a:solidFill>
              <a:schemeClr val="bg1">
                <a:lumMod val="50000"/>
              </a:schemeClr>
            </a:solidFill>
            <a:ln w="9525">
              <a:noFill/>
            </a:ln>
          </p:spPr>
          <p:txBody>
            <a:bodyPr anchor="t"/>
            <a:p>
              <a:pPr fontAlgn="base"/>
              <a:endParaRPr lang="zh-CN" altLang="en-US" sz="2160" strike="noStrike" noProof="1" dirty="0">
                <a:latin typeface="Arial" panose="020B0604020202020204" pitchFamily="34" charset="0"/>
                <a:ea typeface="宋体" panose="02010600030101010101" pitchFamily="2" charset="-122"/>
              </a:endParaRPr>
            </a:p>
          </p:txBody>
        </p:sp>
      </p:gr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矩形 12"/>
          <p:cNvSpPr/>
          <p:nvPr/>
        </p:nvSpPr>
        <p:spPr>
          <a:xfrm>
            <a:off x="1517015" y="1846580"/>
            <a:ext cx="1271270" cy="368300"/>
          </a:xfrm>
          <a:prstGeom prst="rect">
            <a:avLst/>
          </a:prstGeom>
          <a:noFill/>
          <a:ln w="9525">
            <a:noFill/>
          </a:ln>
        </p:spPr>
        <p:txBody>
          <a:bodyPr wrap="square" anchor="t">
            <a:spAutoFit/>
          </a:bodyPr>
          <a:p>
            <a:pPr eaLnBrk="0" hangingPunct="0"/>
            <a:r>
              <a:rPr lang="zh-CN" altLang="en-US" sz="18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语言精练</a:t>
            </a:r>
            <a:endParaRPr lang="zh-CN" altLang="en-US" sz="18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pic>
        <p:nvPicPr>
          <p:cNvPr id="135170" name="Picture 8"/>
          <p:cNvPicPr>
            <a:picLocks noChangeAspect="1"/>
          </p:cNvPicPr>
          <p:nvPr/>
        </p:nvPicPr>
        <p:blipFill>
          <a:blip r:embed="rId1"/>
          <a:srcRect l="1942" r="1942"/>
          <a:stretch>
            <a:fillRect/>
          </a:stretch>
        </p:blipFill>
        <p:spPr>
          <a:xfrm>
            <a:off x="964565" y="2359025"/>
            <a:ext cx="7430770" cy="2397125"/>
          </a:xfrm>
          <a:prstGeom prst="rect">
            <a:avLst/>
          </a:prstGeom>
          <a:noFill/>
          <a:ln w="9525">
            <a:noFill/>
          </a:ln>
          <a:effectLst>
            <a:outerShdw algn="ctr" rotWithShape="0">
              <a:srgbClr val="000000">
                <a:alpha val="64000"/>
              </a:srgbClr>
            </a:outerShdw>
          </a:effectLst>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3" name="矩形 12"/>
          <p:cNvSpPr/>
          <p:nvPr/>
        </p:nvSpPr>
        <p:spPr>
          <a:xfrm>
            <a:off x="1351280" y="824865"/>
            <a:ext cx="1542415" cy="398780"/>
          </a:xfrm>
          <a:prstGeom prst="rect">
            <a:avLst/>
          </a:prstGeom>
          <a:noFill/>
          <a:ln w="9525">
            <a:noFill/>
          </a:ln>
        </p:spPr>
        <p:txBody>
          <a:bodyPr wrap="square" anchor="t">
            <a:spAutoFit/>
          </a:bodyPr>
          <a:p>
            <a:pPr eaLnBrk="0" hangingPunct="0"/>
            <a:r>
              <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多事一请</a:t>
            </a:r>
            <a:endPar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pic>
        <p:nvPicPr>
          <p:cNvPr id="2" name="图片 1"/>
          <p:cNvPicPr>
            <a:picLocks noChangeAspect="1"/>
          </p:cNvPicPr>
          <p:nvPr>
            <p:custDataLst>
              <p:tags r:id="rId1"/>
            </p:custDataLst>
          </p:nvPr>
        </p:nvPicPr>
        <p:blipFill>
          <a:blip r:embed="rId2"/>
          <a:srcRect t="2312" b="5391"/>
          <a:stretch>
            <a:fillRect/>
          </a:stretch>
        </p:blipFill>
        <p:spPr>
          <a:xfrm>
            <a:off x="1021715" y="1526540"/>
            <a:ext cx="7322185" cy="4207510"/>
          </a:xfrm>
          <a:prstGeom prst="rect">
            <a:avLst/>
          </a:prstGeom>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7" name="MH_Other_1"/>
          <p:cNvSpPr/>
          <p:nvPr/>
        </p:nvSpPr>
        <p:spPr>
          <a:xfrm>
            <a:off x="2999423" y="1597978"/>
            <a:ext cx="520065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机关</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事由</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文种、事由</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文种</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18" name="MH_Other_1"/>
          <p:cNvSpPr/>
          <p:nvPr/>
        </p:nvSpPr>
        <p:spPr>
          <a:xfrm>
            <a:off x="808673" y="1597978"/>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标题</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19" name="MH_Other_1"/>
          <p:cNvSpPr/>
          <p:nvPr/>
        </p:nvSpPr>
        <p:spPr>
          <a:xfrm>
            <a:off x="2999423" y="2560003"/>
            <a:ext cx="520065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可以一个，可以多个</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0" name="MH_Other_1"/>
          <p:cNvSpPr/>
          <p:nvPr/>
        </p:nvSpPr>
        <p:spPr>
          <a:xfrm>
            <a:off x="808673" y="2560003"/>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主送机关</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1" name="MH_Other_1"/>
          <p:cNvSpPr/>
          <p:nvPr/>
        </p:nvSpPr>
        <p:spPr>
          <a:xfrm>
            <a:off x="3018473" y="3518853"/>
            <a:ext cx="520065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开头：交代缘由、目的、意义、依据</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主体：陈述说明报告事项</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2" name="MH_Other_1"/>
          <p:cNvSpPr/>
          <p:nvPr/>
        </p:nvSpPr>
        <p:spPr>
          <a:xfrm>
            <a:off x="827723" y="3518853"/>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正文</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3" name="MH_Other_1"/>
          <p:cNvSpPr/>
          <p:nvPr/>
        </p:nvSpPr>
        <p:spPr>
          <a:xfrm>
            <a:off x="3037523" y="4449128"/>
            <a:ext cx="520065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nSpc>
                <a:spcPct val="12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特此报告</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4" name="MH_Other_1"/>
          <p:cNvSpPr/>
          <p:nvPr/>
        </p:nvSpPr>
        <p:spPr>
          <a:xfrm>
            <a:off x="846773" y="4449128"/>
            <a:ext cx="1524000" cy="762000"/>
          </a:xfrm>
          <a:prstGeom prst="rect">
            <a:avLst/>
          </a:prstGeom>
          <a:solidFill>
            <a:schemeClr val="accent1">
              <a:alpha val="20000"/>
            </a:schemeClr>
          </a:solidFill>
          <a:ln w="3175" cap="flat" cmpd="sng">
            <a:solidFill>
              <a:srgbClr val="D7D7D7"/>
            </a:solidFill>
            <a:prstDash val="solid"/>
            <a:miter/>
            <a:headEnd type="none" w="med" len="med"/>
            <a:tailEnd type="none" w="med" len="med"/>
          </a:ln>
        </p:spPr>
        <p:txBody>
          <a:bodyPr anchor="ctr"/>
          <a:p>
            <a:pPr algn="ctr">
              <a:lnSpc>
                <a:spcPct val="120000"/>
              </a:lnSpc>
              <a:buFont typeface="Arial" panose="020B0604020202020204" pitchFamily="34" charset="0"/>
            </a:pPr>
            <a:r>
              <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结语</a:t>
            </a:r>
            <a:endParaRPr lang="zh-CN" altLang="en-US" sz="2000"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7225" name="矩形 10"/>
          <p:cNvSpPr/>
          <p:nvPr/>
        </p:nvSpPr>
        <p:spPr>
          <a:xfrm>
            <a:off x="74613" y="461963"/>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3</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）报告</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3203575" y="2325688"/>
            <a:ext cx="425958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公文基础知识</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1789827" y="2223294"/>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09571" name="TextBox 13"/>
          <p:cNvSpPr txBox="1"/>
          <p:nvPr/>
        </p:nvSpPr>
        <p:spPr>
          <a:xfrm>
            <a:off x="1666875" y="2413000"/>
            <a:ext cx="1344613" cy="738505"/>
          </a:xfrm>
          <a:prstGeom prst="rect">
            <a:avLst/>
          </a:prstGeom>
          <a:noFill/>
          <a:ln w="9525">
            <a:noFill/>
          </a:ln>
        </p:spPr>
        <p:txBody>
          <a:bodyPr lIns="0" tIns="0" rIns="0" bIns="0" anchor="t">
            <a:spAutoFit/>
          </a:bodyPr>
          <a:p>
            <a:pPr algn="ctr">
              <a:buFont typeface="Arial" panose="020B0604020202020204" pitchFamily="34" charset="0"/>
            </a:pPr>
            <a:r>
              <a:rPr lang="zh-CN" altLang="en-US" sz="4800" b="1" dirty="0">
                <a:solidFill>
                  <a:srgbClr val="C00002"/>
                </a:solidFill>
                <a:latin typeface="华文中宋" panose="02010600040101010101" pitchFamily="2" charset="-122"/>
                <a:ea typeface="华文中宋" panose="02010600040101010101" pitchFamily="2" charset="-122"/>
              </a:rPr>
              <a:t>一</a:t>
            </a:r>
            <a:endParaRPr lang="zh-CN" altLang="en-US" sz="4800" b="1" dirty="0">
              <a:solidFill>
                <a:srgbClr val="C00002"/>
              </a:solidFill>
              <a:latin typeface="华文中宋" panose="02010600040101010101" pitchFamily="2" charset="-122"/>
              <a:ea typeface="华文中宋" panose="02010600040101010101" pitchFamily="2" charset="-122"/>
            </a:endParaRPr>
          </a:p>
        </p:txBody>
      </p:sp>
      <p:sp>
        <p:nvSpPr>
          <p:cNvPr id="109572" name="TextBox 16"/>
          <p:cNvSpPr txBox="1"/>
          <p:nvPr/>
        </p:nvSpPr>
        <p:spPr>
          <a:xfrm>
            <a:off x="2309813" y="4025900"/>
            <a:ext cx="4740275" cy="460375"/>
          </a:xfrm>
          <a:prstGeom prst="rect">
            <a:avLst/>
          </a:prstGeom>
          <a:noFill/>
          <a:ln w="9525">
            <a:noFill/>
          </a:ln>
        </p:spPr>
        <p:txBody>
          <a:bodyPr anchor="t">
            <a:spAutoFit/>
          </a:bodyPr>
          <a:p>
            <a:pPr>
              <a:buFont typeface="Arial" panose="020B0604020202020204" pitchFamily="34" charset="0"/>
            </a:pPr>
            <a:r>
              <a:rPr lang="zh-CN" altLang="en-US" b="1" dirty="0">
                <a:solidFill>
                  <a:srgbClr val="7F7F7F"/>
                </a:solidFill>
                <a:latin typeface="华文中宋" panose="02010600040101010101" pitchFamily="2" charset="-122"/>
                <a:ea typeface="华文中宋" panose="02010600040101010101" pitchFamily="2" charset="-122"/>
              </a:rPr>
              <a:t>主要内容：概念、规则、流程</a:t>
            </a:r>
            <a:endParaRPr lang="zh-CN" altLang="en-US" b="1" dirty="0">
              <a:solidFill>
                <a:srgbClr val="7F7F7F"/>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16"/>
          <p:cNvSpPr>
            <a:spLocks noChangeArrowheads="1"/>
          </p:cNvSpPr>
          <p:nvPr/>
        </p:nvSpPr>
        <p:spPr bwMode="auto">
          <a:xfrm>
            <a:off x="523875" y="1311593"/>
            <a:ext cx="8261350" cy="3476625"/>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的报告</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（主送单位）：</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根据</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要求（概述工作背景或基本情况），我公司认真开展了</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工作。现将有关情况报告如下：</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一、</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（工作基本情况）。</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二、</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（主要做法和成绩，采取的措施和产生的效果）。</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三、</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（存在的问题）。</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四、</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（下一步工作安排和思路）。</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特此报告。</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mn-ea"/>
            </a:endParaRPr>
          </a:p>
        </p:txBody>
      </p:sp>
      <p:sp>
        <p:nvSpPr>
          <p:cNvPr id="138242" name="矩形 7"/>
          <p:cNvSpPr/>
          <p:nvPr/>
        </p:nvSpPr>
        <p:spPr>
          <a:xfrm>
            <a:off x="4419600" y="4591368"/>
            <a:ext cx="4476750" cy="706755"/>
          </a:xfrm>
          <a:prstGeom prst="rect">
            <a:avLst/>
          </a:prstGeom>
          <a:noFill/>
          <a:ln w="9525">
            <a:noFill/>
          </a:ln>
        </p:spPr>
        <p:txBody>
          <a:bodyPr anchor="t">
            <a:spAutoFit/>
          </a:bodyPr>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月</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日  </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5" name="矩形 12"/>
          <p:cNvSpPr/>
          <p:nvPr/>
        </p:nvSpPr>
        <p:spPr>
          <a:xfrm>
            <a:off x="2082800" y="2360613"/>
            <a:ext cx="5257800" cy="1845310"/>
          </a:xfrm>
          <a:prstGeom prst="rect">
            <a:avLst/>
          </a:prstGeom>
          <a:noFill/>
          <a:ln w="9525">
            <a:noFill/>
          </a:ln>
        </p:spPr>
        <p:txBody>
          <a:bodyPr anchor="t">
            <a:spAutoFit/>
          </a:bodyPr>
          <a:p>
            <a:pPr eaLnBrk="0" hangingPunct="0">
              <a:lnSpc>
                <a:spcPct val="190000"/>
              </a:lnSpc>
              <a:buFont typeface="Arial" panose="020B0604020202020204" pitchFamily="34" charset="0"/>
            </a:pPr>
            <a:r>
              <a:rPr lang="zh-CN" altLang="en-US" sz="2000" dirty="0">
                <a:solidFill>
                  <a:srgbClr val="262626"/>
                </a:solidFill>
                <a:latin typeface="华文中宋" panose="02010600040101010101" pitchFamily="2" charset="-122"/>
                <a:ea typeface="华文中宋" panose="02010600040101010101" pitchFamily="2" charset="-122"/>
                <a:sym typeface="Times New Roman" panose="02020603050405020304" pitchFamily="18" charset="0"/>
              </a:rPr>
              <a:t>请示报告</a:t>
            </a:r>
            <a:r>
              <a:rPr lang="zh-CN" altLang="en-US" sz="2000" dirty="0">
                <a:solidFill>
                  <a:srgbClr val="262626"/>
                </a:solidFill>
                <a:latin typeface="华文中宋" panose="02010600040101010101" pitchFamily="2" charset="-122"/>
                <a:ea typeface="华文中宋" panose="02010600040101010101" pitchFamily="2" charset="-122"/>
                <a:sym typeface="宋体" panose="02010600030101010101" pitchFamily="2" charset="-122"/>
              </a:rPr>
              <a:t>不分</a:t>
            </a:r>
            <a:endParaRPr lang="zh-CN" altLang="en-US" sz="2000" dirty="0">
              <a:solidFill>
                <a:srgbClr val="262626"/>
              </a:solidFill>
              <a:latin typeface="华文中宋" panose="02010600040101010101" pitchFamily="2" charset="-122"/>
              <a:ea typeface="华文中宋" panose="02010600040101010101" pitchFamily="2" charset="-122"/>
              <a:sym typeface="宋体" panose="02010600030101010101" pitchFamily="2" charset="-122"/>
            </a:endParaRPr>
          </a:p>
          <a:p>
            <a:pPr eaLnBrk="0" hangingPunct="0">
              <a:lnSpc>
                <a:spcPct val="190000"/>
              </a:lnSpc>
              <a:buFont typeface="Arial" panose="020B0604020202020204" pitchFamily="34" charset="0"/>
            </a:pPr>
            <a:r>
              <a:rPr lang="zh-CN" altLang="en-US" sz="2000" dirty="0">
                <a:solidFill>
                  <a:srgbClr val="262626"/>
                </a:solidFill>
                <a:latin typeface="华文中宋" panose="02010600040101010101" pitchFamily="2" charset="-122"/>
                <a:ea typeface="华文中宋" panose="02010600040101010101" pitchFamily="2" charset="-122"/>
                <a:sym typeface="Times New Roman" panose="02020603050405020304" pitchFamily="18" charset="0"/>
              </a:rPr>
              <a:t>报告中夹带请示事项</a:t>
            </a:r>
            <a:endParaRPr lang="zh-CN" altLang="en-US" sz="2000" dirty="0">
              <a:solidFill>
                <a:srgbClr val="262626"/>
              </a:solidFill>
              <a:latin typeface="华文中宋" panose="02010600040101010101" pitchFamily="2" charset="-122"/>
              <a:ea typeface="华文中宋" panose="02010600040101010101" pitchFamily="2" charset="-122"/>
              <a:sym typeface="Times New Roman" panose="02020603050405020304" pitchFamily="18" charset="0"/>
            </a:endParaRPr>
          </a:p>
          <a:p>
            <a:pPr eaLnBrk="0" hangingPunct="0">
              <a:lnSpc>
                <a:spcPct val="190000"/>
              </a:lnSpc>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报告内容重点不突出、逻辑不清晰</a:t>
            </a:r>
            <a:endParaRPr lang="zh-CN" altLang="en-US" sz="2000" dirty="0">
              <a:latin typeface="华文中宋" panose="02010600040101010101" pitchFamily="2" charset="-122"/>
              <a:ea typeface="华文中宋" panose="02010600040101010101" pitchFamily="2" charset="-122"/>
            </a:endParaRPr>
          </a:p>
        </p:txBody>
      </p:sp>
      <p:sp>
        <p:nvSpPr>
          <p:cNvPr id="139266" name="文本框 1"/>
          <p:cNvSpPr txBox="1"/>
          <p:nvPr/>
        </p:nvSpPr>
        <p:spPr>
          <a:xfrm>
            <a:off x="2065338" y="1771650"/>
            <a:ext cx="1201420" cy="398780"/>
          </a:xfrm>
          <a:prstGeom prst="rect">
            <a:avLst/>
          </a:prstGeom>
          <a:noFill/>
          <a:ln w="9525">
            <a:noFill/>
          </a:ln>
        </p:spPr>
        <p:txBody>
          <a:bodyPr wrap="none" anchor="t">
            <a:spAutoFit/>
          </a:bodyPr>
          <a:p>
            <a:pPr eaLnBrk="0" hangingPunct="0">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宋体" panose="02010600030101010101" pitchFamily="2" charset="-122"/>
              </a:rPr>
              <a:t>常见问题</a:t>
            </a:r>
            <a:endParaRPr lang="zh-CN" altLang="en-US" sz="2000" b="1" dirty="0">
              <a:solidFill>
                <a:srgbClr val="0069B9"/>
              </a:solidFill>
              <a:latin typeface="华文中宋" panose="02010600040101010101" pitchFamily="2" charset="-122"/>
              <a:ea typeface="华文中宋" panose="02010600040101010101" pitchFamily="2" charset="-122"/>
              <a:sym typeface="宋体" panose="02010600030101010101" pitchFamily="2" charset="-122"/>
            </a:endParaRPr>
          </a:p>
        </p:txBody>
      </p:sp>
      <p:cxnSp>
        <p:nvCxnSpPr>
          <p:cNvPr id="4" name="直接连接符 3"/>
          <p:cNvCxnSpPr/>
          <p:nvPr/>
        </p:nvCxnSpPr>
        <p:spPr>
          <a:xfrm flipH="1">
            <a:off x="-107950" y="2411413"/>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0302" name="组合 13"/>
          <p:cNvGrpSpPr/>
          <p:nvPr/>
        </p:nvGrpSpPr>
        <p:grpSpPr>
          <a:xfrm>
            <a:off x="138113" y="639763"/>
            <a:ext cx="1081087" cy="398462"/>
            <a:chOff x="303348" y="219709"/>
            <a:chExt cx="811729" cy="299085"/>
          </a:xfrm>
        </p:grpSpPr>
        <p:sp>
          <p:nvSpPr>
            <p:cNvPr id="140303"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40304"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pic>
        <p:nvPicPr>
          <p:cNvPr id="2" name="图片 1"/>
          <p:cNvPicPr>
            <a:picLocks noChangeAspect="1"/>
          </p:cNvPicPr>
          <p:nvPr/>
        </p:nvPicPr>
        <p:blipFill>
          <a:blip r:embed="rId1"/>
          <a:stretch>
            <a:fillRect/>
          </a:stretch>
        </p:blipFill>
        <p:spPr>
          <a:xfrm>
            <a:off x="1230630" y="2060575"/>
            <a:ext cx="6539865" cy="3960495"/>
          </a:xfrm>
          <a:prstGeom prst="rect">
            <a:avLst/>
          </a:prstGeom>
        </p:spPr>
      </p:pic>
      <p:sp>
        <p:nvSpPr>
          <p:cNvPr id="141313" name="矩形 12"/>
          <p:cNvSpPr/>
          <p:nvPr/>
        </p:nvSpPr>
        <p:spPr>
          <a:xfrm>
            <a:off x="1267460" y="1137603"/>
            <a:ext cx="4038600" cy="398780"/>
          </a:xfrm>
          <a:prstGeom prst="rect">
            <a:avLst/>
          </a:prstGeom>
          <a:noFill/>
          <a:ln w="9525">
            <a:noFill/>
          </a:ln>
        </p:spPr>
        <p:txBody>
          <a:bodyPr anchor="t">
            <a:spAutoFit/>
          </a:bodyPr>
          <a:p>
            <a:pPr eaLnBrk="0" hangingPunct="0"/>
            <a:r>
              <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报告请示不分</a:t>
            </a:r>
            <a:endPar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矩形 12"/>
          <p:cNvSpPr/>
          <p:nvPr/>
        </p:nvSpPr>
        <p:spPr>
          <a:xfrm>
            <a:off x="1195705" y="1065848"/>
            <a:ext cx="4038600" cy="398780"/>
          </a:xfrm>
          <a:prstGeom prst="rect">
            <a:avLst/>
          </a:prstGeom>
          <a:noFill/>
          <a:ln w="9525">
            <a:noFill/>
          </a:ln>
        </p:spPr>
        <p:txBody>
          <a:bodyPr anchor="t">
            <a:spAutoFit/>
          </a:bodyPr>
          <a:p>
            <a:pPr eaLnBrk="0" hangingPunct="0"/>
            <a:r>
              <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rPr>
              <a:t>报告中夹带请示事项</a:t>
            </a:r>
            <a:endParaRPr lang="zh-CN" altLang="en-US" sz="2000" b="1" dirty="0">
              <a:solidFill>
                <a:srgbClr val="C00000"/>
              </a:solidFill>
              <a:latin typeface="华文中宋" panose="02010600040101010101" pitchFamily="2" charset="-122"/>
              <a:ea typeface="华文中宋" panose="02010600040101010101" pitchFamily="2" charset="-122"/>
              <a:sym typeface="宋体" panose="02010600030101010101" pitchFamily="2" charset="-122"/>
            </a:endParaRPr>
          </a:p>
        </p:txBody>
      </p:sp>
      <p:grpSp>
        <p:nvGrpSpPr>
          <p:cNvPr id="140302" name="组合 13"/>
          <p:cNvGrpSpPr/>
          <p:nvPr/>
        </p:nvGrpSpPr>
        <p:grpSpPr>
          <a:xfrm>
            <a:off x="138113" y="639763"/>
            <a:ext cx="1081087" cy="398462"/>
            <a:chOff x="303348" y="219709"/>
            <a:chExt cx="811729" cy="299085"/>
          </a:xfrm>
        </p:grpSpPr>
        <p:sp>
          <p:nvSpPr>
            <p:cNvPr id="140303"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40304"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pic>
        <p:nvPicPr>
          <p:cNvPr id="2" name="图片 1"/>
          <p:cNvPicPr>
            <a:picLocks noChangeAspect="1"/>
          </p:cNvPicPr>
          <p:nvPr/>
        </p:nvPicPr>
        <p:blipFill>
          <a:blip r:embed="rId1"/>
          <a:stretch>
            <a:fillRect/>
          </a:stretch>
        </p:blipFill>
        <p:spPr>
          <a:xfrm>
            <a:off x="1433195" y="1610360"/>
            <a:ext cx="6276975" cy="4524375"/>
          </a:xfrm>
          <a:prstGeom prst="rect">
            <a:avLst/>
          </a:prstGeom>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8066" name="表格 88065"/>
          <p:cNvGraphicFramePr/>
          <p:nvPr>
            <p:custDataLst>
              <p:tags r:id="rId1"/>
            </p:custDataLst>
          </p:nvPr>
        </p:nvGraphicFramePr>
        <p:xfrm>
          <a:off x="92075" y="836613"/>
          <a:ext cx="8753475" cy="5719763"/>
        </p:xfrm>
        <a:graphic>
          <a:graphicData uri="http://schemas.openxmlformats.org/drawingml/2006/table">
            <a:tbl>
              <a:tblPr firstRow="1">
                <a:tableStyleId>{9DCAF9ED-07DC-4A11-8D7F-57B35C25682E}</a:tableStyleId>
              </a:tblPr>
              <a:tblGrid>
                <a:gridCol w="2000395"/>
                <a:gridCol w="3762648"/>
                <a:gridCol w="2990432"/>
              </a:tblGrid>
              <a:tr h="451510">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rPr>
                        <a:t>区    别</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endParaRPr>
                    </a:p>
                  </a:txBody>
                  <a:tcPr marL="121929" marR="121929" marT="60963" marB="60963" anchor="ctr">
                    <a:solidFill>
                      <a:schemeClr val="bg1">
                        <a:lumMod val="65000"/>
                      </a:schemeClr>
                    </a:solidFill>
                  </a:tcP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rPr>
                        <a:t>报    告</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endParaRPr>
                    </a:p>
                  </a:txBody>
                  <a:tcPr marL="121929" marR="121929" marT="60963" marB="60963" anchor="ctr">
                    <a:solidFill>
                      <a:schemeClr val="bg1">
                        <a:lumMod val="65000"/>
                      </a:schemeClr>
                    </a:solidFill>
                  </a:tcP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rPr>
                        <a:t>请    示</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endParaRPr>
                    </a:p>
                  </a:txBody>
                  <a:tcPr marL="121929" marR="121929" marT="60963" marB="60963" anchor="ctr">
                    <a:solidFill>
                      <a:schemeClr val="bg1">
                        <a:lumMod val="65000"/>
                      </a:schemeClr>
                    </a:solidFill>
                  </a:tcPr>
                </a:tc>
              </a:tr>
              <a:tr h="737276">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行文目的不同</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让上级机关了解下情，掌握情况，便于及时指导。</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请求上级机关批准某项工作或者解决某个问题。</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610269">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主送机关不同</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可以报送一个，也可以多个。</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一个主送机关。</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742991">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rPr>
                        <a:t>篇  幅  不  同</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内容涉及面较广，篇幅一般较长。</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一般比较简短。</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552481">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行文时间不同</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事中或事后行文。</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事前行文。</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552481">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处理类别不同</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可以答复，也可以不答复。</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应及时予以批复。</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1036377">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内容要求不同</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可一文一事，也可一文数事；侧重于汇报工作，陈述意见或者建议。</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一文一事；侧重于提出问题和请求的事项。</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r h="1036377">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algn="ctr"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cs typeface="华文中宋" panose="02010600040101010101" pitchFamily="2" charset="-122"/>
                        </a:rPr>
                        <a:t>结  尾  不  同</a:t>
                      </a:r>
                      <a:endParaRPr lang="zh-CN" altLang="en-US" sz="2000" dirty="0">
                        <a:latin typeface="华文中宋" panose="02010600040101010101" pitchFamily="2" charset="-122"/>
                        <a:ea typeface="华文中宋" panose="02010600040101010101" pitchFamily="2" charset="-122"/>
                        <a:cs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一般不写需要上级必须予以答复的词语。</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c>
                  <a:txBody>
                    <a:bodyPr/>
                    <a:lstStyle>
                      <a:lvl1pPr marL="381000" lvl="0" indent="-381000" algn="l" defTabSz="914400" rtl="0" eaLnBrk="0" fontAlgn="t" latinLnBrk="1" hangingPunct="0">
                        <a:lnSpc>
                          <a:spcPct val="100000"/>
                        </a:lnSpc>
                        <a:spcBef>
                          <a:spcPct val="22000"/>
                        </a:spcBef>
                        <a:spcAft>
                          <a:spcPct val="0"/>
                        </a:spcAft>
                        <a:buChar char="•"/>
                        <a:tabLst>
                          <a:tab pos="0" algn="l"/>
                          <a:tab pos="11430" algn="dec"/>
                        </a:tabLst>
                        <a:defRPr sz="2800" kern="1200">
                          <a:ea typeface="Arial" panose="020B0604020202020204" pitchFamily="34" charset="0"/>
                        </a:defRPr>
                      </a:lvl1pPr>
                      <a:lvl2pPr marL="381000" lvl="1" indent="-381000" algn="l" defTabSz="914400" rtl="0" eaLnBrk="0" fontAlgn="t" latinLnBrk="1" hangingPunct="0">
                        <a:lnSpc>
                          <a:spcPct val="100000"/>
                        </a:lnSpc>
                        <a:spcBef>
                          <a:spcPct val="22000"/>
                        </a:spcBef>
                        <a:spcAft>
                          <a:spcPct val="0"/>
                        </a:spcAft>
                        <a:buNone/>
                        <a:tabLst>
                          <a:tab pos="0" algn="l"/>
                          <a:tab pos="11430" algn="dec"/>
                        </a:tabLst>
                        <a:defRPr sz="2400" u="none" kern="1200">
                          <a:latin typeface="Calibri" panose="020F0502020204030204" pitchFamily="34" charset="0"/>
                          <a:ea typeface="Arial" panose="020B0604020202020204" pitchFamily="34" charset="0"/>
                        </a:defRPr>
                      </a:lvl2pPr>
                      <a:lvl3pPr marL="381000" lvl="2" indent="-381000" algn="l" defTabSz="914400" rtl="0" eaLnBrk="0" fontAlgn="t" latinLnBrk="1" hangingPunct="0">
                        <a:lnSpc>
                          <a:spcPct val="100000"/>
                        </a:lnSpc>
                        <a:spcBef>
                          <a:spcPct val="22000"/>
                        </a:spcBef>
                        <a:spcAft>
                          <a:spcPct val="0"/>
                        </a:spcAft>
                        <a:buNone/>
                        <a:tabLst>
                          <a:tab pos="0" algn="l"/>
                          <a:tab pos="11430" algn="dec"/>
                        </a:tabLst>
                        <a:defRPr sz="2000" u="none" kern="1200">
                          <a:latin typeface="Calibri" panose="020F0502020204030204" pitchFamily="34" charset="0"/>
                          <a:ea typeface="Arial" panose="020B0604020202020204" pitchFamily="34" charset="0"/>
                        </a:defRPr>
                      </a:lvl3pPr>
                      <a:lvl4pPr marL="381000" lvl="3" indent="-381000" algn="l" defTabSz="914400" rtl="0" eaLnBrk="0" fontAlgn="t" latinLnBrk="1" hangingPunct="0">
                        <a:lnSpc>
                          <a:spcPct val="100000"/>
                        </a:lnSpc>
                        <a:spcBef>
                          <a:spcPct val="22000"/>
                        </a:spcBef>
                        <a:spcAft>
                          <a:spcPct val="0"/>
                        </a:spcAft>
                        <a:buNone/>
                        <a:tabLst>
                          <a:tab pos="0" algn="l"/>
                          <a:tab pos="11430" algn="dec"/>
                        </a:tabLst>
                        <a:defRPr sz="1800" u="none" kern="1200">
                          <a:latin typeface="Calibri" panose="020F0502020204030204" pitchFamily="34" charset="0"/>
                          <a:ea typeface="Arial" panose="020B0604020202020204" pitchFamily="34" charset="0"/>
                        </a:defRPr>
                      </a:lvl4pPr>
                      <a:lvl5pPr marL="381000" lvl="4" indent="-381000" algn="l" defTabSz="914400" rtl="0" eaLnBrk="0" fontAlgn="t" latinLnBrk="1" hangingPunct="0">
                        <a:lnSpc>
                          <a:spcPct val="100000"/>
                        </a:lnSpc>
                        <a:spcBef>
                          <a:spcPct val="22000"/>
                        </a:spcBef>
                        <a:spcAft>
                          <a:spcPct val="0"/>
                        </a:spcAft>
                        <a:buChar char="•"/>
                        <a:tabLst>
                          <a:tab pos="0" algn="l"/>
                          <a:tab pos="11430" algn="dec"/>
                        </a:tabLst>
                        <a:defRPr sz="1800" u="none" kern="1200" baseline="2000">
                          <a:solidFill>
                            <a:schemeClr val="bg1"/>
                          </a:solidFill>
                          <a:latin typeface="Arial" panose="020B0604020202020204" pitchFamily="34" charset="0"/>
                          <a:ea typeface="Arial" panose="020B0604020202020204" pitchFamily="34" charset="0"/>
                        </a:defRPr>
                      </a:lvl5pPr>
                    </a:lstStyle>
                    <a:p>
                      <a:pPr marL="0" lvl="0" indent="0" defTabSz="914400" eaLnBrk="1" fontAlgn="base" latinLnBrk="0" hangingPunct="1">
                        <a:spcBef>
                          <a:spcPct val="0"/>
                        </a:spcBef>
                        <a:buFont typeface="Arial" panose="020B0604020202020204" pitchFamily="34" charset="0"/>
                        <a:buNone/>
                      </a:pPr>
                      <a:r>
                        <a:rPr lang="zh-CN" altLang="en-US" sz="2000" dirty="0">
                          <a:latin typeface="华文中宋" panose="02010600040101010101" pitchFamily="2" charset="-122"/>
                          <a:ea typeface="华文中宋" panose="02010600040101010101" pitchFamily="2" charset="-122"/>
                        </a:rPr>
                        <a:t>结束用语必须明确表明需要上级机关回复的迫切要求。</a:t>
                      </a:r>
                      <a:endParaRPr lang="zh-CN" altLang="en-US" sz="2000" dirty="0">
                        <a:latin typeface="华文中宋" panose="02010600040101010101" pitchFamily="2" charset="-122"/>
                        <a:ea typeface="华文中宋" panose="02010600040101010101" pitchFamily="2" charset="-122"/>
                      </a:endParaRPr>
                    </a:p>
                  </a:txBody>
                  <a:tcPr marL="121929" marR="121929" marT="60963" marB="60963" anchor="ctr"/>
                </a:tc>
              </a:tr>
            </a:tbl>
          </a:graphicData>
        </a:graphic>
      </p:graphicFrame>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3"/>
          <p:cNvGrpSpPr/>
          <p:nvPr/>
        </p:nvGrpSpPr>
        <p:grpSpPr bwMode="auto">
          <a:xfrm>
            <a:off x="443541" y="1797827"/>
            <a:ext cx="8001000" cy="762001"/>
            <a:chOff x="857256" y="0"/>
            <a:chExt cx="6000792" cy="571504"/>
          </a:xfrm>
          <a:solidFill>
            <a:schemeClr val="accent1">
              <a:alpha val="20000"/>
            </a:schemeClr>
          </a:solidFill>
        </p:grpSpPr>
        <p:sp>
          <p:nvSpPr>
            <p:cNvPr id="4"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机关</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事由</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文种、事由</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文种</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5"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标题</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3" name="组合 22"/>
          <p:cNvGrpSpPr/>
          <p:nvPr/>
        </p:nvGrpSpPr>
        <p:grpSpPr bwMode="auto">
          <a:xfrm>
            <a:off x="443541" y="2758796"/>
            <a:ext cx="8001000" cy="762000"/>
            <a:chOff x="857256" y="0"/>
            <a:chExt cx="6000792" cy="571504"/>
          </a:xfrm>
          <a:solidFill>
            <a:schemeClr val="accent1">
              <a:alpha val="20000"/>
            </a:schemeClr>
          </a:solidFill>
        </p:grpSpPr>
        <p:sp>
          <p:nvSpPr>
            <p:cNvPr id="8"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一般只有一个</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9"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主送机关</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6" name="组合 24"/>
          <p:cNvGrpSpPr/>
          <p:nvPr/>
        </p:nvGrpSpPr>
        <p:grpSpPr bwMode="auto">
          <a:xfrm>
            <a:off x="443541" y="3717622"/>
            <a:ext cx="8001000" cy="762000"/>
            <a:chOff x="857256" y="0"/>
            <a:chExt cx="6000792" cy="571504"/>
          </a:xfrm>
          <a:solidFill>
            <a:schemeClr val="accent1">
              <a:alpha val="20000"/>
            </a:schemeClr>
          </a:solidFill>
        </p:grpSpPr>
        <p:sp>
          <p:nvSpPr>
            <p:cNvPr id="12"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开头：交代发函的目的、根据、原因等</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主体：陈述事项、问题、意见</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3"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正文</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7" name="组合 25"/>
          <p:cNvGrpSpPr/>
          <p:nvPr/>
        </p:nvGrpSpPr>
        <p:grpSpPr bwMode="auto">
          <a:xfrm>
            <a:off x="443541" y="4676513"/>
            <a:ext cx="8001000" cy="762000"/>
            <a:chOff x="857256" y="0"/>
            <a:chExt cx="6000792" cy="571504"/>
          </a:xfrm>
          <a:solidFill>
            <a:schemeClr val="accent1">
              <a:alpha val="20000"/>
            </a:schemeClr>
          </a:solidFill>
        </p:grpSpPr>
        <p:sp>
          <p:nvSpPr>
            <p:cNvPr id="16"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特此致函、专此函复</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7"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结语</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sp>
        <p:nvSpPr>
          <p:cNvPr id="143365" name="矩形 10"/>
          <p:cNvSpPr/>
          <p:nvPr/>
        </p:nvSpPr>
        <p:spPr>
          <a:xfrm>
            <a:off x="63500" y="508000"/>
            <a:ext cx="1104900"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4</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）函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16"/>
          <p:cNvSpPr>
            <a:spLocks noChangeArrowheads="1"/>
          </p:cNvSpPr>
          <p:nvPr/>
        </p:nvSpPr>
        <p:spPr bwMode="auto">
          <a:xfrm>
            <a:off x="589915" y="1334453"/>
            <a:ext cx="7731125" cy="2861310"/>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的函</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（主送单位）：</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为</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（目的），我们</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（主要意愿）。现</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，恳请</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（需对方办理的事项）。</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特此致函。</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mn-ea"/>
            </a:endParaRPr>
          </a:p>
        </p:txBody>
      </p:sp>
      <p:sp>
        <p:nvSpPr>
          <p:cNvPr id="144386" name="矩形 7"/>
          <p:cNvSpPr/>
          <p:nvPr/>
        </p:nvSpPr>
        <p:spPr>
          <a:xfrm>
            <a:off x="3844290" y="4460240"/>
            <a:ext cx="4476750" cy="706755"/>
          </a:xfrm>
          <a:prstGeom prst="rect">
            <a:avLst/>
          </a:prstGeom>
          <a:noFill/>
          <a:ln w="9525">
            <a:noFill/>
          </a:ln>
        </p:spPr>
        <p:txBody>
          <a:bodyPr anchor="t">
            <a:spAutoFit/>
          </a:bodyPr>
          <a:p>
            <a:pPr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月</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日  </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矩形 16"/>
          <p:cNvSpPr>
            <a:spLocks noChangeArrowheads="1"/>
          </p:cNvSpPr>
          <p:nvPr/>
        </p:nvSpPr>
        <p:spPr bwMode="auto">
          <a:xfrm>
            <a:off x="537210" y="1599883"/>
            <a:ext cx="7978775" cy="2861310"/>
          </a:xfrm>
          <a:prstGeom prst="rect">
            <a:avLst/>
          </a:prstGeom>
          <a:noFill/>
          <a:ln w="9525">
            <a:noFill/>
            <a:miter lim="800000"/>
          </a:ln>
        </p:spPr>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的复函</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（主送单位）：</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你单位</a:t>
            </a: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关于</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的函</a:t>
            </a: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（文号）收悉。经研究，现将有关意见函复如下：</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一、</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二、</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专此函复。</a:t>
            </a: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mn-ea"/>
            </a:endParaRPr>
          </a:p>
          <a:p>
            <a:pPr marL="0" marR="0" lvl="0" indent="4572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                                                                                 </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mn-ea"/>
            </a:endParaRPr>
          </a:p>
        </p:txBody>
      </p:sp>
      <p:sp>
        <p:nvSpPr>
          <p:cNvPr id="145410" name="矩形 7"/>
          <p:cNvSpPr/>
          <p:nvPr/>
        </p:nvSpPr>
        <p:spPr>
          <a:xfrm>
            <a:off x="4039235" y="4460558"/>
            <a:ext cx="4476750" cy="706755"/>
          </a:xfrm>
          <a:prstGeom prst="rect">
            <a:avLst/>
          </a:prstGeom>
          <a:noFill/>
          <a:ln w="9525">
            <a:noFill/>
          </a:ln>
        </p:spPr>
        <p:txBody>
          <a:bodyPr anchor="t">
            <a:spAutoFit/>
          </a:bodyPr>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ctr">
              <a:buFont typeface="Arial" panose="020B0604020202020204" pitchFamily="34" charset="0"/>
            </a:pP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月</a:t>
            </a:r>
            <a:r>
              <a:rPr lang="en-US" sz="2000">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日  </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2_02"/>
          <p:cNvPicPr>
            <a:picLocks noChangeAspect="1"/>
          </p:cNvPicPr>
          <p:nvPr/>
        </p:nvPicPr>
        <p:blipFill>
          <a:blip r:embed="rId1"/>
          <a:srcRect l="11307" t="11559" r="9762" b="23371"/>
          <a:stretch>
            <a:fillRect/>
          </a:stretch>
        </p:blipFill>
        <p:spPr>
          <a:xfrm>
            <a:off x="4752975" y="29845"/>
            <a:ext cx="4349115" cy="5044440"/>
          </a:xfrm>
          <a:prstGeom prst="rect">
            <a:avLst/>
          </a:prstGeom>
        </p:spPr>
      </p:pic>
      <p:pic>
        <p:nvPicPr>
          <p:cNvPr id="3" name="图片 2" descr="文字文稿2_01"/>
          <p:cNvPicPr>
            <a:picLocks noChangeAspect="1"/>
          </p:cNvPicPr>
          <p:nvPr/>
        </p:nvPicPr>
        <p:blipFill>
          <a:blip r:embed="rId2"/>
          <a:srcRect l="10610" t="11111" r="10074" b="16364"/>
          <a:stretch>
            <a:fillRect/>
          </a:stretch>
        </p:blipFill>
        <p:spPr>
          <a:xfrm>
            <a:off x="10795" y="0"/>
            <a:ext cx="4533265" cy="656209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3" name="文本框 1"/>
          <p:cNvSpPr txBox="1"/>
          <p:nvPr/>
        </p:nvSpPr>
        <p:spPr>
          <a:xfrm>
            <a:off x="917575" y="2155825"/>
            <a:ext cx="7308850" cy="2399665"/>
          </a:xfrm>
          <a:prstGeom prst="rect">
            <a:avLst/>
          </a:prstGeom>
          <a:noFill/>
          <a:ln w="9525">
            <a:noFill/>
          </a:ln>
        </p:spPr>
        <p:txBody>
          <a:bodyPr anchor="t">
            <a:spAutoFit/>
          </a:bodyPr>
          <a:p>
            <a:pPr indent="406400">
              <a:lnSpc>
                <a:spcPct val="150000"/>
              </a:lnSpc>
              <a:buFont typeface="Arial" panose="020B0604020202020204" pitchFamily="34" charset="0"/>
            </a:pP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纪要是</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记载和传达</a:t>
            </a: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会议情况和议定事项时使用的一种公文。纪要与记录都要真是反映会议情况，但二者又有不同：记录主要是对与会人员讨论发言的过程性实录，一般不予公开仅作为资料存档；纪要侧重于会议成果，</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集中反映会议的主要议定事项</a:t>
            </a: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，具有</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纪实性、概括性、指导性</a:t>
            </a:r>
            <a:r>
              <a:rPr lang="zh-CN" altLang="en-US" sz="2000" dirty="0">
                <a:latin typeface="华文中宋" panose="02010600040101010101" pitchFamily="2" charset="-122"/>
                <a:ea typeface="华文中宋" panose="02010600040101010101" pitchFamily="2" charset="-122"/>
                <a:sym typeface="Times New Roman" panose="02020603050405020304" pitchFamily="18" charset="0"/>
              </a:rPr>
              <a:t>等特点。</a:t>
            </a:r>
            <a:endParaRPr lang="zh-CN" altLang="en-US" sz="2000" dirty="0">
              <a:latin typeface="华文中宋" panose="02010600040101010101" pitchFamily="2" charset="-122"/>
              <a:ea typeface="华文中宋" panose="02010600040101010101" pitchFamily="2" charset="-122"/>
              <a:sym typeface="Times New Roman" panose="02020603050405020304" pitchFamily="18" charset="0"/>
            </a:endParaRPr>
          </a:p>
        </p:txBody>
      </p:sp>
      <p:sp>
        <p:nvSpPr>
          <p:cNvPr id="146434" name="矩形 10"/>
          <p:cNvSpPr/>
          <p:nvPr/>
        </p:nvSpPr>
        <p:spPr>
          <a:xfrm>
            <a:off x="245428" y="555943"/>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）纪要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矩形 1"/>
          <p:cNvSpPr/>
          <p:nvPr/>
        </p:nvSpPr>
        <p:spPr>
          <a:xfrm>
            <a:off x="342900" y="2532063"/>
            <a:ext cx="8439150" cy="1383665"/>
          </a:xfrm>
          <a:prstGeom prst="rect">
            <a:avLst/>
          </a:prstGeom>
          <a:noFill/>
          <a:ln w="9525">
            <a:noFill/>
          </a:ln>
        </p:spPr>
        <p:txBody>
          <a:bodyPr anchor="t">
            <a:spAutoFit/>
          </a:bodyPr>
          <a:p>
            <a:pPr>
              <a:lnSpc>
                <a:spcPct val="14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党政机关实施领导、履行职能、处理公务的具有</a:t>
            </a:r>
            <a:r>
              <a:rPr lang="zh-CN" altLang="en-US" sz="2000" b="1" dirty="0">
                <a:solidFill>
                  <a:srgbClr val="C00000"/>
                </a:solidFill>
                <a:latin typeface="宋体" panose="02010600030101010101" pitchFamily="2" charset="-122"/>
                <a:ea typeface="宋体" panose="02010600030101010101" pitchFamily="2" charset="-122"/>
                <a:sym typeface="微软雅黑" panose="020B0503020204020204" pitchFamily="34" charset="-122"/>
              </a:rPr>
              <a:t>特定效力和规范体式</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的文书，是传达贯彻党和国家方针政策，公布法规和规章，指导、布置和商洽工作，请示和答复问题，报告、通报和交流情况等的重要工具。</a:t>
            </a:r>
            <a:endParaRPr lang="zh-CN" altLang="en-US" sz="2000" dirty="0">
              <a:solidFill>
                <a:srgbClr val="0D0D0D"/>
              </a:solidFill>
              <a:latin typeface="华文中宋" panose="02010600040101010101" pitchFamily="2" charset="-122"/>
              <a:ea typeface="华文中宋" panose="02010600040101010101" pitchFamily="2" charset="-122"/>
            </a:endParaRPr>
          </a:p>
        </p:txBody>
      </p:sp>
      <p:sp>
        <p:nvSpPr>
          <p:cNvPr id="110594" name="矩形 1"/>
          <p:cNvSpPr/>
          <p:nvPr/>
        </p:nvSpPr>
        <p:spPr>
          <a:xfrm>
            <a:off x="918528" y="1808480"/>
            <a:ext cx="1696085" cy="398780"/>
          </a:xfrm>
          <a:prstGeom prst="rect">
            <a:avLst/>
          </a:prstGeom>
          <a:noFill/>
          <a:ln w="9525">
            <a:noFill/>
          </a:ln>
        </p:spPr>
        <p:txBody>
          <a:bodyPr wrap="none" anchor="t">
            <a:spAutoFit/>
          </a:bodyPr>
          <a:p>
            <a:pPr>
              <a:buFont typeface="Arial" panose="020B0604020202020204" pitchFamily="34" charset="0"/>
            </a:pPr>
            <a:r>
              <a:rPr lang="en-US" altLang="zh-CN"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rPr>
              <a:t>公文的定义</a:t>
            </a:r>
            <a:endParaRPr lang="zh-CN" altLang="en-US"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4" name="直接连接符 3"/>
          <p:cNvCxnSpPr/>
          <p:nvPr/>
        </p:nvCxnSpPr>
        <p:spPr>
          <a:xfrm flipH="1">
            <a:off x="36513" y="2459038"/>
            <a:ext cx="8999538"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（一）概 念</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23"/>
          <p:cNvGrpSpPr/>
          <p:nvPr/>
        </p:nvGrpSpPr>
        <p:grpSpPr bwMode="auto">
          <a:xfrm>
            <a:off x="443541" y="1604870"/>
            <a:ext cx="8001000" cy="762001"/>
            <a:chOff x="857256" y="0"/>
            <a:chExt cx="6000792" cy="571504"/>
          </a:xfrm>
          <a:solidFill>
            <a:schemeClr val="accent1">
              <a:alpha val="20000"/>
            </a:schemeClr>
          </a:solidFill>
        </p:grpSpPr>
        <p:sp>
          <p:nvSpPr>
            <p:cNvPr id="4"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会议名称</a:t>
              </a:r>
              <a:r>
                <a:rPr kumimoji="0" lang="en-US" altLang="zh-CN"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a:t>
              </a: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文种</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5"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标题</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6" name="组合 24"/>
          <p:cNvGrpSpPr/>
          <p:nvPr/>
        </p:nvGrpSpPr>
        <p:grpSpPr bwMode="auto">
          <a:xfrm>
            <a:off x="443541" y="2734758"/>
            <a:ext cx="8001847" cy="1534161"/>
            <a:chOff x="857256" y="0"/>
            <a:chExt cx="6001428" cy="1150628"/>
          </a:xfrm>
          <a:solidFill>
            <a:schemeClr val="accent1">
              <a:alpha val="20000"/>
            </a:schemeClr>
          </a:solidFill>
        </p:grpSpPr>
        <p:sp>
          <p:nvSpPr>
            <p:cNvPr id="12" name="MH_Other_1"/>
            <p:cNvSpPr>
              <a:spLocks noChangeArrowheads="1"/>
            </p:cNvSpPr>
            <p:nvPr/>
          </p:nvSpPr>
          <p:spPr bwMode="auto">
            <a:xfrm>
              <a:off x="2500648" y="0"/>
              <a:ext cx="4358036" cy="1150628"/>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开头：交代会议时间、主持人、地点、主要议题、会议形式等</a:t>
              </a:r>
              <a:endParaRPr kumimoji="0" 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主体：陈述会议的核心内容，反映会议情况和会议结果</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3" name="MH_Other_1"/>
            <p:cNvSpPr>
              <a:spLocks noChangeArrowheads="1"/>
            </p:cNvSpPr>
            <p:nvPr/>
          </p:nvSpPr>
          <p:spPr bwMode="auto">
            <a:xfrm>
              <a:off x="857256" y="287024"/>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正文</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grpSp>
        <p:nvGrpSpPr>
          <p:cNvPr id="7" name="组合 25"/>
          <p:cNvGrpSpPr/>
          <p:nvPr/>
        </p:nvGrpSpPr>
        <p:grpSpPr bwMode="auto">
          <a:xfrm>
            <a:off x="443541" y="4579194"/>
            <a:ext cx="8001000" cy="762000"/>
            <a:chOff x="857256" y="0"/>
            <a:chExt cx="6000792" cy="571504"/>
          </a:xfrm>
          <a:solidFill>
            <a:schemeClr val="accent1">
              <a:alpha val="20000"/>
            </a:schemeClr>
          </a:solidFill>
        </p:grpSpPr>
        <p:sp>
          <p:nvSpPr>
            <p:cNvPr id="16" name="MH_Other_1"/>
            <p:cNvSpPr>
              <a:spLocks noChangeArrowheads="1"/>
            </p:cNvSpPr>
            <p:nvPr/>
          </p:nvSpPr>
          <p:spPr bwMode="auto">
            <a:xfrm>
              <a:off x="2500330" y="0"/>
              <a:ext cx="4357718" cy="571504"/>
            </a:xfrm>
            <a:prstGeom prst="rect">
              <a:avLst/>
            </a:prstGeom>
            <a:grpFill/>
            <a:ln w="3175">
              <a:solidFill>
                <a:srgbClr val="D7D7D7"/>
              </a:solidFill>
              <a:miter lim="800000"/>
            </a:ln>
          </p:spPr>
          <p:txBody>
            <a:bodyPr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出席人员或参加人员</a:t>
              </a:r>
              <a:endPar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7" name="MH_Other_1"/>
            <p:cNvSpPr>
              <a:spLocks noChangeArrowheads="1"/>
            </p:cNvSpPr>
            <p:nvPr/>
          </p:nvSpPr>
          <p:spPr bwMode="auto">
            <a:xfrm>
              <a:off x="857256" y="0"/>
              <a:ext cx="1143008" cy="571504"/>
            </a:xfrm>
            <a:prstGeom prst="rect">
              <a:avLst/>
            </a:prstGeom>
            <a:grpFill/>
            <a:ln w="3175">
              <a:solidFill>
                <a:srgbClr val="D7D7D7"/>
              </a:solidFill>
              <a:miter lim="800000"/>
            </a:ln>
          </p:spPr>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落款</a:t>
              </a:r>
              <a:endParaRPr kumimoji="0" lang="zh-CN" altLang="en-US" sz="2000" b="0"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grpSp>
      <p:sp>
        <p:nvSpPr>
          <p:cNvPr id="146434" name="矩形 10"/>
          <p:cNvSpPr/>
          <p:nvPr/>
        </p:nvSpPr>
        <p:spPr>
          <a:xfrm>
            <a:off x="245428" y="555943"/>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）纪要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文本框 2"/>
          <p:cNvSpPr txBox="1"/>
          <p:nvPr/>
        </p:nvSpPr>
        <p:spPr>
          <a:xfrm>
            <a:off x="447675" y="2578100"/>
            <a:ext cx="8104188" cy="706755"/>
          </a:xfrm>
          <a:prstGeom prst="rect">
            <a:avLst/>
          </a:prstGeom>
          <a:noFill/>
          <a:ln w="9525">
            <a:noFill/>
          </a:ln>
        </p:spPr>
        <p:txBody>
          <a:bodyPr anchor="t">
            <a:spAutoFit/>
          </a:bodyPr>
          <a:p>
            <a:pPr eaLnBrk="0">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rPr>
              <a:t>决策会纪要</a:t>
            </a:r>
            <a:r>
              <a:rPr lang="zh-CN" altLang="en-US" sz="2000" dirty="0">
                <a:solidFill>
                  <a:srgbClr val="0069B9"/>
                </a:solidFill>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会议一般研究多个事项，纪要中逐一记录每个事项的核心要点、结论、要求等内容。</a:t>
            </a:r>
            <a:endParaRPr lang="zh-CN" altLang="en-US" sz="2000" dirty="0">
              <a:latin typeface="华文中宋" panose="02010600040101010101" pitchFamily="2" charset="-122"/>
              <a:ea typeface="华文中宋" panose="02010600040101010101" pitchFamily="2" charset="-122"/>
            </a:endParaRPr>
          </a:p>
        </p:txBody>
      </p:sp>
      <p:sp>
        <p:nvSpPr>
          <p:cNvPr id="148482" name="文本框 4"/>
          <p:cNvSpPr txBox="1"/>
          <p:nvPr/>
        </p:nvSpPr>
        <p:spPr>
          <a:xfrm>
            <a:off x="447675" y="3760788"/>
            <a:ext cx="8104188" cy="1014730"/>
          </a:xfrm>
          <a:prstGeom prst="rect">
            <a:avLst/>
          </a:prstGeom>
          <a:noFill/>
          <a:ln w="9525">
            <a:noFill/>
          </a:ln>
        </p:spPr>
        <p:txBody>
          <a:bodyPr anchor="t">
            <a:spAutoFit/>
          </a:bodyPr>
          <a:p>
            <a:pPr eaLnBrk="0">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rPr>
              <a:t>专题会纪要</a:t>
            </a:r>
            <a:r>
              <a:rPr lang="zh-CN" altLang="en-US" sz="2000" dirty="0">
                <a:solidFill>
                  <a:srgbClr val="0069B9"/>
                </a:solidFill>
                <a:latin typeface="华文中宋" panose="02010600040101010101" pitchFamily="2" charset="-122"/>
                <a:ea typeface="华文中宋" panose="02010600040101010101" pitchFamily="2" charset="-122"/>
              </a:rPr>
              <a:t>：</a:t>
            </a:r>
            <a:r>
              <a:rPr lang="zh-CN" altLang="en-US" sz="2000" dirty="0">
                <a:latin typeface="华文中宋" panose="02010600040101010101" pitchFamily="2" charset="-122"/>
                <a:ea typeface="华文中宋" panose="02010600040101010101" pitchFamily="2" charset="-122"/>
              </a:rPr>
              <a:t>会议一般围绕某一事项的多个方面深入研究，纪要中需要全面体现会议中形成的主要意见和成果，如对该事项的基本判断、指出的问题、明确的方向、下一步工作要求等。</a:t>
            </a:r>
            <a:endParaRPr lang="zh-CN" altLang="en-US" sz="2000" dirty="0">
              <a:latin typeface="华文中宋" panose="02010600040101010101" pitchFamily="2" charset="-122"/>
              <a:ea typeface="华文中宋" panose="02010600040101010101" pitchFamily="2" charset="-122"/>
            </a:endParaRPr>
          </a:p>
        </p:txBody>
      </p:sp>
      <p:sp>
        <p:nvSpPr>
          <p:cNvPr id="148483" name="文本框 5"/>
          <p:cNvSpPr txBox="1"/>
          <p:nvPr/>
        </p:nvSpPr>
        <p:spPr>
          <a:xfrm>
            <a:off x="481013" y="1712913"/>
            <a:ext cx="3575050" cy="398780"/>
          </a:xfrm>
          <a:prstGeom prst="rect">
            <a:avLst/>
          </a:prstGeom>
          <a:noFill/>
          <a:ln w="9525">
            <a:noFill/>
          </a:ln>
        </p:spPr>
        <p:txBody>
          <a:bodyPr anchor="t">
            <a:spAutoFit/>
          </a:bodyPr>
          <a:p>
            <a:pPr eaLnBrk="0" hangingPunct="0">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rPr>
              <a:t>常见会议纪要分类：</a:t>
            </a:r>
            <a:endParaRPr lang="zh-CN" altLang="en-US" sz="2000" b="1" dirty="0">
              <a:solidFill>
                <a:srgbClr val="0069B9"/>
              </a:solidFill>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2411413"/>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46434" name="矩形 10"/>
          <p:cNvSpPr/>
          <p:nvPr/>
        </p:nvSpPr>
        <p:spPr>
          <a:xfrm>
            <a:off x="245428" y="555943"/>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）纪要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603 2020年第二十次董事长办公会纪要(1)_02"/>
          <p:cNvPicPr>
            <a:picLocks noChangeAspect="1"/>
          </p:cNvPicPr>
          <p:nvPr/>
        </p:nvPicPr>
        <p:blipFill>
          <a:blip r:embed="rId1"/>
          <a:srcRect l="12235" t="12140" r="10708" b="9236"/>
          <a:stretch>
            <a:fillRect/>
          </a:stretch>
        </p:blipFill>
        <p:spPr>
          <a:xfrm>
            <a:off x="4604385" y="85725"/>
            <a:ext cx="4464050" cy="6445250"/>
          </a:xfrm>
          <a:prstGeom prst="rect">
            <a:avLst/>
          </a:prstGeom>
        </p:spPr>
      </p:pic>
      <p:pic>
        <p:nvPicPr>
          <p:cNvPr id="3" name="图片 2" descr="0603 2020年第二十次董事长办公会纪要(1)_01"/>
          <p:cNvPicPr>
            <a:picLocks noChangeAspect="1"/>
          </p:cNvPicPr>
          <p:nvPr/>
        </p:nvPicPr>
        <p:blipFill>
          <a:blip r:embed="rId2"/>
          <a:srcRect l="11789" t="11812" r="11253" b="13737"/>
          <a:stretch>
            <a:fillRect/>
          </a:stretch>
        </p:blipFill>
        <p:spPr>
          <a:xfrm>
            <a:off x="0" y="83185"/>
            <a:ext cx="4464685" cy="611124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公司疫情防控和生产经营工作专题会纪要_02"/>
          <p:cNvPicPr>
            <a:picLocks noChangeAspect="1"/>
          </p:cNvPicPr>
          <p:nvPr/>
        </p:nvPicPr>
        <p:blipFill>
          <a:blip r:embed="rId1"/>
          <a:srcRect l="10042" t="9078" r="10202" b="7879"/>
          <a:stretch>
            <a:fillRect/>
          </a:stretch>
        </p:blipFill>
        <p:spPr>
          <a:xfrm>
            <a:off x="4575175" y="120015"/>
            <a:ext cx="4459605" cy="6309995"/>
          </a:xfrm>
          <a:prstGeom prst="rect">
            <a:avLst/>
          </a:prstGeom>
        </p:spPr>
      </p:pic>
      <p:pic>
        <p:nvPicPr>
          <p:cNvPr id="3" name="图片 2" descr="公司疫情防控和生产经营工作专题会纪要_01"/>
          <p:cNvPicPr>
            <a:picLocks noChangeAspect="1"/>
          </p:cNvPicPr>
          <p:nvPr/>
        </p:nvPicPr>
        <p:blipFill>
          <a:blip r:embed="rId2"/>
          <a:srcRect l="9630" t="7910" r="9407" b="8327"/>
          <a:stretch>
            <a:fillRect/>
          </a:stretch>
        </p:blipFill>
        <p:spPr>
          <a:xfrm>
            <a:off x="39370" y="76835"/>
            <a:ext cx="4358640" cy="630999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矩形 19"/>
          <p:cNvSpPr/>
          <p:nvPr/>
        </p:nvSpPr>
        <p:spPr>
          <a:xfrm>
            <a:off x="2186305" y="2262505"/>
            <a:ext cx="5911850" cy="2707005"/>
          </a:xfrm>
          <a:prstGeom prst="rect">
            <a:avLst/>
          </a:prstGeom>
          <a:noFill/>
          <a:ln w="9525">
            <a:noFill/>
          </a:ln>
        </p:spPr>
        <p:txBody>
          <a:bodyPr wrap="square" anchor="t">
            <a:spAutoFit/>
          </a:bodyPr>
          <a:p>
            <a:pPr>
              <a:lnSpc>
                <a:spcPct val="170000"/>
              </a:lnSpc>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事无巨细、面面俱到，会议成果等重点不突出。</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70000"/>
              </a:lnSpc>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断章取义、以偏概全。</a:t>
            </a:r>
            <a:endPar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70000"/>
              </a:lnSpc>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添枝加叶，不注重会议实际内容。</a:t>
            </a:r>
            <a:endPar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70000"/>
              </a:lnSpc>
            </a:pP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条理不清，缺乏层次。</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70000"/>
              </a:lnSpc>
            </a:pPr>
            <a:r>
              <a:rPr lang="zh-CN" altLang="en-US" sz="2000" dirty="0">
                <a:solidFill>
                  <a:srgbClr val="0C0C0C"/>
                </a:solidFill>
                <a:latin typeface="华文中宋" panose="02010600040101010101" pitchFamily="2" charset="-122"/>
                <a:ea typeface="华文中宋" panose="02010600040101010101" pitchFamily="2" charset="-122"/>
                <a:sym typeface="Impact" panose="020B0806030902050204" pitchFamily="34" charset="0"/>
              </a:rPr>
              <a:t>主语不当，常以某个领导作为主语</a:t>
            </a:r>
            <a:r>
              <a:rPr lang="zh-CN" altLang="en-US"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rPr>
              <a:t>。</a:t>
            </a:r>
            <a:endParaRPr lang="en-US" altLang="zh-CN" sz="2000" dirty="0">
              <a:solidFill>
                <a:srgbClr val="0C0C0C"/>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49507" name="等腰三角形 5"/>
          <p:cNvSpPr/>
          <p:nvPr/>
        </p:nvSpPr>
        <p:spPr>
          <a:xfrm rot="5400000">
            <a:off x="1930400" y="2613343"/>
            <a:ext cx="142875" cy="144462"/>
          </a:xfrm>
          <a:prstGeom prst="triangle">
            <a:avLst>
              <a:gd name="adj" fmla="val 50000"/>
            </a:avLst>
          </a:prstGeom>
          <a:solidFill>
            <a:srgbClr val="A6A6A6"/>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149508" name="等腰三角形 5"/>
          <p:cNvSpPr/>
          <p:nvPr/>
        </p:nvSpPr>
        <p:spPr>
          <a:xfrm rot="5400000">
            <a:off x="1930400" y="4672330"/>
            <a:ext cx="142875" cy="142875"/>
          </a:xfrm>
          <a:prstGeom prst="triangle">
            <a:avLst>
              <a:gd name="adj" fmla="val 50000"/>
            </a:avLst>
          </a:prstGeom>
          <a:solidFill>
            <a:srgbClr val="A6A6A6"/>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149509" name="文本框 1"/>
          <p:cNvSpPr txBox="1"/>
          <p:nvPr/>
        </p:nvSpPr>
        <p:spPr>
          <a:xfrm>
            <a:off x="1795463" y="1602740"/>
            <a:ext cx="1404620" cy="460375"/>
          </a:xfrm>
          <a:prstGeom prst="rect">
            <a:avLst/>
          </a:prstGeom>
          <a:noFill/>
          <a:ln w="9525">
            <a:noFill/>
          </a:ln>
        </p:spPr>
        <p:txBody>
          <a:bodyPr wrap="none" anchor="t">
            <a:spAutoFit/>
          </a:bodyPr>
          <a:p>
            <a:r>
              <a:rPr lang="zh-CN" altLang="en-US" b="1"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endParaRPr lang="zh-CN" altLang="en-US" b="1" dirty="0">
              <a:solidFill>
                <a:srgbClr val="C00000"/>
              </a:solidFill>
              <a:latin typeface="华文中宋" panose="02010600040101010101" pitchFamily="2" charset="-122"/>
              <a:ea typeface="华文中宋" panose="02010600040101010101" pitchFamily="2" charset="-122"/>
              <a:sym typeface="Impact" panose="020B0806030902050204" pitchFamily="34" charset="0"/>
            </a:endParaRPr>
          </a:p>
        </p:txBody>
      </p:sp>
      <p:sp>
        <p:nvSpPr>
          <p:cNvPr id="149510" name="等腰三角形 5"/>
          <p:cNvSpPr/>
          <p:nvPr/>
        </p:nvSpPr>
        <p:spPr>
          <a:xfrm rot="5400000">
            <a:off x="1930400" y="3128645"/>
            <a:ext cx="142875" cy="144145"/>
          </a:xfrm>
          <a:prstGeom prst="triangle">
            <a:avLst>
              <a:gd name="adj" fmla="val 50000"/>
            </a:avLst>
          </a:prstGeom>
          <a:solidFill>
            <a:srgbClr val="A6A6A6"/>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149511" name="等腰三角形 5"/>
          <p:cNvSpPr/>
          <p:nvPr/>
        </p:nvSpPr>
        <p:spPr>
          <a:xfrm rot="5400000">
            <a:off x="1930400" y="3643630"/>
            <a:ext cx="142875" cy="142875"/>
          </a:xfrm>
          <a:prstGeom prst="triangle">
            <a:avLst>
              <a:gd name="adj" fmla="val 50000"/>
            </a:avLst>
          </a:prstGeom>
          <a:solidFill>
            <a:srgbClr val="A6A6A6"/>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149512" name="等腰三角形 5"/>
          <p:cNvSpPr/>
          <p:nvPr/>
        </p:nvSpPr>
        <p:spPr>
          <a:xfrm rot="5400000">
            <a:off x="1930400" y="4157345"/>
            <a:ext cx="142875" cy="144145"/>
          </a:xfrm>
          <a:prstGeom prst="triangle">
            <a:avLst>
              <a:gd name="adj" fmla="val 50000"/>
            </a:avLst>
          </a:prstGeom>
          <a:solidFill>
            <a:srgbClr val="A6A6A6"/>
          </a:solidFill>
          <a:ln w="9525">
            <a:noFill/>
          </a:ln>
        </p:spPr>
        <p:txBody>
          <a:bodyPr wrap="none" anchor="ctr"/>
          <a:p>
            <a:pPr algn="ctr"/>
            <a:endParaRPr lang="zh-CN" altLang="en-US" dirty="0">
              <a:latin typeface="Arial" panose="020B0604020202020204" pitchFamily="34" charset="0"/>
              <a:ea typeface="宋体" panose="02010600030101010101" pitchFamily="2" charset="-122"/>
            </a:endParaRPr>
          </a:p>
        </p:txBody>
      </p:sp>
      <p:sp>
        <p:nvSpPr>
          <p:cNvPr id="146434" name="矩形 10"/>
          <p:cNvSpPr/>
          <p:nvPr/>
        </p:nvSpPr>
        <p:spPr>
          <a:xfrm>
            <a:off x="245428" y="555943"/>
            <a:ext cx="135953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）纪要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30" name="Rectangle 1"/>
          <p:cNvSpPr/>
          <p:nvPr/>
        </p:nvSpPr>
        <p:spPr>
          <a:xfrm>
            <a:off x="1122045" y="2380933"/>
            <a:ext cx="6904355" cy="1476375"/>
          </a:xfrm>
          <a:prstGeom prst="rect">
            <a:avLst/>
          </a:prstGeom>
          <a:noFill/>
          <a:ln w="9525">
            <a:noFill/>
          </a:ln>
        </p:spPr>
        <p:txBody>
          <a:bodyPr wrap="square" anchor="ctr">
            <a:spAutoFit/>
          </a:bodyPr>
          <a:p>
            <a:pPr indent="406400">
              <a:lnSpc>
                <a:spcPct val="150000"/>
              </a:lnSpc>
            </a:pP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工作总结是针对某一阶段或某一项工作内容进行</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梳理概括</a:t>
            </a: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总结经验、成绩</a:t>
            </a: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分析存在的不足，</a:t>
            </a: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并提出</a:t>
            </a:r>
            <a:r>
              <a:rPr lang="zh-CN" altLang="en-US" sz="2000" b="1" dirty="0">
                <a:solidFill>
                  <a:srgbClr val="C00000"/>
                </a:solidFill>
                <a:latin typeface="华文中宋" panose="02010600040101010101" pitchFamily="2" charset="-122"/>
                <a:ea typeface="华文中宋" panose="02010600040101010101" pitchFamily="2" charset="-122"/>
                <a:sym typeface="Times New Roman" panose="02020603050405020304" pitchFamily="18" charset="0"/>
              </a:rPr>
              <a:t>下一阶段工作计划</a:t>
            </a:r>
            <a:r>
              <a:rPr lang="zh-CN" altLang="en-US" sz="2000" dirty="0">
                <a:solidFill>
                  <a:srgbClr val="3F3F3F"/>
                </a:solidFill>
                <a:latin typeface="华文中宋" panose="02010600040101010101" pitchFamily="2" charset="-122"/>
                <a:ea typeface="华文中宋" panose="02010600040101010101" pitchFamily="2" charset="-122"/>
                <a:sym typeface="Times New Roman" panose="02020603050405020304" pitchFamily="18" charset="0"/>
              </a:rPr>
              <a:t>的文本。</a:t>
            </a:r>
            <a:endParaRPr lang="zh-CN" altLang="en-US" sz="2000" dirty="0">
              <a:latin typeface="华文中宋" panose="02010600040101010101" pitchFamily="2" charset="-122"/>
              <a:ea typeface="华文中宋" panose="02010600040101010101" pitchFamily="2" charset="-122"/>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4" name="MH_Other_1"/>
          <p:cNvSpPr/>
          <p:nvPr/>
        </p:nvSpPr>
        <p:spPr>
          <a:xfrm>
            <a:off x="2925763" y="4164330"/>
            <a:ext cx="4976812"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pPr>
              <a:lnSpc>
                <a:spcPts val="1800"/>
              </a:lnSpc>
            </a:pPr>
            <a:r>
              <a:rPr lang="zh-CN" altLang="en-US" sz="1600" dirty="0">
                <a:latin typeface="华文中宋" panose="02010600040101010101" pitchFamily="2" charset="-122"/>
                <a:ea typeface="华文中宋" panose="02010600040101010101" pitchFamily="2" charset="-122"/>
                <a:sym typeface="微软雅黑" panose="020B0503020204020204" pitchFamily="34" charset="-122"/>
              </a:rPr>
              <a:t>表明态度，或提出需上级给予重点支持的事项。</a:t>
            </a:r>
            <a:endParaRPr lang="zh-CN" altLang="en-US" sz="1600" dirty="0">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5" name="MH_Other_1"/>
          <p:cNvSpPr/>
          <p:nvPr/>
        </p:nvSpPr>
        <p:spPr>
          <a:xfrm>
            <a:off x="1282700" y="4164330"/>
            <a:ext cx="1143000"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pPr algn="ctr">
              <a:lnSpc>
                <a:spcPct val="120000"/>
              </a:lnSpc>
            </a:pPr>
            <a:r>
              <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rPr>
              <a:t>结尾</a:t>
            </a:r>
            <a:endPar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6" name="MH_Other_1"/>
          <p:cNvSpPr/>
          <p:nvPr/>
        </p:nvSpPr>
        <p:spPr>
          <a:xfrm>
            <a:off x="2925763" y="2995930"/>
            <a:ext cx="4976812"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endParaRPr lang="zh-CN" altLang="en-US" sz="1600" dirty="0">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7" name="MH_Other_1"/>
          <p:cNvSpPr/>
          <p:nvPr/>
        </p:nvSpPr>
        <p:spPr>
          <a:xfrm>
            <a:off x="1282700" y="3021330"/>
            <a:ext cx="1143000"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pPr algn="ctr">
              <a:lnSpc>
                <a:spcPct val="120000"/>
              </a:lnSpc>
            </a:pPr>
            <a:r>
              <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rPr>
              <a:t>主体</a:t>
            </a:r>
            <a:endPar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8" name="矩形 32"/>
          <p:cNvSpPr/>
          <p:nvPr/>
        </p:nvSpPr>
        <p:spPr>
          <a:xfrm>
            <a:off x="2925763" y="3113405"/>
            <a:ext cx="4976812" cy="583565"/>
          </a:xfrm>
          <a:prstGeom prst="rect">
            <a:avLst/>
          </a:prstGeom>
          <a:noFill/>
          <a:ln w="9525">
            <a:noFill/>
          </a:ln>
        </p:spPr>
        <p:txBody>
          <a:bodyPr anchor="t">
            <a:spAutoFit/>
          </a:bodyPr>
          <a:p>
            <a:r>
              <a:rPr lang="zh-CN" altLang="en-US" sz="1600" dirty="0">
                <a:latin typeface="华文中宋" panose="02010600040101010101" pitchFamily="2" charset="-122"/>
                <a:ea typeface="华文中宋" panose="02010600040101010101" pitchFamily="2" charset="-122"/>
                <a:sym typeface="微软雅黑" panose="020B0503020204020204" pitchFamily="34" charset="-122"/>
              </a:rPr>
              <a:t>主要数据指标分析，取得的工作成效，采取的主要工作措施，存在的不足，形势分析，工作目标及举措等。</a:t>
            </a:r>
            <a:endParaRPr lang="zh-CN" altLang="en-US" sz="1600" dirty="0">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9" name="MH_Other_1"/>
          <p:cNvSpPr/>
          <p:nvPr/>
        </p:nvSpPr>
        <p:spPr>
          <a:xfrm>
            <a:off x="2925763" y="1878330"/>
            <a:ext cx="4976812"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pPr>
              <a:lnSpc>
                <a:spcPct val="120000"/>
              </a:lnSpc>
            </a:pPr>
            <a:endParaRPr lang="zh-CN" altLang="en-US" sz="1600" dirty="0">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60" name="MH_Other_1"/>
          <p:cNvSpPr/>
          <p:nvPr/>
        </p:nvSpPr>
        <p:spPr>
          <a:xfrm>
            <a:off x="1282700" y="1878330"/>
            <a:ext cx="1143000" cy="792163"/>
          </a:xfrm>
          <a:prstGeom prst="rect">
            <a:avLst/>
          </a:prstGeom>
          <a:gradFill rotWithShape="0">
            <a:gsLst>
              <a:gs pos="0">
                <a:srgbClr val="F9F9F9">
                  <a:alpha val="100000"/>
                </a:srgbClr>
              </a:gs>
              <a:gs pos="32999">
                <a:srgbClr val="F9F9F9">
                  <a:alpha val="100000"/>
                </a:srgbClr>
              </a:gs>
              <a:gs pos="100000">
                <a:srgbClr val="D7D7D7">
                  <a:alpha val="100000"/>
                </a:srgbClr>
              </a:gs>
            </a:gsLst>
            <a:lin ang="5400000" scaled="1"/>
            <a:tileRect/>
          </a:gradFill>
          <a:ln w="3175" cap="flat" cmpd="sng">
            <a:solidFill>
              <a:srgbClr val="D7D7D7"/>
            </a:solidFill>
            <a:prstDash val="solid"/>
            <a:miter/>
            <a:headEnd type="none" w="med" len="med"/>
            <a:tailEnd type="none" w="med" len="med"/>
          </a:ln>
        </p:spPr>
        <p:txBody>
          <a:bodyPr anchor="ctr"/>
          <a:p>
            <a:pPr algn="ctr">
              <a:lnSpc>
                <a:spcPct val="120000"/>
              </a:lnSpc>
            </a:pPr>
            <a:r>
              <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rPr>
              <a:t>开头</a:t>
            </a:r>
            <a:endParaRPr lang="zh-CN" altLang="en-US" sz="1800" dirty="0">
              <a:solidFill>
                <a:srgbClr val="00206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61" name="矩形 33"/>
          <p:cNvSpPr/>
          <p:nvPr/>
        </p:nvSpPr>
        <p:spPr>
          <a:xfrm>
            <a:off x="2925763" y="1935480"/>
            <a:ext cx="4976812" cy="681355"/>
          </a:xfrm>
          <a:prstGeom prst="rect">
            <a:avLst/>
          </a:prstGeom>
          <a:noFill/>
          <a:ln w="9525">
            <a:noFill/>
          </a:ln>
        </p:spPr>
        <p:txBody>
          <a:bodyPr anchor="t">
            <a:spAutoFit/>
          </a:bodyPr>
          <a:p>
            <a:pPr>
              <a:lnSpc>
                <a:spcPct val="120000"/>
              </a:lnSpc>
            </a:pPr>
            <a:r>
              <a:rPr lang="zh-CN" altLang="en-US" sz="1600" dirty="0">
                <a:latin typeface="华文中宋" panose="02010600040101010101" pitchFamily="2" charset="-122"/>
                <a:ea typeface="华文中宋" panose="02010600040101010101" pitchFamily="2" charset="-122"/>
                <a:sym typeface="微软雅黑" panose="020B0503020204020204" pitchFamily="34" charset="-122"/>
              </a:rPr>
              <a:t>简要说明总结的目的、所总结事项的概况、主要成效、工作亮点等。</a:t>
            </a:r>
            <a:endParaRPr lang="zh-CN" altLang="en-US" sz="1600" dirty="0">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8" name="矩形 9"/>
          <p:cNvSpPr/>
          <p:nvPr/>
        </p:nvSpPr>
        <p:spPr>
          <a:xfrm>
            <a:off x="1142683" y="1413510"/>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内容空泛</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nvGrpSpPr>
          <p:cNvPr id="120835" name="组合 10"/>
          <p:cNvGrpSpPr/>
          <p:nvPr/>
        </p:nvGrpSpPr>
        <p:grpSpPr>
          <a:xfrm>
            <a:off x="1142683" y="2240598"/>
            <a:ext cx="6858000" cy="2930525"/>
            <a:chOff x="0" y="0"/>
            <a:chExt cx="6858023" cy="2500348"/>
          </a:xfrm>
        </p:grpSpPr>
        <p:sp>
          <p:nvSpPr>
            <p:cNvPr id="152580" name="矩形 7"/>
            <p:cNvSpPr/>
            <p:nvPr/>
          </p:nvSpPr>
          <p:spPr>
            <a:xfrm>
              <a:off x="0" y="22798"/>
              <a:ext cx="6858000" cy="2069085"/>
            </a:xfrm>
            <a:prstGeom prst="rect">
              <a:avLst/>
            </a:prstGeom>
            <a:noFill/>
            <a:ln w="9525">
              <a:noFill/>
            </a:ln>
          </p:spPr>
          <p:txBody>
            <a:bodyPr anchor="t">
              <a:spAutoFit/>
            </a:bodyPr>
            <a:p>
              <a:pPr indent="457200">
                <a:lnSpc>
                  <a:spcPts val="26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公司始终把“促转型”作为实现可持续发展的关键。董事长讲话从具体业务角度对如何推动结构转型和产业升级做了大篇幅的阐述。这充分说明，实现业务转型是当前集团上下形成共识、矢志奋斗的重要工作目标，是企业紧跟发展大势，实现可持续发展的关键。对我们来说，推进业务转型，实现承包商向投资运营商转变，既是对集团发展要求的响应和落实，也是公司实现基业长青、持续发展的唯一途径，因此必须在加快转型上有新作为、有大突破，切实打造增长新动能，厚植发展新优势。</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2581" name="矩形 10"/>
            <p:cNvSpPr/>
            <p:nvPr/>
          </p:nvSpPr>
          <p:spPr>
            <a:xfrm>
              <a:off x="25400" y="0"/>
              <a:ext cx="6832600" cy="2500348"/>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2582" name="矩形 7"/>
            <p:cNvSpPr/>
            <p:nvPr/>
          </p:nvSpPr>
          <p:spPr>
            <a:xfrm>
              <a:off x="1571611" y="2043141"/>
              <a:ext cx="5286412" cy="392796"/>
            </a:xfrm>
            <a:prstGeom prst="rect">
              <a:avLst/>
            </a:prstGeom>
            <a:noFill/>
            <a:ln w="9525">
              <a:noFill/>
            </a:ln>
          </p:spPr>
          <p:txBody>
            <a:bodyPr anchor="t">
              <a:spAutoFit/>
            </a:bodyPr>
            <a:p>
              <a:pPr indent="457200" algn="r">
                <a:lnSpc>
                  <a:spcPct val="15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某公司半年工作总结</a:t>
              </a:r>
              <a:endPar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35"/>
                                        </p:tgtEl>
                                        <p:attrNameLst>
                                          <p:attrName>style.visibility</p:attrName>
                                        </p:attrNameLst>
                                      </p:cBhvr>
                                      <p:to>
                                        <p:strVal val="visible"/>
                                      </p:to>
                                    </p:set>
                                    <p:animEffect transition="in" filter="blinds(horizontal)">
                                      <p:cBhvr>
                                        <p:cTn id="7" dur="500"/>
                                        <p:tgtEl>
                                          <p:spTgt spid="120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68400" y="1953895"/>
            <a:ext cx="6832600" cy="3046095"/>
          </a:xfrm>
          <a:prstGeom prst="rect">
            <a:avLst/>
          </a:prstGeom>
          <a:noFill/>
          <a:ln w="9525">
            <a:noFill/>
          </a:ln>
        </p:spPr>
        <p:txBody>
          <a:bodyPr wrap="square">
            <a:spAutoFit/>
          </a:bodyPr>
          <a:p>
            <a:pPr indent="457200">
              <a:lnSpc>
                <a:spcPct val="150000"/>
              </a:lnSpc>
            </a:pPr>
            <a:r>
              <a:rPr lang="zh-CN"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（三）稳增长促发展工作举措</a:t>
            </a:r>
            <a:endParaRPr lang="zh-CN"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1.认真贯彻集团党代会和系列重要会议精神，忠实执行新班子新思路。</a:t>
            </a:r>
            <a:endParaRPr lang="zh-CN"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提高政治站位，采取各种形式，学深悟透集团系列重要会议精神，紧跟集团节奏，保持进取心态，把思想和行动统一到集团决策部署上来，确保会议精神在公司落地生根；以集团系列重要会议精神为引领，不断优化公司发展战略、年度规划、组织机构调整、制度建设、治理管控、生产经营等工作；完善项目管理体系，确保重点项目按期履约；重建与公司组织架构相匹配、具有可操作性的制度体系。</a:t>
            </a:r>
            <a:endParaRPr lang="zh-CN" altLang="en-US" sz="160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2578" name="矩形 9"/>
          <p:cNvSpPr/>
          <p:nvPr/>
        </p:nvSpPr>
        <p:spPr>
          <a:xfrm>
            <a:off x="1142683" y="1413510"/>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内容空泛</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2581" name="矩形 10"/>
          <p:cNvSpPr/>
          <p:nvPr/>
        </p:nvSpPr>
        <p:spPr>
          <a:xfrm>
            <a:off x="1168400" y="1953895"/>
            <a:ext cx="6832600" cy="3578860"/>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2582" name="矩形 7"/>
          <p:cNvSpPr/>
          <p:nvPr/>
        </p:nvSpPr>
        <p:spPr>
          <a:xfrm>
            <a:off x="2714924" y="5072770"/>
            <a:ext cx="5286394" cy="460375"/>
          </a:xfrm>
          <a:prstGeom prst="rect">
            <a:avLst/>
          </a:prstGeom>
          <a:noFill/>
          <a:ln w="9525">
            <a:noFill/>
          </a:ln>
        </p:spPr>
        <p:txBody>
          <a:bodyPr anchor="t">
            <a:spAutoFit/>
          </a:bodyPr>
          <a:p>
            <a:pPr indent="457200" algn="r">
              <a:lnSpc>
                <a:spcPct val="15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某公司半年工作总结</a:t>
            </a:r>
            <a:endPar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82" name="组合 11"/>
          <p:cNvGrpSpPr/>
          <p:nvPr/>
        </p:nvGrpSpPr>
        <p:grpSpPr>
          <a:xfrm>
            <a:off x="996633" y="2535238"/>
            <a:ext cx="6858000" cy="2674937"/>
            <a:chOff x="0" y="0"/>
            <a:chExt cx="6858023" cy="2674953"/>
          </a:xfrm>
        </p:grpSpPr>
        <p:sp>
          <p:nvSpPr>
            <p:cNvPr id="153603" name="矩形 7"/>
            <p:cNvSpPr/>
            <p:nvPr/>
          </p:nvSpPr>
          <p:spPr>
            <a:xfrm>
              <a:off x="0" y="0"/>
              <a:ext cx="6858000" cy="2306957"/>
            </a:xfrm>
            <a:prstGeom prst="rect">
              <a:avLst/>
            </a:prstGeom>
            <a:noFill/>
            <a:ln w="9525">
              <a:noFill/>
            </a:ln>
          </p:spPr>
          <p:txBody>
            <a:bodyPr anchor="t">
              <a:spAutoFit/>
            </a:bodyPr>
            <a:p>
              <a:pPr indent="457200">
                <a:lnSpc>
                  <a:spcPct val="15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一年来，本人积极参加地区药监局、本县和分局安排的各项政治学习活动的同时，充分利用业余时间通过杂志报纸、电脑网络和电视新闻等媒体，认真学习贯彻党的路线、方针、政策，系统地阅读了</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马克思主义哲学</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毛泽东思想概论</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社会主义市场经济</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行政管理</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民法</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公文写作</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等理论知识以及业务部门相关的政策、法律和条例等，逐步提高了自己的政治水平和业务素质。</a:t>
              </a:r>
              <a:endParaRPr lang="zh-CN" altLang="en-US" dirty="0">
                <a:latin typeface="华文中宋" panose="02010600040101010101" pitchFamily="2" charset="-122"/>
                <a:ea typeface="华文中宋" panose="02010600040101010101" pitchFamily="2" charset="-122"/>
              </a:endParaRPr>
            </a:p>
          </p:txBody>
        </p:sp>
        <p:sp>
          <p:nvSpPr>
            <p:cNvPr id="153604" name="矩形 10"/>
            <p:cNvSpPr/>
            <p:nvPr/>
          </p:nvSpPr>
          <p:spPr>
            <a:xfrm>
              <a:off x="25052" y="71439"/>
              <a:ext cx="6832948" cy="2571750"/>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3605" name="矩形 7"/>
            <p:cNvSpPr/>
            <p:nvPr/>
          </p:nvSpPr>
          <p:spPr>
            <a:xfrm>
              <a:off x="1571611" y="2214578"/>
              <a:ext cx="5286412" cy="460375"/>
            </a:xfrm>
            <a:prstGeom prst="rect">
              <a:avLst/>
            </a:prstGeom>
            <a:noFill/>
            <a:ln w="9525">
              <a:noFill/>
            </a:ln>
          </p:spPr>
          <p:txBody>
            <a:bodyPr anchor="t">
              <a:spAutoFit/>
            </a:bodyPr>
            <a:p>
              <a:pPr indent="457200" algn="r">
                <a:lnSpc>
                  <a:spcPct val="15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摘自</a:t>
              </a: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公文写作常见错误解析</a:t>
              </a: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endPar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sp>
        <p:nvSpPr>
          <p:cNvPr id="153606" name="矩形 9"/>
          <p:cNvSpPr/>
          <p:nvPr/>
        </p:nvSpPr>
        <p:spPr>
          <a:xfrm>
            <a:off x="996633" y="1628775"/>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用语不精</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882"/>
                                        </p:tgtEl>
                                        <p:attrNameLst>
                                          <p:attrName>style.visibility</p:attrName>
                                        </p:attrNameLst>
                                      </p:cBhvr>
                                      <p:to>
                                        <p:strVal val="visible"/>
                                      </p:to>
                                    </p:set>
                                    <p:animEffect transition="in" filter="blinds(horizontal)">
                                      <p:cBhvr>
                                        <p:cTn id="7" dur="500"/>
                                        <p:tgtEl>
                                          <p:spTgt spid="122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矩形 1"/>
          <p:cNvSpPr/>
          <p:nvPr/>
        </p:nvSpPr>
        <p:spPr>
          <a:xfrm>
            <a:off x="749300" y="2468563"/>
            <a:ext cx="7850188" cy="1814830"/>
          </a:xfrm>
          <a:prstGeom prst="rect">
            <a:avLst/>
          </a:prstGeom>
          <a:noFill/>
          <a:ln w="9525">
            <a:noFill/>
          </a:ln>
        </p:spPr>
        <p:txBody>
          <a:bodyPr anchor="t">
            <a:spAutoFit/>
          </a:bodyPr>
          <a:p>
            <a:pPr>
              <a:lnSpc>
                <a:spcPct val="140000"/>
              </a:lnSpc>
              <a:buFont typeface="Arial" panose="020B0604020202020204" pitchFamily="34" charset="0"/>
            </a:pP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2000" b="1" dirty="0">
                <a:solidFill>
                  <a:srgbClr val="C00000"/>
                </a:solidFill>
                <a:latin typeface="宋体" panose="02010600030101010101" pitchFamily="2" charset="-122"/>
                <a:ea typeface="宋体" panose="02010600030101010101" pitchFamily="2" charset="-122"/>
                <a:sym typeface="微软雅黑" panose="020B0503020204020204" pitchFamily="34" charset="-122"/>
              </a:rPr>
              <a:t>党政机关公文处理条例</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（中办发〔2012〕14号），共8章42条，2012年7月1日起施行。</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a:lnSpc>
                <a:spcPct val="140000"/>
              </a:lnSpc>
              <a:buFont typeface="Arial" panose="020B0604020202020204" pitchFamily="34" charset="0"/>
            </a:pP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2000" b="1" dirty="0">
                <a:solidFill>
                  <a:srgbClr val="C00000"/>
                </a:solidFill>
                <a:latin typeface="宋体" panose="02010600030101010101" pitchFamily="2" charset="-122"/>
                <a:ea typeface="宋体" panose="02010600030101010101" pitchFamily="2" charset="-122"/>
                <a:sym typeface="微软雅黑" panose="020B0503020204020204" pitchFamily="34" charset="-122"/>
              </a:rPr>
              <a:t>党政机关公文格式</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（GB/T 9704- 2012），2012年7月1日起施行。</a:t>
            </a:r>
            <a:endParaRPr lang="zh-CN" altLang="en-US" sz="2000" dirty="0">
              <a:solidFill>
                <a:srgbClr val="0D0D0D"/>
              </a:solidFill>
              <a:latin typeface="华文中宋" panose="02010600040101010101" pitchFamily="2" charset="-122"/>
              <a:ea typeface="华文中宋" panose="02010600040101010101" pitchFamily="2" charset="-122"/>
            </a:endParaRPr>
          </a:p>
        </p:txBody>
      </p:sp>
      <p:sp>
        <p:nvSpPr>
          <p:cNvPr id="111618" name="矩形 7"/>
          <p:cNvSpPr/>
          <p:nvPr/>
        </p:nvSpPr>
        <p:spPr>
          <a:xfrm>
            <a:off x="847408" y="1739900"/>
            <a:ext cx="2205355" cy="398780"/>
          </a:xfrm>
          <a:prstGeom prst="rect">
            <a:avLst/>
          </a:prstGeom>
          <a:noFill/>
          <a:ln w="9525">
            <a:noFill/>
          </a:ln>
        </p:spPr>
        <p:txBody>
          <a:bodyPr wrap="none" anchor="t">
            <a:spAutoFit/>
          </a:bodyPr>
          <a:p>
            <a:pPr>
              <a:buFont typeface="Arial" panose="020B0604020202020204" pitchFamily="34" charset="0"/>
            </a:pPr>
            <a:r>
              <a:rPr lang="en-US" altLang="zh-CN"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rPr>
              <a:t>2.</a:t>
            </a:r>
            <a:r>
              <a:rPr lang="zh-CN" altLang="en-US"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rPr>
              <a:t>重要规范性文件</a:t>
            </a:r>
            <a:endParaRPr lang="zh-CN" altLang="en-US" sz="2000" b="1" dirty="0">
              <a:solidFill>
                <a:srgbClr val="0168B5"/>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11619" name="等腰三角形 4"/>
          <p:cNvSpPr/>
          <p:nvPr/>
        </p:nvSpPr>
        <p:spPr>
          <a:xfrm rot="5400000">
            <a:off x="1019175" y="2684463"/>
            <a:ext cx="192088" cy="192087"/>
          </a:xfrm>
          <a:prstGeom prst="triangle">
            <a:avLst>
              <a:gd name="adj" fmla="val 50000"/>
            </a:avLst>
          </a:prstGeom>
          <a:solidFill>
            <a:srgbClr val="D9D9D9"/>
          </a:solidFill>
          <a:ln w="9525">
            <a:noFill/>
          </a:ln>
        </p:spPr>
        <p:txBody>
          <a:bodyPr wrap="none" anchor="ctr"/>
          <a:p>
            <a:pPr algn="ctr">
              <a:buFont typeface="Arial" panose="020B0604020202020204" pitchFamily="34" charset="0"/>
            </a:pPr>
            <a:endParaRPr lang="zh-CN" altLang="en-US" sz="2000" dirty="0">
              <a:latin typeface="Arial" panose="020B0604020202020204" pitchFamily="34" charset="0"/>
              <a:ea typeface="宋体" panose="02010600030101010101" pitchFamily="2" charset="-122"/>
            </a:endParaRPr>
          </a:p>
        </p:txBody>
      </p:sp>
      <p:sp>
        <p:nvSpPr>
          <p:cNvPr id="111620" name="等腰三角形 5"/>
          <p:cNvSpPr/>
          <p:nvPr/>
        </p:nvSpPr>
        <p:spPr>
          <a:xfrm rot="5400000">
            <a:off x="1003300" y="3527425"/>
            <a:ext cx="190500" cy="193675"/>
          </a:xfrm>
          <a:prstGeom prst="triangle">
            <a:avLst>
              <a:gd name="adj" fmla="val 50000"/>
            </a:avLst>
          </a:prstGeom>
          <a:solidFill>
            <a:srgbClr val="D9D9D9"/>
          </a:solidFill>
          <a:ln w="9525">
            <a:noFill/>
          </a:ln>
        </p:spPr>
        <p:txBody>
          <a:bodyPr wrap="none" anchor="ctr"/>
          <a:p>
            <a:pPr algn="ctr">
              <a:buFont typeface="Arial" panose="020B0604020202020204" pitchFamily="34" charset="0"/>
            </a:pPr>
            <a:endParaRPr lang="zh-CN" altLang="en-US" sz="2000" dirty="0">
              <a:latin typeface="Arial" panose="020B0604020202020204" pitchFamily="34" charset="0"/>
              <a:ea typeface="宋体" panose="02010600030101010101" pitchFamily="2" charset="-122"/>
            </a:endParaRPr>
          </a:p>
        </p:txBody>
      </p:sp>
      <p:cxnSp>
        <p:nvCxnSpPr>
          <p:cNvPr id="4" name="直接连接符 3"/>
          <p:cNvCxnSpPr/>
          <p:nvPr/>
        </p:nvCxnSpPr>
        <p:spPr>
          <a:xfrm flipH="1">
            <a:off x="42863" y="2411413"/>
            <a:ext cx="8999538"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（一）概 念</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3440" y="1419225"/>
            <a:ext cx="7399655" cy="4154170"/>
          </a:xfrm>
          <a:prstGeom prst="rect">
            <a:avLst/>
          </a:prstGeom>
          <a:noFill/>
          <a:ln w="9525">
            <a:noFill/>
          </a:ln>
        </p:spPr>
        <p:txBody>
          <a:bodyPr wrap="square">
            <a:spAutoFit/>
          </a:bodyPr>
          <a:p>
            <a:pPr>
              <a:lnSpc>
                <a:spcPct val="150000"/>
              </a:lnSpc>
            </a:pPr>
            <a:r>
              <a:rPr lang="en-US" altLang="zh-CN" sz="1600" b="1">
                <a:latin typeface="华文中宋" panose="02010600040101010101" pitchFamily="2" charset="-122"/>
                <a:ea typeface="华文中宋" panose="02010600040101010101" pitchFamily="2" charset="-122"/>
                <a:cs typeface="华文中宋" panose="02010600040101010101" pitchFamily="2" charset="-122"/>
              </a:rPr>
              <a:t>      </a:t>
            </a:r>
            <a:r>
              <a:rPr lang="zh-CN" sz="1600" b="1">
                <a:latin typeface="华文中宋" panose="02010600040101010101" pitchFamily="2" charset="-122"/>
                <a:ea typeface="华文中宋" panose="02010600040101010101" pitchFamily="2" charset="-122"/>
                <a:cs typeface="华文中宋" panose="02010600040101010101" pitchFamily="2" charset="-122"/>
              </a:rPr>
              <a:t>七是发挥党群优势、筑牢战斗堡垒。</a:t>
            </a:r>
            <a:r>
              <a:rPr lang="zh-CN" sz="1600">
                <a:latin typeface="华文中宋" panose="02010600040101010101" pitchFamily="2" charset="-122"/>
                <a:ea typeface="华文中宋" panose="02010600040101010101" pitchFamily="2" charset="-122"/>
                <a:cs typeface="华文中宋" panose="02010600040101010101" pitchFamily="2" charset="-122"/>
              </a:rPr>
              <a:t>深入践行“强党建就是强发展”理念，深刻领会集团股份公司党建工作专题会精神，紧跟集团股份公司党委思路，以高度的政治责任感和强烈的职责使命感，坚守一线，听从号令、勇担重任，不折不扣地全面落实上级党委重大决策部署；以“清单化”方式，按周循环推进落实中国能建“六个一”行动要求，围绕疫情防控和复工复产工作中的重点难点问题，扎实开展“强担当、战疫情、促生产”主题党日活动，以“党员突击队”“青年突击队”等创建工作为载体，号召、动员和带动一大批党员群众奋战一线，充分发挥基层党组织战斗堡垒作用和党员先锋模范作用，为公司疫情防控和复工复产汇聚磅礴力量；高度重视“关键环节”，聚焦解决责任传导“中梗阻”问题，全覆盖开展基层党支部书记、党群系统工作人员专题培训，着力打通基层党组织落实党建责任的“最后一公里”，全力推动全面从严管党治党主体责任向基层延伸。</a:t>
            </a:r>
            <a:endParaRPr lang="zh-CN" altLang="en-US" sz="160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06" name="矩形 9"/>
          <p:cNvSpPr/>
          <p:nvPr/>
        </p:nvSpPr>
        <p:spPr>
          <a:xfrm>
            <a:off x="853123" y="695960"/>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用语不精</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30575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3604" name="矩形 10"/>
          <p:cNvSpPr/>
          <p:nvPr/>
        </p:nvSpPr>
        <p:spPr>
          <a:xfrm>
            <a:off x="853440" y="1419225"/>
            <a:ext cx="7399655" cy="4878705"/>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2582" name="矩形 7"/>
          <p:cNvSpPr/>
          <p:nvPr/>
        </p:nvSpPr>
        <p:spPr>
          <a:xfrm>
            <a:off x="2967019" y="5622045"/>
            <a:ext cx="5286394" cy="460375"/>
          </a:xfrm>
          <a:prstGeom prst="rect">
            <a:avLst/>
          </a:prstGeom>
          <a:noFill/>
          <a:ln w="9525">
            <a:noFill/>
          </a:ln>
        </p:spPr>
        <p:txBody>
          <a:bodyPr anchor="t">
            <a:spAutoFit/>
          </a:bodyPr>
          <a:p>
            <a:pPr indent="457200" algn="r">
              <a:lnSpc>
                <a:spcPct val="15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某公司疫情防控和复工复产工作总结</a:t>
            </a:r>
            <a:endPar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3906" name="组合 11"/>
          <p:cNvGrpSpPr/>
          <p:nvPr/>
        </p:nvGrpSpPr>
        <p:grpSpPr>
          <a:xfrm>
            <a:off x="1214438" y="2743200"/>
            <a:ext cx="6929437" cy="2071688"/>
            <a:chOff x="0" y="0"/>
            <a:chExt cx="6929437" cy="2071701"/>
          </a:xfrm>
        </p:grpSpPr>
        <p:sp>
          <p:nvSpPr>
            <p:cNvPr id="154627" name="矩形 7"/>
            <p:cNvSpPr/>
            <p:nvPr/>
          </p:nvSpPr>
          <p:spPr>
            <a:xfrm>
              <a:off x="0" y="80460"/>
              <a:ext cx="6929437" cy="1424949"/>
            </a:xfrm>
            <a:prstGeom prst="rect">
              <a:avLst/>
            </a:prstGeom>
            <a:noFill/>
            <a:ln w="9525">
              <a:noFill/>
            </a:ln>
          </p:spPr>
          <p:txBody>
            <a:bodyPr anchor="t">
              <a:spAutoFit/>
            </a:bodyPr>
            <a:p>
              <a:pPr indent="457200">
                <a:lnSpc>
                  <a:spcPts val="2600"/>
                </a:lnSpc>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项目较小，各项管理工作无太多亮点。唯一的亮点就在于策划、施工组织和变更的相互衔接。依据项目部前期策划，</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项目施工围堰、临建工程及洞室开挖等项目投标价格严重偏低，预计将严重亏损，仅洞室开挖预计亏损约</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万元。</a:t>
              </a:r>
              <a:endParaRPr lang="zh-CN" altLang="en-US" dirty="0">
                <a:latin typeface="华文中宋" panose="02010600040101010101" pitchFamily="2" charset="-122"/>
                <a:ea typeface="华文中宋" panose="02010600040101010101" pitchFamily="2" charset="-122"/>
              </a:endParaRPr>
            </a:p>
          </p:txBody>
        </p:sp>
        <p:sp>
          <p:nvSpPr>
            <p:cNvPr id="154628" name="矩形 10"/>
            <p:cNvSpPr/>
            <p:nvPr/>
          </p:nvSpPr>
          <p:spPr>
            <a:xfrm>
              <a:off x="21334" y="0"/>
              <a:ext cx="6832948" cy="2071701"/>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4629" name="矩形 7"/>
            <p:cNvSpPr/>
            <p:nvPr/>
          </p:nvSpPr>
          <p:spPr>
            <a:xfrm>
              <a:off x="1282684" y="1500197"/>
              <a:ext cx="5429288" cy="410848"/>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某项目部年度工作总结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sp>
        <p:nvSpPr>
          <p:cNvPr id="154630" name="矩形 9"/>
          <p:cNvSpPr/>
          <p:nvPr/>
        </p:nvSpPr>
        <p:spPr>
          <a:xfrm>
            <a:off x="782638" y="1628775"/>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缺乏逻辑</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blinds(horizontal)">
                                      <p:cBhvr>
                                        <p:cTn id="7" dur="5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4930" name="组合 11"/>
          <p:cNvGrpSpPr/>
          <p:nvPr/>
        </p:nvGrpSpPr>
        <p:grpSpPr>
          <a:xfrm>
            <a:off x="1233488" y="2743200"/>
            <a:ext cx="6929437" cy="2071688"/>
            <a:chOff x="0" y="0"/>
            <a:chExt cx="6929437" cy="2071701"/>
          </a:xfrm>
        </p:grpSpPr>
        <p:sp>
          <p:nvSpPr>
            <p:cNvPr id="155651" name="矩形 7"/>
            <p:cNvSpPr/>
            <p:nvPr/>
          </p:nvSpPr>
          <p:spPr>
            <a:xfrm>
              <a:off x="0" y="111933"/>
              <a:ext cx="6929437" cy="1424949"/>
            </a:xfrm>
            <a:prstGeom prst="rect">
              <a:avLst/>
            </a:prstGeom>
            <a:noFill/>
            <a:ln w="9525">
              <a:noFill/>
            </a:ln>
          </p:spPr>
          <p:txBody>
            <a:bodyPr anchor="t">
              <a:spAutoFit/>
            </a:bodyPr>
            <a:p>
              <a:pPr indent="457200">
                <a:lnSpc>
                  <a:spcPts val="26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八是扎扎实实提升基础管理。</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提升总部管控水平</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……2.</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强化制度制定与执行理念的的转变</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……3.</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提高财务与资金管理水平</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……4.</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加强集中采购管理</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提升商务管理水平</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强化风险控制</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……7.</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完善激励约束机制</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……8.</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加强安全质量管理</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……9.</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加强人才队伍建设</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endPar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5652" name="矩形 10"/>
            <p:cNvSpPr/>
            <p:nvPr/>
          </p:nvSpPr>
          <p:spPr>
            <a:xfrm>
              <a:off x="21334" y="0"/>
              <a:ext cx="6832948" cy="2071701"/>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5653" name="矩形 7"/>
            <p:cNvSpPr/>
            <p:nvPr/>
          </p:nvSpPr>
          <p:spPr>
            <a:xfrm>
              <a:off x="1282684" y="1520530"/>
              <a:ext cx="5429288" cy="410848"/>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某公司半年工作总结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sp>
        <p:nvSpPr>
          <p:cNvPr id="155654" name="矩形 9"/>
          <p:cNvSpPr/>
          <p:nvPr/>
        </p:nvSpPr>
        <p:spPr>
          <a:xfrm>
            <a:off x="782638" y="1628775"/>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面面俱到</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4930"/>
                                        </p:tgtEl>
                                        <p:attrNameLst>
                                          <p:attrName>style.visibility</p:attrName>
                                        </p:attrNameLst>
                                      </p:cBhvr>
                                      <p:to>
                                        <p:strVal val="visible"/>
                                      </p:to>
                                    </p:set>
                                    <p:animEffect transition="in" filter="blinds(horizontal)">
                                      <p:cBhvr>
                                        <p:cTn id="7" dur="500"/>
                                        <p:tgtEl>
                                          <p:spTgt spid="124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6978" name="组合 14"/>
          <p:cNvGrpSpPr/>
          <p:nvPr/>
        </p:nvGrpSpPr>
        <p:grpSpPr>
          <a:xfrm>
            <a:off x="1312863" y="2505075"/>
            <a:ext cx="6950075" cy="2747963"/>
            <a:chOff x="0" y="0"/>
            <a:chExt cx="6950075" cy="2748112"/>
          </a:xfrm>
        </p:grpSpPr>
        <p:sp>
          <p:nvSpPr>
            <p:cNvPr id="156675" name="矩形 7"/>
            <p:cNvSpPr/>
            <p:nvPr/>
          </p:nvSpPr>
          <p:spPr>
            <a:xfrm>
              <a:off x="92762" y="18147"/>
              <a:ext cx="6857313" cy="2331211"/>
            </a:xfrm>
            <a:prstGeom prst="rect">
              <a:avLst/>
            </a:prstGeom>
            <a:noFill/>
            <a:ln w="9525">
              <a:noFill/>
            </a:ln>
          </p:spPr>
          <p:txBody>
            <a:bodyPr anchor="t">
              <a:spAutoFit/>
            </a:bodyPr>
            <a:p>
              <a:pPr indent="457200">
                <a:lnSpc>
                  <a:spcPct val="13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一是按照集团公司审定的战略发展思路，积极借助外脑、外力，全面启动公司中长期战略发展规划编制工作并取得阶段性进展。</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二是新的治理体系已成常态，深入人心，持续高效运行，决策和自律能力得到了大幅提升。</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三是扎实开展制度清理、修订和新制定工作，充分与集团公司一系列新规新法对接，重构制度体系框架，全方位筑牢管理链条。持续性开展集团公司和公司制度培训，确保制度在总部和基层得到有效执行。</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6676" name="矩形 10"/>
            <p:cNvSpPr/>
            <p:nvPr/>
          </p:nvSpPr>
          <p:spPr>
            <a:xfrm>
              <a:off x="0" y="0"/>
              <a:ext cx="6832264" cy="2748112"/>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6677" name="矩形 7"/>
            <p:cNvSpPr/>
            <p:nvPr/>
          </p:nvSpPr>
          <p:spPr>
            <a:xfrm>
              <a:off x="2689219" y="2295434"/>
              <a:ext cx="4000528" cy="410867"/>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rPr>
                <a:t>——</a:t>
              </a:r>
              <a:r>
                <a:rPr lang="zh-CN" altLang="en-US" sz="1600" dirty="0">
                  <a:solidFill>
                    <a:srgbClr val="937B39"/>
                  </a:solidFill>
                  <a:latin typeface="华文中宋" panose="02010600040101010101" pitchFamily="2" charset="-122"/>
                  <a:ea typeface="华文中宋" panose="02010600040101010101" pitchFamily="2" charset="-122"/>
                </a:rPr>
                <a:t>某公司年度工作总结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sp>
        <p:nvSpPr>
          <p:cNvPr id="156678" name="矩形 9"/>
          <p:cNvSpPr/>
          <p:nvPr/>
        </p:nvSpPr>
        <p:spPr>
          <a:xfrm>
            <a:off x="782638" y="1628775"/>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重点不突出</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8"/>
                                        </p:tgtEl>
                                        <p:attrNameLst>
                                          <p:attrName>style.visibility</p:attrName>
                                        </p:attrNameLst>
                                      </p:cBhvr>
                                      <p:to>
                                        <p:strVal val="visible"/>
                                      </p:to>
                                    </p:set>
                                    <p:animEffect transition="in" filter="blinds(horizontal)">
                                      <p:cBhvr>
                                        <p:cTn id="7" dur="500"/>
                                        <p:tgtEl>
                                          <p:spTgt spid="126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3120" y="1482090"/>
            <a:ext cx="7541895" cy="3784600"/>
          </a:xfrm>
          <a:prstGeom prst="rect">
            <a:avLst/>
          </a:prstGeom>
          <a:noFill/>
          <a:ln w="9525">
            <a:noFill/>
          </a:ln>
        </p:spPr>
        <p:txBody>
          <a:bodyPr wrap="square">
            <a:spAutoFit/>
          </a:bodyPr>
          <a:p>
            <a:pPr indent="457200">
              <a:lnSpc>
                <a:spcPct val="150000"/>
              </a:lnSpc>
            </a:pPr>
            <a:r>
              <a:rPr lang="zh-CN" sz="1600" b="1">
                <a:latin typeface="华文中宋" panose="02010600040101010101" pitchFamily="2" charset="-122"/>
                <a:ea typeface="华文中宋" panose="02010600040101010101" pitchFamily="2" charset="-122"/>
                <a:cs typeface="华文中宋" panose="02010600040101010101" pitchFamily="2" charset="-122"/>
              </a:rPr>
              <a:t>二、贯彻落实公司发展新思路情况</a:t>
            </a:r>
            <a:endParaRPr lang="zh-CN" sz="1600" b="1">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latin typeface="华文中宋" panose="02010600040101010101" pitchFamily="2" charset="-122"/>
                <a:ea typeface="华文中宋" panose="02010600040101010101" pitchFamily="2" charset="-122"/>
                <a:cs typeface="华文中宋" panose="02010600040101010101" pitchFamily="2" charset="-122"/>
              </a:rPr>
              <a:t>1.认真贯彻落实公司年初工作会精神，围绕《董事长工作报告》，梳理了本部门全年重点工作，进一步细化了工作任务，并具体落实到部门各处室和每位职工。</a:t>
            </a:r>
            <a:endParaRPr lang="zh-CN" sz="1600">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latin typeface="华文中宋" panose="02010600040101010101" pitchFamily="2" charset="-122"/>
                <a:ea typeface="华文中宋" panose="02010600040101010101" pitchFamily="2" charset="-122"/>
                <a:cs typeface="华文中宋" panose="02010600040101010101" pitchFamily="2" charset="-122"/>
              </a:rPr>
              <a:t>2.根据公司总部机关机构改革总体部署和要求，积极响应、迅速行动，明确了部门、处室和岗位职责，完成了全部员工竞聘上岗工作。</a:t>
            </a:r>
            <a:endParaRPr lang="zh-CN" sz="1600">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latin typeface="华文中宋" panose="02010600040101010101" pitchFamily="2" charset="-122"/>
                <a:ea typeface="华文中宋" panose="02010600040101010101" pitchFamily="2" charset="-122"/>
                <a:cs typeface="华文中宋" panose="02010600040101010101" pitchFamily="2" charset="-122"/>
              </a:rPr>
              <a:t>3.根据公司强党建就是强发展的理念，新部门成立后，及时完成了党支部改选工作，并按照规定和要求积极开展各项组织活动，增强了部门凝聚力和战斗力。</a:t>
            </a:r>
            <a:endParaRPr lang="zh-CN" sz="1600">
              <a:latin typeface="华文中宋" panose="02010600040101010101" pitchFamily="2" charset="-122"/>
              <a:ea typeface="华文中宋" panose="02010600040101010101" pitchFamily="2" charset="-122"/>
              <a:cs typeface="华文中宋" panose="02010600040101010101" pitchFamily="2" charset="-122"/>
            </a:endParaRPr>
          </a:p>
          <a:p>
            <a:pPr indent="457200">
              <a:lnSpc>
                <a:spcPct val="150000"/>
              </a:lnSpc>
            </a:pPr>
            <a:r>
              <a:rPr lang="zh-CN" sz="1600">
                <a:latin typeface="华文中宋" panose="02010600040101010101" pitchFamily="2" charset="-122"/>
                <a:ea typeface="华文中宋" panose="02010600040101010101" pitchFamily="2" charset="-122"/>
                <a:cs typeface="华文中宋" panose="02010600040101010101" pitchFamily="2" charset="-122"/>
              </a:rPr>
              <a:t>4.学习宣贯了公司首次党代会、公司总部机关机构改革总结暨制度建设启动会、公司2019年项目管理工作会等会议重要精神和要求，并结合部门管理职责，对有关工作进行了部署和安排。</a:t>
            </a:r>
            <a:endParaRPr lang="zh-CN" altLang="en-US" sz="1600">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6678" name="矩形 9"/>
          <p:cNvSpPr/>
          <p:nvPr/>
        </p:nvSpPr>
        <p:spPr>
          <a:xfrm>
            <a:off x="832803" y="911225"/>
            <a:ext cx="6408737"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重点不突出</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21018"/>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6676" name="矩形 10"/>
          <p:cNvSpPr/>
          <p:nvPr/>
        </p:nvSpPr>
        <p:spPr>
          <a:xfrm>
            <a:off x="833120" y="1482090"/>
            <a:ext cx="7541895" cy="4364355"/>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6677" name="矩形 7"/>
          <p:cNvSpPr/>
          <p:nvPr/>
        </p:nvSpPr>
        <p:spPr>
          <a:xfrm>
            <a:off x="4374827" y="5434750"/>
            <a:ext cx="4000528" cy="410845"/>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rPr>
              <a:t>——</a:t>
            </a:r>
            <a:r>
              <a:rPr lang="zh-CN" altLang="en-US" sz="1600" dirty="0">
                <a:solidFill>
                  <a:srgbClr val="937B39"/>
                </a:solidFill>
                <a:latin typeface="华文中宋" panose="02010600040101010101" pitchFamily="2" charset="-122"/>
                <a:ea typeface="华文中宋" panose="02010600040101010101" pitchFamily="2" charset="-122"/>
              </a:rPr>
              <a:t>某职能部门半年工作总结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1074" name="组合 14"/>
          <p:cNvGrpSpPr/>
          <p:nvPr/>
        </p:nvGrpSpPr>
        <p:grpSpPr>
          <a:xfrm>
            <a:off x="1068388" y="2246948"/>
            <a:ext cx="6832600" cy="3336925"/>
            <a:chOff x="0" y="0"/>
            <a:chExt cx="6832264" cy="2891009"/>
          </a:xfrm>
        </p:grpSpPr>
        <p:sp>
          <p:nvSpPr>
            <p:cNvPr id="157699" name="矩形 7"/>
            <p:cNvSpPr/>
            <p:nvPr/>
          </p:nvSpPr>
          <p:spPr>
            <a:xfrm>
              <a:off x="92762" y="33468"/>
              <a:ext cx="6668423" cy="2574126"/>
            </a:xfrm>
            <a:prstGeom prst="rect">
              <a:avLst/>
            </a:prstGeom>
            <a:noFill/>
            <a:ln w="9525">
              <a:noFill/>
            </a:ln>
          </p:spPr>
          <p:txBody>
            <a:bodyPr anchor="t">
              <a:spAutoFit/>
            </a:bodyPr>
            <a:p>
              <a:pPr indent="457200">
                <a:lnSpc>
                  <a:spcPct val="13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存在的问题：人才结构亟待优化，技能人才断层现象比较突出，高端人才和成熟专业人才紧缺。</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2017</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年重点工作安排：</a:t>
              </a:r>
              <a:endPar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三）关于人力资源管理。一是推进薪酬体系改革。将按照“业绩导向、兼顾公平、以岗定薪、岗变薪变”的原则，深化薪酬改革。二是优化劳动用工管理。统筹实施定编定岗定员工作，严格控制用工总量，调整优化用工结构。改变用工方式，逐步实行一线员工属地化招聘，逐步降低用工成本。</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57700" name="矩形 10"/>
            <p:cNvSpPr/>
            <p:nvPr/>
          </p:nvSpPr>
          <p:spPr>
            <a:xfrm>
              <a:off x="0" y="0"/>
              <a:ext cx="6832264" cy="2891009"/>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57701" name="矩形 7"/>
            <p:cNvSpPr/>
            <p:nvPr/>
          </p:nvSpPr>
          <p:spPr>
            <a:xfrm>
              <a:off x="3475037" y="2504633"/>
              <a:ext cx="3286148" cy="355943"/>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rPr>
                <a:t>——</a:t>
              </a:r>
              <a:r>
                <a:rPr lang="zh-CN" altLang="en-US" sz="1600" dirty="0">
                  <a:solidFill>
                    <a:srgbClr val="937B39"/>
                  </a:solidFill>
                  <a:latin typeface="华文中宋" panose="02010600040101010101" pitchFamily="2" charset="-122"/>
                  <a:ea typeface="华文中宋" panose="02010600040101010101" pitchFamily="2" charset="-122"/>
                </a:rPr>
                <a:t>某公司年度工作总结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sp>
        <p:nvSpPr>
          <p:cNvPr id="157702" name="矩形 9"/>
          <p:cNvSpPr/>
          <p:nvPr/>
        </p:nvSpPr>
        <p:spPr>
          <a:xfrm>
            <a:off x="854075" y="1486535"/>
            <a:ext cx="6408738" cy="570865"/>
          </a:xfrm>
          <a:prstGeom prst="rect">
            <a:avLst/>
          </a:prstGeom>
          <a:noFill/>
          <a:ln w="9525">
            <a:noFill/>
          </a:ln>
        </p:spPr>
        <p:txBody>
          <a:bodyPr anchor="t">
            <a:spAutoFit/>
          </a:bodyPr>
          <a:p>
            <a:pPr>
              <a:lnSpc>
                <a:spcPct val="130000"/>
              </a:lnSpc>
            </a:pPr>
            <a:r>
              <a:rPr lang="zh-CN" altLang="en-US" sz="2000"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r>
              <a:rPr lang="zh-CN" altLang="en-US"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a:t>
            </a:r>
            <a:r>
              <a:rPr lang="zh-CN" altLang="en-US" sz="1600" dirty="0">
                <a:latin typeface="华文中宋" panose="02010600040101010101" pitchFamily="2" charset="-122"/>
                <a:ea typeface="华文中宋" panose="02010600040101010101" pitchFamily="2" charset="-122"/>
                <a:sym typeface="Impact" panose="020B0806030902050204" pitchFamily="34" charset="0"/>
              </a:rPr>
              <a:t>没有呼应</a:t>
            </a:r>
            <a:endParaRPr lang="zh-CN" altLang="en-US" sz="1600" dirty="0">
              <a:latin typeface="华文中宋" panose="02010600040101010101" pitchFamily="2" charset="-122"/>
              <a:ea typeface="华文中宋" panose="02010600040101010101" pitchFamily="2" charset="-122"/>
              <a:sym typeface="Impact" panose="020B0806030902050204" pitchFamily="34" charset="0"/>
            </a:endParaRPr>
          </a:p>
        </p:txBody>
      </p:sp>
      <p:sp>
        <p:nvSpPr>
          <p:cNvPr id="151553" name="矩形 10"/>
          <p:cNvSpPr/>
          <p:nvPr/>
        </p:nvSpPr>
        <p:spPr>
          <a:xfrm>
            <a:off x="161290" y="592773"/>
            <a:ext cx="1868805" cy="553085"/>
          </a:xfrm>
          <a:prstGeom prst="rect">
            <a:avLst/>
          </a:prstGeom>
          <a:noFill/>
          <a:ln w="9525">
            <a:noFill/>
          </a:ln>
        </p:spPr>
        <p:txBody>
          <a:bodyPr wrap="none" anchor="t">
            <a:spAutoFit/>
          </a:bodyPr>
          <a:p>
            <a:pPr>
              <a:lnSpc>
                <a:spcPct val="150000"/>
              </a:lnSpc>
              <a:spcBef>
                <a:spcPct val="20000"/>
              </a:spcBef>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）工作总结  </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blinds(horizontal)">
                                      <p:cBhvr>
                                        <p:cTn id="7" dur="500"/>
                                        <p:tgtEl>
                                          <p:spTgt spid="131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圆角矩形 10"/>
          <p:cNvSpPr/>
          <p:nvPr/>
        </p:nvSpPr>
        <p:spPr bwMode="auto">
          <a:xfrm>
            <a:off x="529137" y="2084508"/>
            <a:ext cx="3264361" cy="643465"/>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1</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）合法合规</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2" name="圆角矩形 11"/>
          <p:cNvSpPr/>
          <p:nvPr/>
        </p:nvSpPr>
        <p:spPr bwMode="auto">
          <a:xfrm>
            <a:off x="529137" y="3077629"/>
            <a:ext cx="3264364"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2</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Arial" panose="020B0604020202020204" pitchFamily="34" charset="0"/>
              </a:rPr>
              <a:t>实事求是</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Arial" panose="020B0604020202020204" pitchFamily="34" charset="0"/>
            </a:endParaRPr>
          </a:p>
        </p:txBody>
      </p:sp>
      <p:sp>
        <p:nvSpPr>
          <p:cNvPr id="13" name="圆角矩形 12"/>
          <p:cNvSpPr/>
          <p:nvPr/>
        </p:nvSpPr>
        <p:spPr bwMode="auto">
          <a:xfrm>
            <a:off x="529136" y="4069940"/>
            <a:ext cx="3226264"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3</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）格式规范</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4" name="圆角矩形 13"/>
          <p:cNvSpPr/>
          <p:nvPr/>
        </p:nvSpPr>
        <p:spPr bwMode="auto">
          <a:xfrm>
            <a:off x="529136" y="5062239"/>
            <a:ext cx="3226264"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4</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）目的明确</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5" name="圆角矩形 14"/>
          <p:cNvSpPr/>
          <p:nvPr/>
        </p:nvSpPr>
        <p:spPr bwMode="auto">
          <a:xfrm>
            <a:off x="4811163" y="2084508"/>
            <a:ext cx="3264359" cy="643465"/>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5</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）文字精练</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 </a:t>
            </a:r>
            <a:endPar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6" name="圆角矩形 15"/>
          <p:cNvSpPr/>
          <p:nvPr/>
        </p:nvSpPr>
        <p:spPr bwMode="auto">
          <a:xfrm>
            <a:off x="4811161" y="3077629"/>
            <a:ext cx="3264362"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6</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）逻辑清晰</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7" name="圆角矩形 16"/>
          <p:cNvSpPr/>
          <p:nvPr/>
        </p:nvSpPr>
        <p:spPr bwMode="auto">
          <a:xfrm>
            <a:off x="4849261" y="4069940"/>
            <a:ext cx="3226262"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7</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）针对性强</a:t>
            </a:r>
            <a:endPar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endParaRPr>
          </a:p>
        </p:txBody>
      </p:sp>
      <p:sp>
        <p:nvSpPr>
          <p:cNvPr id="18" name="圆角矩形 17"/>
          <p:cNvSpPr/>
          <p:nvPr/>
        </p:nvSpPr>
        <p:spPr bwMode="auto">
          <a:xfrm>
            <a:off x="4849261" y="5062239"/>
            <a:ext cx="3226262" cy="642620"/>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en-US" altLang="zh-CN"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8</a:t>
            </a:r>
            <a:r>
              <a:rPr kumimoji="0" lang="zh-CN" altLang="en-US" sz="2000" b="0" i="0" u="none" strike="noStrike" kern="1200" cap="none" spc="0" normalizeH="0" baseline="0" noProof="1">
                <a:ln>
                  <a:noFill/>
                </a:ln>
                <a:solidFill>
                  <a:srgbClr val="0069B9"/>
                </a:solidFill>
                <a:effectLst/>
                <a:uLnTx/>
                <a:uFillTx/>
                <a:latin typeface="华文中宋" panose="02010600040101010101" pitchFamily="2" charset="-122"/>
                <a:ea typeface="华文中宋" panose="02010600040101010101" pitchFamily="2" charset="-122"/>
                <a:cs typeface="+mn-cs"/>
                <a:sym typeface="等线" panose="02010600030101010101" pitchFamily="2" charset="-122"/>
              </a:rPr>
              <a:t>）</a:t>
            </a:r>
            <a:r>
              <a:rPr kumimoji="0" lang="zh-CN" altLang="en-US" sz="2000" b="0" i="0" u="none" strike="noStrike" kern="1200" cap="none" spc="0" normalizeH="0" baseline="0" noProof="1" smtClean="0">
                <a:ln>
                  <a:noFill/>
                </a:ln>
                <a:solidFill>
                  <a:srgbClr val="0069B9"/>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内容务实</a:t>
            </a:r>
            <a:endParaRPr kumimoji="0" lang="zh-CN" altLang="en-US" sz="2000" b="0" i="0" u="none" strike="noStrike" kern="1200" cap="none" spc="0" normalizeH="0" baseline="0" noProof="1" smtClean="0">
              <a:ln>
                <a:noFill/>
              </a:ln>
              <a:solidFill>
                <a:srgbClr val="0069B9"/>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58729" name="矩形 8"/>
          <p:cNvSpPr/>
          <p:nvPr/>
        </p:nvSpPr>
        <p:spPr>
          <a:xfrm>
            <a:off x="598488" y="1042988"/>
            <a:ext cx="2453640" cy="398780"/>
          </a:xfrm>
          <a:prstGeom prst="rect">
            <a:avLst/>
          </a:prstGeom>
          <a:noFill/>
          <a:ln w="9525">
            <a:noFill/>
          </a:ln>
        </p:spPr>
        <p:txBody>
          <a:bodyPr wrap="none" anchor="t">
            <a:spAutoFit/>
          </a:bodyPr>
          <a:p>
            <a:pPr>
              <a:buFont typeface="Arial" panose="020B0604020202020204" pitchFamily="34" charset="0"/>
            </a:pPr>
            <a:r>
              <a:rPr lang="en-US" altLang="zh-CN" sz="2000" dirty="0">
                <a:solidFill>
                  <a:srgbClr val="0069B9"/>
                </a:solidFill>
                <a:latin typeface="华文中宋" panose="02010600040101010101" pitchFamily="2" charset="-122"/>
                <a:ea typeface="华文中宋" panose="02010600040101010101" pitchFamily="2" charset="-122"/>
              </a:rPr>
              <a:t>3.</a:t>
            </a:r>
            <a:r>
              <a:rPr lang="zh-CN" altLang="en-US" sz="2000" dirty="0">
                <a:solidFill>
                  <a:srgbClr val="0069B9"/>
                </a:solidFill>
                <a:latin typeface="华文中宋" panose="02010600040101010101" pitchFamily="2" charset="-122"/>
                <a:ea typeface="华文中宋" panose="02010600040101010101" pitchFamily="2" charset="-122"/>
              </a:rPr>
              <a:t>公文写作基本要点</a:t>
            </a:r>
            <a:endParaRPr lang="zh-CN" altLang="en-US" sz="2000" dirty="0">
              <a:solidFill>
                <a:srgbClr val="0069B9"/>
              </a:solidFill>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1693863"/>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5" name="内容占位符 7"/>
          <p:cNvSpPr>
            <a:spLocks noGrp="1"/>
          </p:cNvSpPr>
          <p:nvPr/>
        </p:nvSpPr>
        <p:spPr>
          <a:xfrm>
            <a:off x="444500" y="3141663"/>
            <a:ext cx="7280275" cy="1262062"/>
          </a:xfrm>
          <a:prstGeom prst="roundRect">
            <a:avLst>
              <a:gd name="adj" fmla="val 16667"/>
            </a:avLst>
          </a:prstGeom>
          <a:noFill/>
          <a:ln w="9525">
            <a:noFill/>
          </a:ln>
        </p:spPr>
        <p:txBody>
          <a:bodyPr lIns="120226" tIns="62653" rIns="120226" bIns="62653" anchor="ctr"/>
          <a:p>
            <a:pPr marL="342900">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等线" panose="02010600030101010101" pitchFamily="2" charset="-122"/>
              </a:rPr>
              <a:t>符合国家法律法规和党的路线方针政策，符合企业相关规定，符合集团公司有关规定和要求。</a:t>
            </a:r>
            <a:endParaRPr lang="zh-CN" altLang="en-US" sz="2000" dirty="0">
              <a:solidFill>
                <a:srgbClr val="0D0D0D"/>
              </a:solidFill>
              <a:latin typeface="华文中宋" panose="02010600040101010101" pitchFamily="2" charset="-122"/>
              <a:ea typeface="华文中宋" panose="02010600040101010101" pitchFamily="2" charset="-122"/>
              <a:sym typeface="等线" panose="02010600030101010101" pitchFamily="2" charset="-122"/>
            </a:endParaRPr>
          </a:p>
        </p:txBody>
      </p:sp>
      <p:sp>
        <p:nvSpPr>
          <p:cNvPr id="159746" name="矩形 2"/>
          <p:cNvSpPr/>
          <p:nvPr/>
        </p:nvSpPr>
        <p:spPr>
          <a:xfrm>
            <a:off x="381000" y="2459038"/>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）合法合规</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4" name="直接连接符 3"/>
          <p:cNvCxnSpPr/>
          <p:nvPr/>
        </p:nvCxnSpPr>
        <p:spPr>
          <a:xfrm flipH="1">
            <a:off x="-107950" y="30559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60769" name="组合 6"/>
          <p:cNvGrpSpPr/>
          <p:nvPr/>
        </p:nvGrpSpPr>
        <p:grpSpPr>
          <a:xfrm>
            <a:off x="720725" y="3559175"/>
            <a:ext cx="8164513" cy="2182813"/>
            <a:chOff x="-960" y="1766"/>
            <a:chExt cx="15553" cy="4020"/>
          </a:xfrm>
        </p:grpSpPr>
        <p:pic>
          <p:nvPicPr>
            <p:cNvPr id="160770" name="图片 1"/>
            <p:cNvPicPr>
              <a:picLocks noChangeAspect="1"/>
            </p:cNvPicPr>
            <p:nvPr/>
          </p:nvPicPr>
          <p:blipFill>
            <a:blip r:embed="rId1"/>
            <a:stretch>
              <a:fillRect/>
            </a:stretch>
          </p:blipFill>
          <p:spPr>
            <a:xfrm>
              <a:off x="-960" y="1766"/>
              <a:ext cx="15523" cy="1275"/>
            </a:xfrm>
            <a:prstGeom prst="rect">
              <a:avLst/>
            </a:prstGeom>
            <a:noFill/>
            <a:ln w="9525">
              <a:noFill/>
            </a:ln>
          </p:spPr>
        </p:pic>
        <p:pic>
          <p:nvPicPr>
            <p:cNvPr id="160771" name="图片 2"/>
            <p:cNvPicPr>
              <a:picLocks noChangeAspect="1"/>
            </p:cNvPicPr>
            <p:nvPr/>
          </p:nvPicPr>
          <p:blipFill>
            <a:blip r:embed="rId2"/>
            <a:stretch>
              <a:fillRect/>
            </a:stretch>
          </p:blipFill>
          <p:spPr>
            <a:xfrm>
              <a:off x="-960" y="3041"/>
              <a:ext cx="15553" cy="2745"/>
            </a:xfrm>
            <a:prstGeom prst="rect">
              <a:avLst/>
            </a:prstGeom>
            <a:noFill/>
            <a:ln w="9525">
              <a:noFill/>
            </a:ln>
          </p:spPr>
        </p:pic>
        <p:cxnSp>
          <p:nvCxnSpPr>
            <p:cNvPr id="160772" name="直接连接符 3"/>
            <p:cNvCxnSpPr/>
            <p:nvPr/>
          </p:nvCxnSpPr>
          <p:spPr>
            <a:xfrm flipV="1">
              <a:off x="8858" y="3425"/>
              <a:ext cx="4456" cy="35"/>
            </a:xfrm>
            <a:prstGeom prst="line">
              <a:avLst/>
            </a:prstGeom>
            <a:ln w="15875" cap="flat" cmpd="sng">
              <a:solidFill>
                <a:srgbClr val="FF0000"/>
              </a:solidFill>
              <a:prstDash val="solid"/>
              <a:round/>
              <a:headEnd type="none" w="med" len="med"/>
              <a:tailEnd type="none" w="med" len="med"/>
            </a:ln>
          </p:spPr>
        </p:cxnSp>
        <p:cxnSp>
          <p:nvCxnSpPr>
            <p:cNvPr id="160773" name="直接连接符 4"/>
            <p:cNvCxnSpPr/>
            <p:nvPr/>
          </p:nvCxnSpPr>
          <p:spPr>
            <a:xfrm>
              <a:off x="7516" y="4840"/>
              <a:ext cx="6829" cy="4"/>
            </a:xfrm>
            <a:prstGeom prst="line">
              <a:avLst/>
            </a:prstGeom>
            <a:ln w="15875" cap="flat" cmpd="sng">
              <a:solidFill>
                <a:srgbClr val="FF0000"/>
              </a:solidFill>
              <a:prstDash val="solid"/>
              <a:round/>
              <a:headEnd type="none" w="med" len="med"/>
              <a:tailEnd type="none" w="med" len="med"/>
            </a:ln>
          </p:spPr>
        </p:cxnSp>
        <p:cxnSp>
          <p:nvCxnSpPr>
            <p:cNvPr id="160774" name="直接连接符 5"/>
            <p:cNvCxnSpPr/>
            <p:nvPr/>
          </p:nvCxnSpPr>
          <p:spPr>
            <a:xfrm>
              <a:off x="1856" y="5340"/>
              <a:ext cx="9070" cy="4"/>
            </a:xfrm>
            <a:prstGeom prst="line">
              <a:avLst/>
            </a:prstGeom>
            <a:ln w="15875" cap="flat" cmpd="sng">
              <a:solidFill>
                <a:srgbClr val="FF0000"/>
              </a:solidFill>
              <a:prstDash val="solid"/>
              <a:round/>
              <a:headEnd type="none" w="med" len="med"/>
              <a:tailEnd type="none" w="med" len="med"/>
            </a:ln>
          </p:spPr>
        </p:cxnSp>
      </p:grpSp>
      <p:grpSp>
        <p:nvGrpSpPr>
          <p:cNvPr id="160775" name="组合 3"/>
          <p:cNvGrpSpPr/>
          <p:nvPr/>
        </p:nvGrpSpPr>
        <p:grpSpPr>
          <a:xfrm>
            <a:off x="3132138" y="1558925"/>
            <a:ext cx="5716587" cy="2000250"/>
            <a:chOff x="4281" y="1256"/>
            <a:chExt cx="6738" cy="3150"/>
          </a:xfrm>
        </p:grpSpPr>
        <p:pic>
          <p:nvPicPr>
            <p:cNvPr id="160776" name="图片 1"/>
            <p:cNvPicPr>
              <a:picLocks noChangeAspect="1"/>
            </p:cNvPicPr>
            <p:nvPr/>
          </p:nvPicPr>
          <p:blipFill>
            <a:blip r:embed="rId3"/>
            <a:stretch>
              <a:fillRect/>
            </a:stretch>
          </p:blipFill>
          <p:spPr>
            <a:xfrm>
              <a:off x="4281" y="1256"/>
              <a:ext cx="6738" cy="3150"/>
            </a:xfrm>
            <a:prstGeom prst="rect">
              <a:avLst/>
            </a:prstGeom>
            <a:noFill/>
            <a:ln w="9525">
              <a:noFill/>
            </a:ln>
          </p:spPr>
        </p:pic>
        <p:cxnSp>
          <p:nvCxnSpPr>
            <p:cNvPr id="160777" name="直接连接符 3"/>
            <p:cNvCxnSpPr/>
            <p:nvPr/>
          </p:nvCxnSpPr>
          <p:spPr>
            <a:xfrm flipV="1">
              <a:off x="6250" y="3207"/>
              <a:ext cx="4535" cy="29"/>
            </a:xfrm>
            <a:prstGeom prst="line">
              <a:avLst/>
            </a:prstGeom>
            <a:ln w="15875" cap="flat" cmpd="sng">
              <a:solidFill>
                <a:srgbClr val="FF0000"/>
              </a:solidFill>
              <a:prstDash val="solid"/>
              <a:round/>
              <a:headEnd type="none" w="med" len="med"/>
              <a:tailEnd type="none" w="med" len="med"/>
            </a:ln>
          </p:spPr>
        </p:cxnSp>
      </p:grpSp>
      <p:sp>
        <p:nvSpPr>
          <p:cNvPr id="160778" name="矩形 2"/>
          <p:cNvSpPr/>
          <p:nvPr/>
        </p:nvSpPr>
        <p:spPr>
          <a:xfrm>
            <a:off x="179388" y="1470025"/>
            <a:ext cx="2215515" cy="368300"/>
          </a:xfrm>
          <a:prstGeom prst="rect">
            <a:avLst/>
          </a:prstGeom>
          <a:noFill/>
          <a:ln w="9525">
            <a:noFill/>
          </a:ln>
        </p:spPr>
        <p:txBody>
          <a:bodyPr wrap="none" anchor="t">
            <a:spAutoFit/>
          </a:bodyPr>
          <a:p>
            <a:pPr>
              <a:spcBef>
                <a:spcPct val="20000"/>
              </a:spcBef>
              <a:buFont typeface="Arial" panose="020B0604020202020204" pitchFamily="34" charset="0"/>
            </a:pPr>
            <a:r>
              <a:rPr lang="en-US" altLang="zh-CN"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不合法合规  案例</a:t>
            </a:r>
            <a:endParaRPr lang="zh-CN" altLang="en-US"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20" name="KSO_Shape"/>
          <p:cNvSpPr/>
          <p:nvPr/>
        </p:nvSpPr>
        <p:spPr bwMode="auto">
          <a:xfrm>
            <a:off x="2339975" y="1557338"/>
            <a:ext cx="287338" cy="228600"/>
          </a:xfrm>
          <a:custGeom>
            <a:avLst/>
            <a:gdLst>
              <a:gd name="T0" fmla="*/ 645739 w 1360"/>
              <a:gd name="T1" fmla="*/ 359989 h 1360"/>
              <a:gd name="T2" fmla="*/ 691963 w 1360"/>
              <a:gd name="T3" fmla="*/ 488857 h 1360"/>
              <a:gd name="T4" fmla="*/ 750794 w 1360"/>
              <a:gd name="T5" fmla="*/ 614923 h 1360"/>
              <a:gd name="T6" fmla="*/ 829235 w 1360"/>
              <a:gd name="T7" fmla="*/ 736787 h 1360"/>
              <a:gd name="T8" fmla="*/ 903474 w 1360"/>
              <a:gd name="T9" fmla="*/ 830636 h 1360"/>
              <a:gd name="T10" fmla="*/ 1022537 w 1360"/>
              <a:gd name="T11" fmla="*/ 687761 h 1360"/>
              <a:gd name="T12" fmla="*/ 1140199 w 1360"/>
              <a:gd name="T13" fmla="*/ 564496 h 1360"/>
              <a:gd name="T14" fmla="*/ 1248055 w 1360"/>
              <a:gd name="T15" fmla="*/ 483254 h 1360"/>
              <a:gd name="T16" fmla="*/ 1340504 w 1360"/>
              <a:gd name="T17" fmla="*/ 441232 h 1360"/>
              <a:gd name="T18" fmla="*/ 1417544 w 1360"/>
              <a:gd name="T19" fmla="*/ 441232 h 1360"/>
              <a:gd name="T20" fmla="*/ 1481978 w 1360"/>
              <a:gd name="T21" fmla="*/ 477651 h 1360"/>
              <a:gd name="T22" fmla="*/ 1516996 w 1360"/>
              <a:gd name="T23" fmla="*/ 529478 h 1360"/>
              <a:gd name="T24" fmla="*/ 1481978 w 1360"/>
              <a:gd name="T25" fmla="*/ 574301 h 1360"/>
              <a:gd name="T26" fmla="*/ 1378324 w 1360"/>
              <a:gd name="T27" fmla="*/ 641537 h 1360"/>
              <a:gd name="T28" fmla="*/ 1264864 w 1360"/>
              <a:gd name="T29" fmla="*/ 733985 h 1360"/>
              <a:gd name="T30" fmla="*/ 1148603 w 1360"/>
              <a:gd name="T31" fmla="*/ 846044 h 1360"/>
              <a:gd name="T32" fmla="*/ 1033743 w 1360"/>
              <a:gd name="T33" fmla="*/ 972110 h 1360"/>
              <a:gd name="T34" fmla="*/ 1130393 w 1360"/>
              <a:gd name="T35" fmla="*/ 1074364 h 1360"/>
              <a:gd name="T36" fmla="*/ 1242452 w 1360"/>
              <a:gd name="T37" fmla="*/ 1171015 h 1360"/>
              <a:gd name="T38" fmla="*/ 1350309 w 1360"/>
              <a:gd name="T39" fmla="*/ 1235449 h 1360"/>
              <a:gd name="T40" fmla="*/ 1455364 w 1360"/>
              <a:gd name="T41" fmla="*/ 1267665 h 1360"/>
              <a:gd name="T42" fmla="*/ 1560419 w 1360"/>
              <a:gd name="T43" fmla="*/ 1267665 h 1360"/>
              <a:gd name="T44" fmla="*/ 1598239 w 1360"/>
              <a:gd name="T45" fmla="*/ 1292879 h 1360"/>
              <a:gd name="T46" fmla="*/ 1568824 w 1360"/>
              <a:gd name="T47" fmla="*/ 1346107 h 1360"/>
              <a:gd name="T48" fmla="*/ 1542210 w 1360"/>
              <a:gd name="T49" fmla="*/ 1389529 h 1360"/>
              <a:gd name="T50" fmla="*/ 1516996 w 1360"/>
              <a:gd name="T51" fmla="*/ 1421746 h 1360"/>
              <a:gd name="T52" fmla="*/ 1481978 w 1360"/>
              <a:gd name="T53" fmla="*/ 1451162 h 1360"/>
              <a:gd name="T54" fmla="*/ 1423147 w 1360"/>
              <a:gd name="T55" fmla="*/ 1472173 h 1360"/>
              <a:gd name="T56" fmla="*/ 1344706 w 1360"/>
              <a:gd name="T57" fmla="*/ 1469371 h 1360"/>
              <a:gd name="T58" fmla="*/ 1253658 w 1360"/>
              <a:gd name="T59" fmla="*/ 1434353 h 1360"/>
              <a:gd name="T60" fmla="*/ 1145801 w 1360"/>
              <a:gd name="T61" fmla="*/ 1364316 h 1360"/>
              <a:gd name="T62" fmla="*/ 1028140 w 1360"/>
              <a:gd name="T63" fmla="*/ 1257860 h 1360"/>
              <a:gd name="T64" fmla="*/ 903474 w 1360"/>
              <a:gd name="T65" fmla="*/ 1126191 h 1360"/>
              <a:gd name="T66" fmla="*/ 815228 w 1360"/>
              <a:gd name="T67" fmla="*/ 1241051 h 1360"/>
              <a:gd name="T68" fmla="*/ 707371 w 1360"/>
              <a:gd name="T69" fmla="*/ 1360114 h 1360"/>
              <a:gd name="T70" fmla="*/ 613522 w 1360"/>
              <a:gd name="T71" fmla="*/ 1437154 h 1360"/>
              <a:gd name="T72" fmla="*/ 532279 w 1360"/>
              <a:gd name="T73" fmla="*/ 1477776 h 1360"/>
              <a:gd name="T74" fmla="*/ 473449 w 1360"/>
              <a:gd name="T75" fmla="*/ 1480577 h 1360"/>
              <a:gd name="T76" fmla="*/ 423022 w 1360"/>
              <a:gd name="T77" fmla="*/ 1459566 h 1360"/>
              <a:gd name="T78" fmla="*/ 371195 w 1360"/>
              <a:gd name="T79" fmla="*/ 1418945 h 1360"/>
              <a:gd name="T80" fmla="*/ 320768 w 1360"/>
              <a:gd name="T81" fmla="*/ 1357313 h 1360"/>
              <a:gd name="T82" fmla="*/ 324971 w 1360"/>
              <a:gd name="T83" fmla="*/ 1322294 h 1360"/>
              <a:gd name="T84" fmla="*/ 390805 w 1360"/>
              <a:gd name="T85" fmla="*/ 1319493 h 1360"/>
              <a:gd name="T86" fmla="*/ 481853 w 1360"/>
              <a:gd name="T87" fmla="*/ 1287276 h 1360"/>
              <a:gd name="T88" fmla="*/ 578504 w 1360"/>
              <a:gd name="T89" fmla="*/ 1217239 h 1360"/>
              <a:gd name="T90" fmla="*/ 680757 w 1360"/>
              <a:gd name="T91" fmla="*/ 1112184 h 1360"/>
              <a:gd name="T92" fmla="*/ 783011 w 1360"/>
              <a:gd name="T93" fmla="*/ 986118 h 1360"/>
              <a:gd name="T94" fmla="*/ 686360 w 1360"/>
              <a:gd name="T95" fmla="*/ 868456 h 1360"/>
              <a:gd name="T96" fmla="*/ 586908 w 1360"/>
              <a:gd name="T97" fmla="*/ 739588 h 1360"/>
              <a:gd name="T98" fmla="*/ 522474 w 1360"/>
              <a:gd name="T99" fmla="*/ 634533 h 1360"/>
              <a:gd name="T100" fmla="*/ 490257 w 1360"/>
              <a:gd name="T101" fmla="*/ 550489 h 1360"/>
              <a:gd name="T102" fmla="*/ 490257 w 1360"/>
              <a:gd name="T103" fmla="*/ 494460 h 1360"/>
              <a:gd name="T104" fmla="*/ 505665 w 1360"/>
              <a:gd name="T105" fmla="*/ 445434 h 1360"/>
              <a:gd name="T106" fmla="*/ 540684 w 1360"/>
              <a:gd name="T107" fmla="*/ 389404 h 1360"/>
              <a:gd name="T108" fmla="*/ 595313 w 1360"/>
              <a:gd name="T109" fmla="*/ 327772 h 1360"/>
              <a:gd name="T110" fmla="*/ 628930 w 1360"/>
              <a:gd name="T111" fmla="*/ 295555 h 1360"/>
              <a:gd name="T112" fmla="*/ 128868 w 1360"/>
              <a:gd name="T113" fmla="*/ 1776132 h 1360"/>
              <a:gd name="T114" fmla="*/ 1778934 w 1360"/>
              <a:gd name="T115" fmla="*/ 126066 h 1360"/>
              <a:gd name="T116" fmla="*/ 128868 w 1360"/>
              <a:gd name="T117" fmla="*/ 126066 h 1360"/>
              <a:gd name="T118" fmla="*/ 1905000 w 1360"/>
              <a:gd name="T119" fmla="*/ 0 h 1360"/>
              <a:gd name="T120" fmla="*/ 0 w 1360"/>
              <a:gd name="T121" fmla="*/ 1905000 h 1360"/>
              <a:gd name="T122" fmla="*/ 0 w 1360"/>
              <a:gd name="T123" fmla="*/ 0 h 13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chemeClr val="bg1">
              <a:lumMod val="50000"/>
            </a:schemeClr>
          </a:solidFill>
          <a:ln>
            <a:noFill/>
          </a:ln>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1793" name="图片 1"/>
          <p:cNvPicPr>
            <a:picLocks noChangeAspect="1"/>
          </p:cNvPicPr>
          <p:nvPr/>
        </p:nvPicPr>
        <p:blipFill>
          <a:blip r:embed="rId1"/>
          <a:stretch>
            <a:fillRect/>
          </a:stretch>
        </p:blipFill>
        <p:spPr>
          <a:xfrm>
            <a:off x="676275" y="2060575"/>
            <a:ext cx="7945438" cy="3397250"/>
          </a:xfrm>
          <a:prstGeom prst="rect">
            <a:avLst/>
          </a:prstGeom>
          <a:noFill/>
          <a:ln w="9525">
            <a:noFill/>
          </a:ln>
        </p:spPr>
      </p:pic>
      <p:cxnSp>
        <p:nvCxnSpPr>
          <p:cNvPr id="161794" name="直接连接符 3"/>
          <p:cNvCxnSpPr/>
          <p:nvPr/>
        </p:nvCxnSpPr>
        <p:spPr>
          <a:xfrm>
            <a:off x="1908175" y="4508500"/>
            <a:ext cx="6480175" cy="6350"/>
          </a:xfrm>
          <a:prstGeom prst="line">
            <a:avLst/>
          </a:prstGeom>
          <a:ln w="15875" cap="flat" cmpd="sng">
            <a:solidFill>
              <a:srgbClr val="FF0000"/>
            </a:solidFill>
            <a:prstDash val="solid"/>
            <a:round/>
            <a:headEnd type="none" w="med" len="med"/>
            <a:tailEnd type="none" w="med" len="med"/>
          </a:ln>
        </p:spPr>
      </p:cxnSp>
      <p:sp>
        <p:nvSpPr>
          <p:cNvPr id="161795" name="矩形 2"/>
          <p:cNvSpPr/>
          <p:nvPr/>
        </p:nvSpPr>
        <p:spPr>
          <a:xfrm>
            <a:off x="179388" y="1470025"/>
            <a:ext cx="2215515" cy="368300"/>
          </a:xfrm>
          <a:prstGeom prst="rect">
            <a:avLst/>
          </a:prstGeom>
          <a:noFill/>
          <a:ln w="9525">
            <a:noFill/>
          </a:ln>
        </p:spPr>
        <p:txBody>
          <a:bodyPr wrap="none" anchor="t">
            <a:spAutoFit/>
          </a:bodyPr>
          <a:p>
            <a:pPr>
              <a:spcBef>
                <a:spcPct val="20000"/>
              </a:spcBef>
              <a:buFont typeface="Arial" panose="020B0604020202020204" pitchFamily="34" charset="0"/>
            </a:pPr>
            <a:r>
              <a:rPr lang="en-US" altLang="zh-CN"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en-US"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不合法合规  案例</a:t>
            </a:r>
            <a:endParaRPr lang="zh-CN" altLang="en-US" sz="18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3" name="KSO_Shape"/>
          <p:cNvSpPr/>
          <p:nvPr/>
        </p:nvSpPr>
        <p:spPr bwMode="auto">
          <a:xfrm>
            <a:off x="2339975" y="1557338"/>
            <a:ext cx="287338" cy="228600"/>
          </a:xfrm>
          <a:custGeom>
            <a:avLst/>
            <a:gdLst>
              <a:gd name="T0" fmla="*/ 645739 w 1360"/>
              <a:gd name="T1" fmla="*/ 359989 h 1360"/>
              <a:gd name="T2" fmla="*/ 691963 w 1360"/>
              <a:gd name="T3" fmla="*/ 488857 h 1360"/>
              <a:gd name="T4" fmla="*/ 750794 w 1360"/>
              <a:gd name="T5" fmla="*/ 614923 h 1360"/>
              <a:gd name="T6" fmla="*/ 829235 w 1360"/>
              <a:gd name="T7" fmla="*/ 736787 h 1360"/>
              <a:gd name="T8" fmla="*/ 903474 w 1360"/>
              <a:gd name="T9" fmla="*/ 830636 h 1360"/>
              <a:gd name="T10" fmla="*/ 1022537 w 1360"/>
              <a:gd name="T11" fmla="*/ 687761 h 1360"/>
              <a:gd name="T12" fmla="*/ 1140199 w 1360"/>
              <a:gd name="T13" fmla="*/ 564496 h 1360"/>
              <a:gd name="T14" fmla="*/ 1248055 w 1360"/>
              <a:gd name="T15" fmla="*/ 483254 h 1360"/>
              <a:gd name="T16" fmla="*/ 1340504 w 1360"/>
              <a:gd name="T17" fmla="*/ 441232 h 1360"/>
              <a:gd name="T18" fmla="*/ 1417544 w 1360"/>
              <a:gd name="T19" fmla="*/ 441232 h 1360"/>
              <a:gd name="T20" fmla="*/ 1481978 w 1360"/>
              <a:gd name="T21" fmla="*/ 477651 h 1360"/>
              <a:gd name="T22" fmla="*/ 1516996 w 1360"/>
              <a:gd name="T23" fmla="*/ 529478 h 1360"/>
              <a:gd name="T24" fmla="*/ 1481978 w 1360"/>
              <a:gd name="T25" fmla="*/ 574301 h 1360"/>
              <a:gd name="T26" fmla="*/ 1378324 w 1360"/>
              <a:gd name="T27" fmla="*/ 641537 h 1360"/>
              <a:gd name="T28" fmla="*/ 1264864 w 1360"/>
              <a:gd name="T29" fmla="*/ 733985 h 1360"/>
              <a:gd name="T30" fmla="*/ 1148603 w 1360"/>
              <a:gd name="T31" fmla="*/ 846044 h 1360"/>
              <a:gd name="T32" fmla="*/ 1033743 w 1360"/>
              <a:gd name="T33" fmla="*/ 972110 h 1360"/>
              <a:gd name="T34" fmla="*/ 1130393 w 1360"/>
              <a:gd name="T35" fmla="*/ 1074364 h 1360"/>
              <a:gd name="T36" fmla="*/ 1242452 w 1360"/>
              <a:gd name="T37" fmla="*/ 1171015 h 1360"/>
              <a:gd name="T38" fmla="*/ 1350309 w 1360"/>
              <a:gd name="T39" fmla="*/ 1235449 h 1360"/>
              <a:gd name="T40" fmla="*/ 1455364 w 1360"/>
              <a:gd name="T41" fmla="*/ 1267665 h 1360"/>
              <a:gd name="T42" fmla="*/ 1560419 w 1360"/>
              <a:gd name="T43" fmla="*/ 1267665 h 1360"/>
              <a:gd name="T44" fmla="*/ 1598239 w 1360"/>
              <a:gd name="T45" fmla="*/ 1292879 h 1360"/>
              <a:gd name="T46" fmla="*/ 1568824 w 1360"/>
              <a:gd name="T47" fmla="*/ 1346107 h 1360"/>
              <a:gd name="T48" fmla="*/ 1542210 w 1360"/>
              <a:gd name="T49" fmla="*/ 1389529 h 1360"/>
              <a:gd name="T50" fmla="*/ 1516996 w 1360"/>
              <a:gd name="T51" fmla="*/ 1421746 h 1360"/>
              <a:gd name="T52" fmla="*/ 1481978 w 1360"/>
              <a:gd name="T53" fmla="*/ 1451162 h 1360"/>
              <a:gd name="T54" fmla="*/ 1423147 w 1360"/>
              <a:gd name="T55" fmla="*/ 1472173 h 1360"/>
              <a:gd name="T56" fmla="*/ 1344706 w 1360"/>
              <a:gd name="T57" fmla="*/ 1469371 h 1360"/>
              <a:gd name="T58" fmla="*/ 1253658 w 1360"/>
              <a:gd name="T59" fmla="*/ 1434353 h 1360"/>
              <a:gd name="T60" fmla="*/ 1145801 w 1360"/>
              <a:gd name="T61" fmla="*/ 1364316 h 1360"/>
              <a:gd name="T62" fmla="*/ 1028140 w 1360"/>
              <a:gd name="T63" fmla="*/ 1257860 h 1360"/>
              <a:gd name="T64" fmla="*/ 903474 w 1360"/>
              <a:gd name="T65" fmla="*/ 1126191 h 1360"/>
              <a:gd name="T66" fmla="*/ 815228 w 1360"/>
              <a:gd name="T67" fmla="*/ 1241051 h 1360"/>
              <a:gd name="T68" fmla="*/ 707371 w 1360"/>
              <a:gd name="T69" fmla="*/ 1360114 h 1360"/>
              <a:gd name="T70" fmla="*/ 613522 w 1360"/>
              <a:gd name="T71" fmla="*/ 1437154 h 1360"/>
              <a:gd name="T72" fmla="*/ 532279 w 1360"/>
              <a:gd name="T73" fmla="*/ 1477776 h 1360"/>
              <a:gd name="T74" fmla="*/ 473449 w 1360"/>
              <a:gd name="T75" fmla="*/ 1480577 h 1360"/>
              <a:gd name="T76" fmla="*/ 423022 w 1360"/>
              <a:gd name="T77" fmla="*/ 1459566 h 1360"/>
              <a:gd name="T78" fmla="*/ 371195 w 1360"/>
              <a:gd name="T79" fmla="*/ 1418945 h 1360"/>
              <a:gd name="T80" fmla="*/ 320768 w 1360"/>
              <a:gd name="T81" fmla="*/ 1357313 h 1360"/>
              <a:gd name="T82" fmla="*/ 324971 w 1360"/>
              <a:gd name="T83" fmla="*/ 1322294 h 1360"/>
              <a:gd name="T84" fmla="*/ 390805 w 1360"/>
              <a:gd name="T85" fmla="*/ 1319493 h 1360"/>
              <a:gd name="T86" fmla="*/ 481853 w 1360"/>
              <a:gd name="T87" fmla="*/ 1287276 h 1360"/>
              <a:gd name="T88" fmla="*/ 578504 w 1360"/>
              <a:gd name="T89" fmla="*/ 1217239 h 1360"/>
              <a:gd name="T90" fmla="*/ 680757 w 1360"/>
              <a:gd name="T91" fmla="*/ 1112184 h 1360"/>
              <a:gd name="T92" fmla="*/ 783011 w 1360"/>
              <a:gd name="T93" fmla="*/ 986118 h 1360"/>
              <a:gd name="T94" fmla="*/ 686360 w 1360"/>
              <a:gd name="T95" fmla="*/ 868456 h 1360"/>
              <a:gd name="T96" fmla="*/ 586908 w 1360"/>
              <a:gd name="T97" fmla="*/ 739588 h 1360"/>
              <a:gd name="T98" fmla="*/ 522474 w 1360"/>
              <a:gd name="T99" fmla="*/ 634533 h 1360"/>
              <a:gd name="T100" fmla="*/ 490257 w 1360"/>
              <a:gd name="T101" fmla="*/ 550489 h 1360"/>
              <a:gd name="T102" fmla="*/ 490257 w 1360"/>
              <a:gd name="T103" fmla="*/ 494460 h 1360"/>
              <a:gd name="T104" fmla="*/ 505665 w 1360"/>
              <a:gd name="T105" fmla="*/ 445434 h 1360"/>
              <a:gd name="T106" fmla="*/ 540684 w 1360"/>
              <a:gd name="T107" fmla="*/ 389404 h 1360"/>
              <a:gd name="T108" fmla="*/ 595313 w 1360"/>
              <a:gd name="T109" fmla="*/ 327772 h 1360"/>
              <a:gd name="T110" fmla="*/ 628930 w 1360"/>
              <a:gd name="T111" fmla="*/ 295555 h 1360"/>
              <a:gd name="T112" fmla="*/ 128868 w 1360"/>
              <a:gd name="T113" fmla="*/ 1776132 h 1360"/>
              <a:gd name="T114" fmla="*/ 1778934 w 1360"/>
              <a:gd name="T115" fmla="*/ 126066 h 1360"/>
              <a:gd name="T116" fmla="*/ 128868 w 1360"/>
              <a:gd name="T117" fmla="*/ 126066 h 1360"/>
              <a:gd name="T118" fmla="*/ 1905000 w 1360"/>
              <a:gd name="T119" fmla="*/ 0 h 1360"/>
              <a:gd name="T120" fmla="*/ 0 w 1360"/>
              <a:gd name="T121" fmla="*/ 1905000 h 1360"/>
              <a:gd name="T122" fmla="*/ 0 w 1360"/>
              <a:gd name="T123" fmla="*/ 0 h 13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chemeClr val="bg1">
              <a:lumMod val="50000"/>
            </a:schemeClr>
          </a:solidFill>
          <a:ln>
            <a:noFill/>
          </a:ln>
        </p:spPr>
        <p:txBody>
          <a:bodyPr lIns="68580" tIns="34290" rIns="68580" bIns="3429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矩形 1"/>
          <p:cNvSpPr/>
          <p:nvPr/>
        </p:nvSpPr>
        <p:spPr>
          <a:xfrm>
            <a:off x="6434138" y="5300663"/>
            <a:ext cx="2647950" cy="644525"/>
          </a:xfrm>
          <a:prstGeom prst="rect">
            <a:avLst/>
          </a:prstGeom>
          <a:noFill/>
          <a:ln w="9525">
            <a:noFill/>
          </a:ln>
        </p:spPr>
        <p:txBody>
          <a:bodyPr anchor="t">
            <a:spAutoFit/>
          </a:bodyPr>
          <a:p>
            <a:pPr>
              <a:buFont typeface="Arial" panose="020B0604020202020204" pitchFamily="34" charset="0"/>
            </a:pPr>
            <a:r>
              <a:rPr lang="zh-CN" altLang="en-US"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rPr>
              <a:t>形象受损、决策失误、</a:t>
            </a:r>
            <a:endParaRPr lang="en-US" altLang="zh-CN"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endParaRPr>
          </a:p>
          <a:p>
            <a:pPr>
              <a:buFont typeface="Arial" panose="020B0604020202020204" pitchFamily="34" charset="0"/>
            </a:pPr>
            <a:r>
              <a:rPr lang="zh-CN" altLang="en-US"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rPr>
              <a:t>政令不通、公共危机等</a:t>
            </a:r>
            <a:endParaRPr lang="en-US" altLang="zh-CN"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12642" name="矩形 1"/>
          <p:cNvSpPr/>
          <p:nvPr/>
        </p:nvSpPr>
        <p:spPr>
          <a:xfrm>
            <a:off x="631508" y="2150428"/>
            <a:ext cx="7067550" cy="501650"/>
          </a:xfrm>
          <a:prstGeom prst="rect">
            <a:avLst/>
          </a:prstGeom>
          <a:noFill/>
          <a:ln w="9525">
            <a:noFill/>
          </a:ln>
        </p:spPr>
        <p:txBody>
          <a:bodyPr anchor="t">
            <a:spAutoFit/>
          </a:bodyPr>
          <a:p>
            <a:pPr>
              <a:lnSpc>
                <a:spcPts val="3200"/>
              </a:lnSpc>
              <a:buFont typeface="Arial" panose="020B0604020202020204" pitchFamily="34" charset="0"/>
            </a:pPr>
            <a:r>
              <a:rPr lang="en-US" altLang="zh-CN" sz="2000" dirty="0">
                <a:solidFill>
                  <a:srgbClr val="0D0D0D"/>
                </a:solidFill>
                <a:latin typeface="华文中宋" panose="02010600040101010101" pitchFamily="2" charset="-122"/>
                <a:ea typeface="华文中宋" panose="02010600040101010101" pitchFamily="2" charset="-122"/>
                <a:sym typeface="Arial" panose="020B0604020202020204" pitchFamily="34" charset="0"/>
              </a:rPr>
              <a:t>    </a:t>
            </a:r>
            <a:r>
              <a:rPr lang="zh-CN" altLang="en-US" sz="2000" dirty="0">
                <a:solidFill>
                  <a:srgbClr val="0D0D0D"/>
                </a:solidFill>
                <a:latin typeface="华文中宋" panose="02010600040101010101" pitchFamily="2" charset="-122"/>
                <a:ea typeface="华文中宋" panose="02010600040101010101" pitchFamily="2" charset="-122"/>
                <a:sym typeface="Arial" panose="020B0604020202020204" pitchFamily="34" charset="0"/>
              </a:rPr>
              <a:t>能够正确草拟、修改、审核、批阅、理解和执行各类文件。</a:t>
            </a:r>
            <a:endParaRPr lang="zh-CN" altLang="en-US" sz="2000" dirty="0">
              <a:solidFill>
                <a:srgbClr val="0D0D0D"/>
              </a:solidFill>
              <a:latin typeface="华文中宋" panose="02010600040101010101" pitchFamily="2" charset="-122"/>
              <a:ea typeface="华文中宋" panose="02010600040101010101" pitchFamily="2" charset="-122"/>
              <a:sym typeface="Arial" panose="020B0604020202020204" pitchFamily="34" charset="0"/>
            </a:endParaRPr>
          </a:p>
        </p:txBody>
      </p:sp>
      <p:sp>
        <p:nvSpPr>
          <p:cNvPr id="9" name="Freeform 5"/>
          <p:cNvSpPr/>
          <p:nvPr/>
        </p:nvSpPr>
        <p:spPr bwMode="auto">
          <a:xfrm>
            <a:off x="404187" y="3309746"/>
            <a:ext cx="2206411" cy="19200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15875">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2644" name="矩形 1"/>
          <p:cNvSpPr/>
          <p:nvPr/>
        </p:nvSpPr>
        <p:spPr>
          <a:xfrm>
            <a:off x="479425" y="4071938"/>
            <a:ext cx="1951038" cy="398462"/>
          </a:xfrm>
          <a:prstGeom prst="rect">
            <a:avLst/>
          </a:prstGeom>
          <a:noFill/>
          <a:ln w="9525">
            <a:noFill/>
          </a:ln>
        </p:spPr>
        <p:txBody>
          <a:bodyPr anchor="t">
            <a:spAutoFit/>
          </a:bodyPr>
          <a:p>
            <a:pPr algn="ctr">
              <a:buFont typeface="Arial" panose="020B0604020202020204" pitchFamily="34" charset="0"/>
            </a:pPr>
            <a:r>
              <a:rPr lang="zh-CN" altLang="en-US" sz="2000" dirty="0">
                <a:solidFill>
                  <a:srgbClr val="0F3653"/>
                </a:solidFill>
                <a:latin typeface="小标宋" panose="03000509000000000000" pitchFamily="65" charset="-122"/>
                <a:ea typeface="小标宋" panose="03000509000000000000" pitchFamily="65" charset="-122"/>
                <a:sym typeface="微软雅黑" panose="020B0503020204020204" pitchFamily="34" charset="-122"/>
              </a:rPr>
              <a:t>一项基础能力</a:t>
            </a:r>
            <a:endParaRPr lang="zh-CN" altLang="en-US" sz="2000" dirty="0">
              <a:solidFill>
                <a:srgbClr val="0F3653"/>
              </a:solidFill>
              <a:latin typeface="小标宋" panose="03000509000000000000" pitchFamily="65" charset="-122"/>
              <a:ea typeface="小标宋" panose="03000509000000000000" pitchFamily="65" charset="-122"/>
              <a:sym typeface="Arial" panose="020B0604020202020204" pitchFamily="34" charset="0"/>
            </a:endParaRPr>
          </a:p>
        </p:txBody>
      </p:sp>
      <p:sp>
        <p:nvSpPr>
          <p:cNvPr id="13" name="Freeform 5"/>
          <p:cNvSpPr/>
          <p:nvPr/>
        </p:nvSpPr>
        <p:spPr bwMode="auto">
          <a:xfrm>
            <a:off x="3400161" y="3309746"/>
            <a:ext cx="2206412" cy="19200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15875">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2646" name="矩形 13"/>
          <p:cNvSpPr/>
          <p:nvPr/>
        </p:nvSpPr>
        <p:spPr>
          <a:xfrm>
            <a:off x="3492500" y="4071938"/>
            <a:ext cx="2022475" cy="398462"/>
          </a:xfrm>
          <a:prstGeom prst="rect">
            <a:avLst/>
          </a:prstGeom>
          <a:noFill/>
          <a:ln w="9525">
            <a:noFill/>
          </a:ln>
        </p:spPr>
        <p:txBody>
          <a:bodyPr anchor="t">
            <a:spAutoFit/>
          </a:bodyPr>
          <a:p>
            <a:pPr algn="ctr">
              <a:buFont typeface="Arial" panose="020B0604020202020204" pitchFamily="34" charset="0"/>
            </a:pPr>
            <a:r>
              <a:rPr lang="zh-CN" altLang="en-US" sz="2000" dirty="0">
                <a:solidFill>
                  <a:srgbClr val="0F3653"/>
                </a:solidFill>
                <a:latin typeface="小标宋" panose="03000509000000000000" pitchFamily="65" charset="-122"/>
                <a:ea typeface="小标宋" panose="03000509000000000000" pitchFamily="65" charset="-122"/>
                <a:sym typeface="微软雅黑" panose="020B0503020204020204" pitchFamily="34" charset="-122"/>
              </a:rPr>
              <a:t>可以见微知著</a:t>
            </a:r>
            <a:endParaRPr lang="zh-CN" altLang="en-US" sz="2000" dirty="0">
              <a:solidFill>
                <a:srgbClr val="0F3653"/>
              </a:solidFill>
              <a:latin typeface="小标宋" panose="03000509000000000000" pitchFamily="65" charset="-122"/>
              <a:ea typeface="小标宋" panose="03000509000000000000" pitchFamily="65" charset="-122"/>
              <a:sym typeface="微软雅黑" panose="020B0503020204020204" pitchFamily="34" charset="-122"/>
            </a:endParaRPr>
          </a:p>
        </p:txBody>
      </p:sp>
      <p:sp>
        <p:nvSpPr>
          <p:cNvPr id="15" name="Freeform 5"/>
          <p:cNvSpPr/>
          <p:nvPr/>
        </p:nvSpPr>
        <p:spPr bwMode="auto">
          <a:xfrm>
            <a:off x="6396203" y="3309746"/>
            <a:ext cx="2206412" cy="192000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rgbClr val="FDFDFD"/>
              </a:gs>
              <a:gs pos="0">
                <a:srgbClr val="E4E4E4"/>
              </a:gs>
            </a:gsLst>
            <a:lin ang="2700000" scaled="1"/>
          </a:gradFill>
          <a:ln w="15875">
            <a:gradFill flip="none" rotWithShape="1">
              <a:gsLst>
                <a:gs pos="0">
                  <a:schemeClr val="bg1"/>
                </a:gs>
                <a:gs pos="100000">
                  <a:schemeClr val="bg1">
                    <a:lumMod val="85000"/>
                  </a:schemeClr>
                </a:gs>
              </a:gsLst>
              <a:lin ang="2700000" scaled="1"/>
              <a:tileRect/>
            </a:gradFill>
          </a:ln>
          <a:effectLst>
            <a:outerShdw blurRad="381000" dist="127000" dir="2700000" algn="tl" rotWithShape="0">
              <a:prstClr val="black">
                <a:alpha val="25000"/>
              </a:prst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lumMod val="50000"/>
                  <a:lumOff val="50000"/>
                </a:scheme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2648" name="矩形 15"/>
          <p:cNvSpPr/>
          <p:nvPr/>
        </p:nvSpPr>
        <p:spPr>
          <a:xfrm>
            <a:off x="6657975" y="4070350"/>
            <a:ext cx="1774825" cy="400050"/>
          </a:xfrm>
          <a:prstGeom prst="rect">
            <a:avLst/>
          </a:prstGeom>
          <a:noFill/>
          <a:ln w="9525">
            <a:noFill/>
          </a:ln>
        </p:spPr>
        <p:txBody>
          <a:bodyPr anchor="t">
            <a:spAutoFit/>
          </a:bodyPr>
          <a:p>
            <a:pPr algn="ctr">
              <a:buFont typeface="Arial" panose="020B0604020202020204" pitchFamily="34" charset="0"/>
            </a:pPr>
            <a:r>
              <a:rPr lang="zh-CN" altLang="en-US" sz="2000" dirty="0">
                <a:solidFill>
                  <a:srgbClr val="0F3653"/>
                </a:solidFill>
                <a:latin typeface="小标宋" panose="03000509000000000000" pitchFamily="65" charset="-122"/>
                <a:ea typeface="小标宋" panose="03000509000000000000" pitchFamily="65" charset="-122"/>
                <a:sym typeface="微软雅黑" panose="020B0503020204020204" pitchFamily="34" charset="-122"/>
              </a:rPr>
              <a:t>影响企业发展</a:t>
            </a:r>
            <a:endParaRPr lang="zh-CN" altLang="en-US" sz="2000" dirty="0">
              <a:solidFill>
                <a:srgbClr val="0F3653"/>
              </a:solidFill>
              <a:latin typeface="小标宋" panose="03000509000000000000" pitchFamily="65" charset="-122"/>
              <a:ea typeface="小标宋" panose="03000509000000000000" pitchFamily="65" charset="-122"/>
              <a:sym typeface="微软雅黑" panose="020B0503020204020204" pitchFamily="34" charset="-122"/>
            </a:endParaRPr>
          </a:p>
        </p:txBody>
      </p:sp>
      <p:sp>
        <p:nvSpPr>
          <p:cNvPr id="112649" name="矩形 2"/>
          <p:cNvSpPr/>
          <p:nvPr/>
        </p:nvSpPr>
        <p:spPr>
          <a:xfrm>
            <a:off x="3101975" y="5300663"/>
            <a:ext cx="2925763" cy="501650"/>
          </a:xfrm>
          <a:prstGeom prst="rect">
            <a:avLst/>
          </a:prstGeom>
          <a:noFill/>
          <a:ln w="9525">
            <a:noFill/>
          </a:ln>
        </p:spPr>
        <p:txBody>
          <a:bodyPr wrap="none" anchor="t">
            <a:spAutoFit/>
          </a:bodyPr>
          <a:p>
            <a:pPr>
              <a:lnSpc>
                <a:spcPts val="3200"/>
              </a:lnSpc>
              <a:buFont typeface="Arial" panose="020B0604020202020204" pitchFamily="34" charset="0"/>
            </a:pPr>
            <a:r>
              <a:rPr lang="zh-CN" altLang="en-US"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rPr>
              <a:t>业务能力、责任心、作风等</a:t>
            </a:r>
            <a:endParaRPr lang="zh-CN" altLang="en-US" sz="1800" dirty="0">
              <a:solidFill>
                <a:srgbClr val="7F7F7F"/>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12656" name="矩形 11"/>
          <p:cNvSpPr/>
          <p:nvPr/>
        </p:nvSpPr>
        <p:spPr>
          <a:xfrm>
            <a:off x="947103" y="1365568"/>
            <a:ext cx="1950720" cy="398780"/>
          </a:xfrm>
          <a:prstGeom prst="rect">
            <a:avLst/>
          </a:prstGeom>
          <a:noFill/>
          <a:ln w="9525">
            <a:noFill/>
          </a:ln>
        </p:spPr>
        <p:txBody>
          <a:bodyPr wrap="none" anchor="t">
            <a:spAutoFit/>
          </a:bodyPr>
          <a:p>
            <a:pPr>
              <a:buFont typeface="Arial" panose="020B0604020202020204" pitchFamily="34" charset="0"/>
            </a:pPr>
            <a:r>
              <a:rPr lang="en-US" altLang="zh-CN" sz="2000" b="1" dirty="0">
                <a:solidFill>
                  <a:srgbClr val="0168B5"/>
                </a:solidFill>
                <a:latin typeface="华文中宋" panose="02010600040101010101" pitchFamily="2" charset="-122"/>
                <a:ea typeface="华文中宋" panose="02010600040101010101" pitchFamily="2" charset="-122"/>
                <a:sym typeface="Arial" panose="020B0604020202020204" pitchFamily="34" charset="0"/>
              </a:rPr>
              <a:t>3.</a:t>
            </a:r>
            <a:r>
              <a:rPr lang="zh-CN" altLang="en-US" sz="2000" b="1" dirty="0">
                <a:solidFill>
                  <a:srgbClr val="0168B5"/>
                </a:solidFill>
                <a:latin typeface="华文中宋" panose="02010600040101010101" pitchFamily="2" charset="-122"/>
                <a:ea typeface="华文中宋" panose="02010600040101010101" pitchFamily="2" charset="-122"/>
                <a:sym typeface="Arial" panose="020B0604020202020204" pitchFamily="34" charset="0"/>
              </a:rPr>
              <a:t>文件办理能力</a:t>
            </a:r>
            <a:endParaRPr lang="zh-CN" altLang="en-US" sz="2000" b="1" dirty="0">
              <a:solidFill>
                <a:srgbClr val="0168B5"/>
              </a:solidFill>
              <a:latin typeface="华文中宋" panose="02010600040101010101" pitchFamily="2" charset="-122"/>
              <a:ea typeface="华文中宋" panose="02010600040101010101" pitchFamily="2" charset="-122"/>
              <a:sym typeface="Arial" panose="020B0604020202020204" pitchFamily="34" charset="0"/>
            </a:endParaRPr>
          </a:p>
        </p:txBody>
      </p:sp>
      <p:cxnSp>
        <p:nvCxnSpPr>
          <p:cNvPr id="4" name="直接连接符 3"/>
          <p:cNvCxnSpPr/>
          <p:nvPr/>
        </p:nvCxnSpPr>
        <p:spPr>
          <a:xfrm flipH="1">
            <a:off x="35560" y="1979613"/>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（一）概 念</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7" name="矩形 2"/>
          <p:cNvSpPr/>
          <p:nvPr/>
        </p:nvSpPr>
        <p:spPr>
          <a:xfrm>
            <a:off x="571500" y="2459038"/>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2</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）实事求是</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2818" name="文本框 1"/>
          <p:cNvSpPr txBox="1"/>
          <p:nvPr/>
        </p:nvSpPr>
        <p:spPr>
          <a:xfrm>
            <a:off x="2459038" y="3155950"/>
            <a:ext cx="7485062" cy="398780"/>
          </a:xfrm>
          <a:prstGeom prst="rect">
            <a:avLst/>
          </a:prstGeom>
          <a:noFill/>
          <a:ln w="9525">
            <a:noFill/>
          </a:ln>
        </p:spPr>
        <p:txBody>
          <a:bodyPr anchor="t">
            <a:spAutoFit/>
          </a:bodyPr>
          <a:p>
            <a:pPr>
              <a:spcBef>
                <a:spcPct val="20000"/>
              </a:spcBef>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等线" panose="02010600030101010101" pitchFamily="2" charset="-122"/>
              </a:rPr>
              <a:t>内容真实，与时俱进。</a:t>
            </a:r>
            <a:endParaRPr lang="zh-CN" altLang="en-US" sz="2000" dirty="0">
              <a:solidFill>
                <a:srgbClr val="0D0D0D"/>
              </a:solidFill>
              <a:latin typeface="华文中宋" panose="02010600040101010101" pitchFamily="2" charset="-122"/>
              <a:ea typeface="华文中宋" panose="02010600040101010101" pitchFamily="2" charset="-122"/>
              <a:sym typeface="等线" panose="02010600030101010101" pitchFamily="2" charset="-122"/>
            </a:endParaRPr>
          </a:p>
        </p:txBody>
      </p:sp>
      <p:cxnSp>
        <p:nvCxnSpPr>
          <p:cNvPr id="4" name="直接连接符 3"/>
          <p:cNvCxnSpPr/>
          <p:nvPr/>
        </p:nvCxnSpPr>
        <p:spPr>
          <a:xfrm flipH="1">
            <a:off x="-107950" y="30559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89660" y="1083310"/>
            <a:ext cx="6964680" cy="4488180"/>
          </a:xfrm>
          <a:prstGeom prst="rect">
            <a:avLst/>
          </a:prstGeom>
        </p:spPr>
      </p:pic>
      <p:sp>
        <p:nvSpPr>
          <p:cNvPr id="154629" name="矩形 7"/>
          <p:cNvSpPr/>
          <p:nvPr/>
        </p:nvSpPr>
        <p:spPr>
          <a:xfrm>
            <a:off x="2138347" y="5463223"/>
            <a:ext cx="5429288" cy="410845"/>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集团公司企业简介</a:t>
            </a:r>
            <a:endPar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1_01"/>
          <p:cNvPicPr>
            <a:picLocks noChangeAspect="1"/>
          </p:cNvPicPr>
          <p:nvPr/>
        </p:nvPicPr>
        <p:blipFill>
          <a:blip r:embed="rId1"/>
          <a:srcRect l="12539" t="7765" r="12289" b="69040"/>
          <a:stretch>
            <a:fillRect/>
          </a:stretch>
        </p:blipFill>
        <p:spPr>
          <a:xfrm>
            <a:off x="1264920" y="1666240"/>
            <a:ext cx="6614795" cy="2887345"/>
          </a:xfrm>
          <a:prstGeom prst="rect">
            <a:avLst/>
          </a:prstGeom>
        </p:spPr>
      </p:pic>
      <p:sp>
        <p:nvSpPr>
          <p:cNvPr id="154629" name="矩形 7"/>
          <p:cNvSpPr/>
          <p:nvPr/>
        </p:nvSpPr>
        <p:spPr>
          <a:xfrm>
            <a:off x="2281857" y="4530408"/>
            <a:ext cx="5429288" cy="410845"/>
          </a:xfrm>
          <a:prstGeom prst="rect">
            <a:avLst/>
          </a:prstGeom>
          <a:noFill/>
          <a:ln w="9525">
            <a:noFill/>
          </a:ln>
        </p:spPr>
        <p:txBody>
          <a:bodyPr anchor="t">
            <a:spAutoFit/>
          </a:bodyPr>
          <a:p>
            <a:pPr indent="457200" algn="r">
              <a:lnSpc>
                <a:spcPct val="130000"/>
              </a:lnSpc>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——2020</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年《董事长工作报告》形势分析</a:t>
            </a:r>
            <a:endPar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41" name="矩形 2"/>
          <p:cNvSpPr/>
          <p:nvPr/>
        </p:nvSpPr>
        <p:spPr>
          <a:xfrm>
            <a:off x="500063" y="2373313"/>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3</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）格式规范</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3842" name="矩形 1"/>
          <p:cNvSpPr/>
          <p:nvPr/>
        </p:nvSpPr>
        <p:spPr>
          <a:xfrm>
            <a:off x="1400175" y="3046413"/>
            <a:ext cx="6464300" cy="1476375"/>
          </a:xfrm>
          <a:prstGeom prst="rect">
            <a:avLst/>
          </a:prstGeom>
          <a:noFill/>
          <a:ln w="9525">
            <a:noFill/>
          </a:ln>
        </p:spPr>
        <p:txBody>
          <a:bodyPr anchor="t">
            <a:spAutoFit/>
          </a:bodyPr>
          <a:p>
            <a:pPr>
              <a:lnSpc>
                <a:spcPct val="150000"/>
              </a:lnSpc>
              <a:buFont typeface="Arial" panose="020B0604020202020204" pitchFamily="34" charset="0"/>
            </a:pPr>
            <a:r>
              <a:rPr lang="en-US" altLang="zh-CN" sz="2000" b="1" dirty="0">
                <a:solidFill>
                  <a:srgbClr val="000099"/>
                </a:solidFill>
                <a:latin typeface="华文中宋" panose="02010600040101010101" pitchFamily="2" charset="-122"/>
                <a:ea typeface="华文中宋" panose="02010600040101010101" pitchFamily="2" charset="-122"/>
                <a:sym typeface="微软雅黑" panose="020B0503020204020204" pitchFamily="34" charset="-122"/>
              </a:rPr>
              <a:t>      </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2019</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年公司所属单位共报送公文</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4849</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件，公文后评价产生的问题公文及退文</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153</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件，其中</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49</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件为格式不规范相关问题，占比</a:t>
            </a:r>
            <a:r>
              <a:rPr lang="en-US" altLang="zh-CN"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32%</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4" name="直接连接符 3"/>
          <p:cNvCxnSpPr/>
          <p:nvPr/>
        </p:nvCxnSpPr>
        <p:spPr>
          <a:xfrm flipH="1">
            <a:off x="-107950" y="2984500"/>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矩形 2"/>
          <p:cNvSpPr/>
          <p:nvPr/>
        </p:nvSpPr>
        <p:spPr>
          <a:xfrm>
            <a:off x="571500" y="2459038"/>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4</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）目的明确</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4866" name="文本框 1"/>
          <p:cNvSpPr txBox="1"/>
          <p:nvPr/>
        </p:nvSpPr>
        <p:spPr>
          <a:xfrm>
            <a:off x="1690688" y="3046413"/>
            <a:ext cx="4595812" cy="553085"/>
          </a:xfrm>
          <a:prstGeom prst="rect">
            <a:avLst/>
          </a:prstGeom>
          <a:noFill/>
          <a:ln w="9525">
            <a:noFill/>
          </a:ln>
        </p:spPr>
        <p:txBody>
          <a:bodyPr anchor="t">
            <a:spAutoFit/>
          </a:bodyPr>
          <a:p>
            <a:pPr>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事项明确，措施明确，意图明确。</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4" name="直接连接符 3"/>
          <p:cNvCxnSpPr/>
          <p:nvPr/>
        </p:nvCxnSpPr>
        <p:spPr>
          <a:xfrm flipH="1">
            <a:off x="-107950" y="30559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89" name="矩形 2"/>
          <p:cNvSpPr/>
          <p:nvPr/>
        </p:nvSpPr>
        <p:spPr>
          <a:xfrm>
            <a:off x="787400" y="2381250"/>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5</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）文字精练</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5890" name="文本框 1"/>
          <p:cNvSpPr txBox="1"/>
          <p:nvPr/>
        </p:nvSpPr>
        <p:spPr>
          <a:xfrm>
            <a:off x="2554605" y="3141980"/>
            <a:ext cx="2857500" cy="398780"/>
          </a:xfrm>
          <a:prstGeom prst="rect">
            <a:avLst/>
          </a:prstGeom>
          <a:noFill/>
          <a:ln w="9525">
            <a:noFill/>
          </a:ln>
        </p:spPr>
        <p:txBody>
          <a:bodyPr wrap="square"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用词精准，内容简练。</a:t>
            </a:r>
            <a:endParaRPr lang="zh-CN" altLang="en-US" sz="2000" dirty="0">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2984500"/>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3" name="矩形 2"/>
          <p:cNvSpPr/>
          <p:nvPr/>
        </p:nvSpPr>
        <p:spPr>
          <a:xfrm>
            <a:off x="954088" y="2386013"/>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6</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）逻辑清晰</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6914" name="文本框 1"/>
          <p:cNvSpPr txBox="1"/>
          <p:nvPr/>
        </p:nvSpPr>
        <p:spPr>
          <a:xfrm>
            <a:off x="2617788" y="3205163"/>
            <a:ext cx="7485062" cy="70675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条理清晰，逻辑严谨。</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30559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3906" name="组合 11"/>
          <p:cNvGrpSpPr/>
          <p:nvPr/>
        </p:nvGrpSpPr>
        <p:grpSpPr>
          <a:xfrm>
            <a:off x="1068388" y="2459038"/>
            <a:ext cx="6929437" cy="2071687"/>
            <a:chOff x="0" y="0"/>
            <a:chExt cx="6929437" cy="2071701"/>
          </a:xfrm>
        </p:grpSpPr>
        <p:sp>
          <p:nvSpPr>
            <p:cNvPr id="167938" name="矩形 7"/>
            <p:cNvSpPr/>
            <p:nvPr/>
          </p:nvSpPr>
          <p:spPr>
            <a:xfrm>
              <a:off x="0" y="80460"/>
              <a:ext cx="6929437" cy="1424949"/>
            </a:xfrm>
            <a:prstGeom prst="rect">
              <a:avLst/>
            </a:prstGeom>
            <a:noFill/>
            <a:ln w="9525">
              <a:noFill/>
            </a:ln>
          </p:spPr>
          <p:txBody>
            <a:bodyPr anchor="t">
              <a:spAutoFit/>
            </a:bodyPr>
            <a:p>
              <a:pPr indent="457200">
                <a:lnSpc>
                  <a:spcPts val="2600"/>
                </a:lnSpc>
                <a:buFont typeface="Arial" panose="020B0604020202020204" pitchFamily="34" charset="0"/>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项目较小，各项管理工作无太多亮点。唯一的亮点就在于策划、施工组织和变更的相互衔接。依据项目部前期策划，</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项目施工围堰、临建工程及洞室开挖等项目投标价格严重偏低，预计将严重亏损，仅洞室开挖预计亏损约</a:t>
              </a: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XXXX</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万元。</a:t>
              </a:r>
              <a:endParaRPr lang="zh-CN" altLang="en-US" dirty="0">
                <a:latin typeface="华文中宋" panose="02010600040101010101" pitchFamily="2" charset="-122"/>
                <a:ea typeface="华文中宋" panose="02010600040101010101" pitchFamily="2" charset="-122"/>
              </a:endParaRPr>
            </a:p>
          </p:txBody>
        </p:sp>
        <p:sp>
          <p:nvSpPr>
            <p:cNvPr id="167939" name="矩形 10"/>
            <p:cNvSpPr/>
            <p:nvPr/>
          </p:nvSpPr>
          <p:spPr>
            <a:xfrm>
              <a:off x="21334" y="0"/>
              <a:ext cx="6832948" cy="2071701"/>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buFont typeface="Arial" panose="020B0604020202020204" pitchFamily="34" charset="0"/>
              </a:pP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67940" name="矩形 7"/>
            <p:cNvSpPr/>
            <p:nvPr/>
          </p:nvSpPr>
          <p:spPr>
            <a:xfrm>
              <a:off x="1282684" y="1500197"/>
              <a:ext cx="5429288" cy="410848"/>
            </a:xfrm>
            <a:prstGeom prst="rect">
              <a:avLst/>
            </a:prstGeom>
            <a:noFill/>
            <a:ln w="9525">
              <a:noFill/>
            </a:ln>
          </p:spPr>
          <p:txBody>
            <a:bodyPr anchor="t">
              <a:spAutoFit/>
            </a:bodyPr>
            <a:p>
              <a:pPr indent="457200" algn="r">
                <a:lnSpc>
                  <a:spcPct val="130000"/>
                </a:lnSpc>
                <a:buFont typeface="Arial" panose="020B0604020202020204" pitchFamily="34" charset="0"/>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某项目部</a:t>
              </a: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2018</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年工作总结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grpSp>
        <p:nvGrpSpPr>
          <p:cNvPr id="167947" name="组合 13"/>
          <p:cNvGrpSpPr/>
          <p:nvPr/>
        </p:nvGrpSpPr>
        <p:grpSpPr>
          <a:xfrm>
            <a:off x="128588" y="601663"/>
            <a:ext cx="1081087" cy="398462"/>
            <a:chOff x="303348" y="219709"/>
            <a:chExt cx="811729" cy="299085"/>
          </a:xfrm>
        </p:grpSpPr>
        <p:sp>
          <p:nvSpPr>
            <p:cNvPr id="167948"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7949"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3906"/>
                                        </p:tgtEl>
                                        <p:attrNameLst>
                                          <p:attrName>style.visibility</p:attrName>
                                        </p:attrNameLst>
                                      </p:cBhvr>
                                      <p:to>
                                        <p:strVal val="visible"/>
                                      </p:to>
                                    </p:set>
                                    <p:animEffect transition="in" filter="blinds(horizontal)">
                                      <p:cBhvr>
                                        <p:cTn id="7" dur="5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1" name="矩形 2"/>
          <p:cNvSpPr/>
          <p:nvPr/>
        </p:nvSpPr>
        <p:spPr>
          <a:xfrm>
            <a:off x="954088" y="2438400"/>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7</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）针对性强</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8962" name="文本框 1"/>
          <p:cNvSpPr txBox="1"/>
          <p:nvPr/>
        </p:nvSpPr>
        <p:spPr>
          <a:xfrm>
            <a:off x="1733550" y="3141663"/>
            <a:ext cx="7485063" cy="39878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对症下药，因人而异，因地制宜。</a:t>
            </a:r>
            <a:endParaRPr lang="zh-CN" altLang="en-US" sz="2000" dirty="0">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3040063"/>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3_02"/>
          <p:cNvPicPr>
            <a:picLocks noChangeAspect="1"/>
          </p:cNvPicPr>
          <p:nvPr/>
        </p:nvPicPr>
        <p:blipFill>
          <a:blip r:embed="rId1"/>
          <a:srcRect l="12244" t="12058" r="10789" b="13485"/>
          <a:stretch>
            <a:fillRect/>
          </a:stretch>
        </p:blipFill>
        <p:spPr>
          <a:xfrm>
            <a:off x="4487545" y="109855"/>
            <a:ext cx="4587240" cy="6430645"/>
          </a:xfrm>
          <a:prstGeom prst="rect">
            <a:avLst/>
          </a:prstGeom>
        </p:spPr>
      </p:pic>
      <p:pic>
        <p:nvPicPr>
          <p:cNvPr id="3" name="图片 2" descr="文字文稿3_01"/>
          <p:cNvPicPr>
            <a:picLocks noChangeAspect="1"/>
          </p:cNvPicPr>
          <p:nvPr/>
        </p:nvPicPr>
        <p:blipFill>
          <a:blip r:embed="rId2"/>
          <a:srcRect l="11423" t="11294" r="10601" b="12828"/>
          <a:stretch>
            <a:fillRect/>
          </a:stretch>
        </p:blipFill>
        <p:spPr>
          <a:xfrm>
            <a:off x="0" y="110490"/>
            <a:ext cx="4365625" cy="64293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3665" name="组合 5"/>
          <p:cNvGrpSpPr/>
          <p:nvPr/>
        </p:nvGrpSpPr>
        <p:grpSpPr>
          <a:xfrm>
            <a:off x="366713" y="2965450"/>
            <a:ext cx="8555037" cy="2505075"/>
            <a:chOff x="-1338" y="-765"/>
            <a:chExt cx="17077" cy="5016"/>
          </a:xfrm>
        </p:grpSpPr>
        <p:pic>
          <p:nvPicPr>
            <p:cNvPr id="113666" name="图片 3"/>
            <p:cNvPicPr>
              <a:picLocks noChangeAspect="1"/>
            </p:cNvPicPr>
            <p:nvPr/>
          </p:nvPicPr>
          <p:blipFill>
            <a:blip r:embed="rId1"/>
            <a:stretch>
              <a:fillRect/>
            </a:stretch>
          </p:blipFill>
          <p:spPr>
            <a:xfrm>
              <a:off x="-1338" y="-765"/>
              <a:ext cx="17077" cy="3648"/>
            </a:xfrm>
            <a:prstGeom prst="rect">
              <a:avLst/>
            </a:prstGeom>
            <a:noFill/>
            <a:ln w="9525">
              <a:noFill/>
            </a:ln>
          </p:spPr>
        </p:pic>
        <p:pic>
          <p:nvPicPr>
            <p:cNvPr id="113667" name="图片 4"/>
            <p:cNvPicPr>
              <a:picLocks noChangeAspect="1"/>
            </p:cNvPicPr>
            <p:nvPr/>
          </p:nvPicPr>
          <p:blipFill>
            <a:blip r:embed="rId2"/>
            <a:stretch>
              <a:fillRect/>
            </a:stretch>
          </p:blipFill>
          <p:spPr>
            <a:xfrm>
              <a:off x="-1295" y="2835"/>
              <a:ext cx="17005" cy="1416"/>
            </a:xfrm>
            <a:prstGeom prst="rect">
              <a:avLst/>
            </a:prstGeom>
            <a:noFill/>
            <a:ln w="9525">
              <a:noFill/>
            </a:ln>
          </p:spPr>
        </p:pic>
      </p:grpSp>
      <p:sp>
        <p:nvSpPr>
          <p:cNvPr id="113668" name="文本框 1"/>
          <p:cNvSpPr txBox="1"/>
          <p:nvPr/>
        </p:nvSpPr>
        <p:spPr>
          <a:xfrm>
            <a:off x="1044575" y="1638300"/>
            <a:ext cx="7056438" cy="706438"/>
          </a:xfrm>
          <a:prstGeom prst="rect">
            <a:avLst/>
          </a:prstGeom>
          <a:noFill/>
          <a:ln w="9525">
            <a:noFill/>
          </a:ln>
        </p:spPr>
        <p:txBody>
          <a:bodyPr anchor="t">
            <a:spAutoFit/>
          </a:bodyPr>
          <a:p>
            <a:pPr>
              <a:buFont typeface="Arial" panose="020B0604020202020204" pitchFamily="34" charset="0"/>
            </a:pPr>
            <a:r>
              <a:rPr lang="en-US" altLang="zh-CN" sz="2000" dirty="0">
                <a:latin typeface="Arial" panose="020B0604020202020204" pitchFamily="34" charset="0"/>
                <a:ea typeface="宋体" panose="02010600030101010101" pitchFamily="2" charset="-122"/>
              </a:rPr>
              <a:t>      </a:t>
            </a:r>
            <a:r>
              <a:rPr lang="zh-CN" altLang="en-US" sz="2000" dirty="0">
                <a:latin typeface="华文中宋" panose="02010600040101010101" pitchFamily="2" charset="-122"/>
                <a:ea typeface="华文中宋" panose="02010600040101010101" pitchFamily="2" charset="-122"/>
              </a:rPr>
              <a:t>公司主要领导对公文处理工作高度重视，从流程、签批、办理、时效、写作等各个方面进行了全面、深入指导。</a:t>
            </a:r>
            <a:endParaRPr lang="zh-CN" altLang="en-US" sz="2000" dirty="0">
              <a:latin typeface="华文中宋" panose="02010600040101010101" pitchFamily="2" charset="-122"/>
              <a:ea typeface="华文中宋" panose="02010600040101010101" pitchFamily="2" charset="-122"/>
            </a:endParaRPr>
          </a:p>
        </p:txBody>
      </p: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（一）概 念</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3_03"/>
          <p:cNvPicPr>
            <a:picLocks noChangeAspect="1"/>
          </p:cNvPicPr>
          <p:nvPr/>
        </p:nvPicPr>
        <p:blipFill>
          <a:blip r:embed="rId1"/>
          <a:srcRect l="11003" t="12058" r="11021" b="13491"/>
          <a:stretch>
            <a:fillRect/>
          </a:stretch>
        </p:blipFill>
        <p:spPr>
          <a:xfrm>
            <a:off x="0" y="132080"/>
            <a:ext cx="4322445" cy="6249670"/>
          </a:xfrm>
          <a:prstGeom prst="rect">
            <a:avLst/>
          </a:prstGeom>
        </p:spPr>
      </p:pic>
      <p:pic>
        <p:nvPicPr>
          <p:cNvPr id="3" name="图片 2" descr="文字文稿3_04"/>
          <p:cNvPicPr>
            <a:picLocks noChangeAspect="1"/>
          </p:cNvPicPr>
          <p:nvPr/>
        </p:nvPicPr>
        <p:blipFill>
          <a:blip r:embed="rId2"/>
          <a:srcRect l="12066" t="11787" r="11691" b="14476"/>
          <a:stretch>
            <a:fillRect/>
          </a:stretch>
        </p:blipFill>
        <p:spPr>
          <a:xfrm>
            <a:off x="4576445" y="90805"/>
            <a:ext cx="4366895" cy="6290945"/>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2_02"/>
          <p:cNvPicPr>
            <a:picLocks noChangeAspect="1"/>
          </p:cNvPicPr>
          <p:nvPr/>
        </p:nvPicPr>
        <p:blipFill>
          <a:blip r:embed="rId1"/>
          <a:srcRect l="11074" t="10631" r="9574" b="12399"/>
          <a:stretch>
            <a:fillRect/>
          </a:stretch>
        </p:blipFill>
        <p:spPr>
          <a:xfrm>
            <a:off x="4447540" y="47625"/>
            <a:ext cx="4624705" cy="6346825"/>
          </a:xfrm>
          <a:prstGeom prst="rect">
            <a:avLst/>
          </a:prstGeom>
        </p:spPr>
      </p:pic>
      <p:pic>
        <p:nvPicPr>
          <p:cNvPr id="3" name="图片 2" descr="文字文稿2_01"/>
          <p:cNvPicPr>
            <a:picLocks noChangeAspect="1"/>
          </p:cNvPicPr>
          <p:nvPr/>
        </p:nvPicPr>
        <p:blipFill>
          <a:blip r:embed="rId2"/>
          <a:srcRect l="11512" t="11319" r="10012" b="16566"/>
          <a:stretch>
            <a:fillRect/>
          </a:stretch>
        </p:blipFill>
        <p:spPr>
          <a:xfrm>
            <a:off x="0" y="47625"/>
            <a:ext cx="4258945" cy="61087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1074" name="组合 14"/>
          <p:cNvGrpSpPr/>
          <p:nvPr/>
        </p:nvGrpSpPr>
        <p:grpSpPr>
          <a:xfrm>
            <a:off x="1068388" y="1604963"/>
            <a:ext cx="6832600" cy="3336925"/>
            <a:chOff x="0" y="0"/>
            <a:chExt cx="6832264" cy="2891009"/>
          </a:xfrm>
        </p:grpSpPr>
        <p:sp>
          <p:nvSpPr>
            <p:cNvPr id="169986" name="矩形 7"/>
            <p:cNvSpPr/>
            <p:nvPr/>
          </p:nvSpPr>
          <p:spPr>
            <a:xfrm>
              <a:off x="92762" y="33468"/>
              <a:ext cx="6668423" cy="2574126"/>
            </a:xfrm>
            <a:prstGeom prst="rect">
              <a:avLst/>
            </a:prstGeom>
            <a:noFill/>
            <a:ln w="9525">
              <a:noFill/>
            </a:ln>
          </p:spPr>
          <p:txBody>
            <a:bodyPr anchor="t">
              <a:spAutoFit/>
            </a:bodyPr>
            <a:p>
              <a:pPr indent="457200">
                <a:lnSpc>
                  <a:spcPct val="130000"/>
                </a:lnSpc>
                <a:buFont typeface="Arial" panose="020B0604020202020204" pitchFamily="34" charset="0"/>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存在的问题：人才结构亟待优化，技能人才断层现象比较突出，高端人才和成熟专业人才紧缺。</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buFont typeface="Arial" panose="020B0604020202020204" pitchFamily="34" charset="0"/>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buFont typeface="Arial" panose="020B0604020202020204" pitchFamily="34" charset="0"/>
              </a:pPr>
              <a:r>
                <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2020</a:t>
              </a: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年重点工作安排：</a:t>
              </a:r>
              <a:endParaRPr lang="en-US" altLang="zh-CN"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nSpc>
                  <a:spcPct val="130000"/>
                </a:lnSpc>
                <a:buFont typeface="Arial" panose="020B0604020202020204" pitchFamily="34" charset="0"/>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三）关于人力资源管理。一是推进薪酬体系改革。将按照“业绩导向、兼顾公平、以岗定薪、岗变薪变”的原则，深化薪酬改革。二是优化劳动用工管理。统筹实施定编定岗定员工作，严格控制用工总量，调整优化用工结构。改变用工方式，逐步实行一线员工属地化招聘，逐步降低用工成本。</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9987" name="矩形 10"/>
            <p:cNvSpPr/>
            <p:nvPr/>
          </p:nvSpPr>
          <p:spPr>
            <a:xfrm>
              <a:off x="0" y="0"/>
              <a:ext cx="6832264" cy="2891009"/>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buFont typeface="Arial" panose="020B0604020202020204" pitchFamily="34" charset="0"/>
              </a:pP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69988" name="矩形 7"/>
            <p:cNvSpPr/>
            <p:nvPr/>
          </p:nvSpPr>
          <p:spPr>
            <a:xfrm>
              <a:off x="3475037" y="2504633"/>
              <a:ext cx="3286148" cy="355943"/>
            </a:xfrm>
            <a:prstGeom prst="rect">
              <a:avLst/>
            </a:prstGeom>
            <a:noFill/>
            <a:ln w="9525">
              <a:noFill/>
            </a:ln>
          </p:spPr>
          <p:txBody>
            <a:bodyPr anchor="t">
              <a:spAutoFit/>
            </a:bodyPr>
            <a:p>
              <a:pPr indent="457200" algn="r">
                <a:lnSpc>
                  <a:spcPct val="130000"/>
                </a:lnSpc>
                <a:buFont typeface="Arial" panose="020B0604020202020204" pitchFamily="34" charset="0"/>
              </a:pPr>
              <a:r>
                <a:rPr lang="en-US" altLang="zh-CN" sz="1600" dirty="0">
                  <a:solidFill>
                    <a:srgbClr val="937B39"/>
                  </a:solidFill>
                  <a:latin typeface="华文中宋" panose="02010600040101010101" pitchFamily="2" charset="-122"/>
                  <a:ea typeface="华文中宋" panose="02010600040101010101" pitchFamily="2" charset="-122"/>
                </a:rPr>
                <a:t>——</a:t>
              </a:r>
              <a:r>
                <a:rPr lang="zh-CN" altLang="en-US" sz="1600" dirty="0">
                  <a:solidFill>
                    <a:srgbClr val="937B39"/>
                  </a:solidFill>
                  <a:latin typeface="华文中宋" panose="02010600040101010101" pitchFamily="2" charset="-122"/>
                  <a:ea typeface="华文中宋" panose="02010600040101010101" pitchFamily="2" charset="-122"/>
                </a:rPr>
                <a:t>某公司年度工作总结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grpSp>
      <p:grpSp>
        <p:nvGrpSpPr>
          <p:cNvPr id="169995" name="组合 13"/>
          <p:cNvGrpSpPr/>
          <p:nvPr/>
        </p:nvGrpSpPr>
        <p:grpSpPr>
          <a:xfrm>
            <a:off x="128588" y="601663"/>
            <a:ext cx="1081087" cy="398462"/>
            <a:chOff x="303348" y="219709"/>
            <a:chExt cx="811729" cy="299085"/>
          </a:xfrm>
        </p:grpSpPr>
        <p:sp>
          <p:nvSpPr>
            <p:cNvPr id="169996"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69997"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blinds(horizontal)">
                                      <p:cBhvr>
                                        <p:cTn id="7" dur="500"/>
                                        <p:tgtEl>
                                          <p:spTgt spid="131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矩形 2"/>
          <p:cNvSpPr/>
          <p:nvPr/>
        </p:nvSpPr>
        <p:spPr>
          <a:xfrm>
            <a:off x="1003300" y="2459038"/>
            <a:ext cx="1868805" cy="398780"/>
          </a:xfrm>
          <a:prstGeom prst="rect">
            <a:avLst/>
          </a:prstGeom>
          <a:noFill/>
          <a:ln w="9525">
            <a:noFill/>
          </a:ln>
        </p:spPr>
        <p:txBody>
          <a:bodyPr wrap="none" anchor="t">
            <a:spAutoFit/>
          </a:bodyPr>
          <a:p>
            <a:pPr>
              <a:spcBef>
                <a:spcPct val="20000"/>
              </a:spcBef>
              <a:buFont typeface="Arial" panose="020B0604020202020204" pitchFamily="34" charset="0"/>
            </a:pP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a:t>
            </a: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8</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）内容务实</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71010" name="文本框 1"/>
          <p:cNvSpPr txBox="1"/>
          <p:nvPr/>
        </p:nvSpPr>
        <p:spPr>
          <a:xfrm>
            <a:off x="2459038" y="3227388"/>
            <a:ext cx="7485062" cy="39878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少些套话，少些虚话。</a:t>
            </a:r>
            <a:endParaRPr lang="zh-CN" altLang="en-US" sz="2000" dirty="0">
              <a:latin typeface="华文中宋" panose="02010600040101010101" pitchFamily="2" charset="-122"/>
              <a:ea typeface="华文中宋" panose="02010600040101010101" pitchFamily="2" charset="-122"/>
            </a:endParaRPr>
          </a:p>
        </p:txBody>
      </p:sp>
      <p:cxnSp>
        <p:nvCxnSpPr>
          <p:cNvPr id="4" name="直接连接符 3"/>
          <p:cNvCxnSpPr/>
          <p:nvPr/>
        </p:nvCxnSpPr>
        <p:spPr>
          <a:xfrm flipH="1">
            <a:off x="-107950" y="30559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文字文稿2_01"/>
          <p:cNvPicPr>
            <a:picLocks noChangeAspect="1"/>
          </p:cNvPicPr>
          <p:nvPr/>
        </p:nvPicPr>
        <p:blipFill>
          <a:blip r:embed="rId1"/>
          <a:srcRect l="8484" t="18857" r="10494" b="27803"/>
          <a:stretch>
            <a:fillRect/>
          </a:stretch>
        </p:blipFill>
        <p:spPr>
          <a:xfrm>
            <a:off x="1558290" y="439420"/>
            <a:ext cx="6094730" cy="5676900"/>
          </a:xfrm>
          <a:prstGeom prst="rect">
            <a:avLst/>
          </a:prstGeom>
        </p:spPr>
      </p:pic>
      <p:sp>
        <p:nvSpPr>
          <p:cNvPr id="169988" name="矩形 7"/>
          <p:cNvSpPr/>
          <p:nvPr/>
        </p:nvSpPr>
        <p:spPr>
          <a:xfrm>
            <a:off x="4276896" y="6116436"/>
            <a:ext cx="3286310" cy="410845"/>
          </a:xfrm>
          <a:prstGeom prst="rect">
            <a:avLst/>
          </a:prstGeom>
          <a:noFill/>
          <a:ln w="9525">
            <a:noFill/>
          </a:ln>
        </p:spPr>
        <p:txBody>
          <a:bodyPr anchor="t">
            <a:spAutoFit/>
          </a:bodyPr>
          <a:p>
            <a:pPr indent="457200" algn="r">
              <a:lnSpc>
                <a:spcPct val="130000"/>
              </a:lnSpc>
              <a:buFont typeface="Arial" panose="020B0604020202020204" pitchFamily="34" charset="0"/>
            </a:pPr>
            <a:r>
              <a:rPr lang="en-US" altLang="zh-CN" sz="1600" dirty="0">
                <a:solidFill>
                  <a:srgbClr val="937B39"/>
                </a:solidFill>
                <a:latin typeface="华文中宋" panose="02010600040101010101" pitchFamily="2" charset="-122"/>
                <a:ea typeface="华文中宋" panose="02010600040101010101" pitchFamily="2" charset="-122"/>
              </a:rPr>
              <a:t>——</a:t>
            </a:r>
            <a:r>
              <a:rPr lang="zh-CN" altLang="en-US" sz="1600" dirty="0">
                <a:solidFill>
                  <a:srgbClr val="937B39"/>
                </a:solidFill>
                <a:latin typeface="华文中宋" panose="02010600040101010101" pitchFamily="2" charset="-122"/>
                <a:ea typeface="华文中宋" panose="02010600040101010101" pitchFamily="2" charset="-122"/>
              </a:rPr>
              <a:t>某公司市场开发工作总结</a:t>
            </a:r>
            <a:endParaRPr lang="zh-CN" altLang="en-US" sz="1600" dirty="0">
              <a:solidFill>
                <a:srgbClr val="937B39"/>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0835" name="组合 10"/>
          <p:cNvGrpSpPr/>
          <p:nvPr/>
        </p:nvGrpSpPr>
        <p:grpSpPr>
          <a:xfrm>
            <a:off x="1071563" y="1670050"/>
            <a:ext cx="6858000" cy="2930525"/>
            <a:chOff x="0" y="0"/>
            <a:chExt cx="6858023" cy="2500348"/>
          </a:xfrm>
        </p:grpSpPr>
        <p:sp>
          <p:nvSpPr>
            <p:cNvPr id="172034" name="矩形 7"/>
            <p:cNvSpPr/>
            <p:nvPr/>
          </p:nvSpPr>
          <p:spPr>
            <a:xfrm>
              <a:off x="0" y="22798"/>
              <a:ext cx="6858000" cy="2069085"/>
            </a:xfrm>
            <a:prstGeom prst="rect">
              <a:avLst/>
            </a:prstGeom>
            <a:noFill/>
            <a:ln w="9525">
              <a:noFill/>
            </a:ln>
          </p:spPr>
          <p:txBody>
            <a:bodyPr anchor="t">
              <a:spAutoFit/>
            </a:bodyPr>
            <a:p>
              <a:pPr indent="457200">
                <a:lnSpc>
                  <a:spcPts val="2600"/>
                </a:lnSpc>
                <a:buFont typeface="Arial" panose="020B0604020202020204" pitchFamily="34" charset="0"/>
              </a:pPr>
              <a:r>
                <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rPr>
                <a:t>公司始终把“促转型”作为实现可持续发展的关键。董事长讲话从具体业务角度对如何推动结构转型和产业升级做了大篇幅的阐述。这充分说明，实现业务转型是当前集团上下形成共识、矢志奋斗的重要工作目标，是企业紧跟发展大势，实现可持续发展的关键。对我们来说，推进业务转型，实现承包商向投资运营商转变，既是对集团发展要求的响应和落实，也是公司实现基业长青、持续发展的唯一途径，因此必须在加快转型上有新作为、有大突破，切实打造增长新动能，厚植发展新优势。</a:t>
              </a:r>
              <a:endParaRPr lang="zh-CN" altLang="en-US" sz="1600" dirty="0">
                <a:solidFill>
                  <a:srgbClr val="0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72035" name="矩形 10"/>
            <p:cNvSpPr/>
            <p:nvPr/>
          </p:nvSpPr>
          <p:spPr>
            <a:xfrm>
              <a:off x="25400" y="0"/>
              <a:ext cx="6832600" cy="2500348"/>
            </a:xfrm>
            <a:prstGeom prst="rect">
              <a:avLst/>
            </a:prstGeom>
            <a:noFill/>
            <a:ln w="15875" cap="flat" cmpd="sng">
              <a:solidFill>
                <a:srgbClr val="937B39"/>
              </a:solidFill>
              <a:prstDash val="sysDash"/>
              <a:miter/>
              <a:headEnd type="none" w="med" len="med"/>
              <a:tailEnd type="none" w="med" len="med"/>
            </a:ln>
          </p:spPr>
          <p:txBody>
            <a:bodyPr lIns="90170" tIns="46990" rIns="90170" bIns="46990" anchor="ctr"/>
            <a:p>
              <a:pPr algn="ctr">
                <a:buFont typeface="Arial" panose="020B0604020202020204" pitchFamily="34" charset="0"/>
              </a:pPr>
              <a:endParaRPr lang="zh-CN" altLang="en-US" dirty="0">
                <a:solidFill>
                  <a:srgbClr val="000000"/>
                </a:solidFill>
                <a:latin typeface="华文中宋" panose="02010600040101010101" pitchFamily="2" charset="-122"/>
                <a:ea typeface="华文中宋" panose="02010600040101010101" pitchFamily="2" charset="-122"/>
              </a:endParaRPr>
            </a:p>
          </p:txBody>
        </p:sp>
        <p:sp>
          <p:nvSpPr>
            <p:cNvPr id="172036" name="矩形 7"/>
            <p:cNvSpPr/>
            <p:nvPr/>
          </p:nvSpPr>
          <p:spPr>
            <a:xfrm>
              <a:off x="1571611" y="2043141"/>
              <a:ext cx="5286412" cy="392796"/>
            </a:xfrm>
            <a:prstGeom prst="rect">
              <a:avLst/>
            </a:prstGeom>
            <a:noFill/>
            <a:ln w="9525">
              <a:noFill/>
            </a:ln>
          </p:spPr>
          <p:txBody>
            <a:bodyPr anchor="t">
              <a:spAutoFit/>
            </a:bodyPr>
            <a:p>
              <a:pPr indent="457200">
                <a:lnSpc>
                  <a:spcPct val="150000"/>
                </a:lnSpc>
                <a:buFont typeface="Arial" panose="020B0604020202020204" pitchFamily="34" charset="0"/>
              </a:pP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某公司</a:t>
              </a:r>
              <a:r>
                <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2019</a:t>
              </a:r>
              <a:r>
                <a:rPr lang="zh-CN" altLang="en-US"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rPr>
                <a:t>年半年工作总结</a:t>
              </a:r>
              <a:endParaRPr lang="en-US" altLang="zh-CN" sz="1600" dirty="0">
                <a:solidFill>
                  <a:srgbClr val="937B39"/>
                </a:solidFill>
                <a:latin typeface="华文中宋" panose="02010600040101010101" pitchFamily="2" charset="-122"/>
                <a:ea typeface="华文中宋" panose="02010600040101010101" pitchFamily="2" charset="-122"/>
                <a:sym typeface="微软雅黑" panose="020B0503020204020204" pitchFamily="34" charset="-122"/>
              </a:endParaRPr>
            </a:p>
          </p:txBody>
        </p:sp>
      </p:grpSp>
      <p:grpSp>
        <p:nvGrpSpPr>
          <p:cNvPr id="172043" name="组合 13"/>
          <p:cNvGrpSpPr/>
          <p:nvPr/>
        </p:nvGrpSpPr>
        <p:grpSpPr>
          <a:xfrm>
            <a:off x="128588" y="601663"/>
            <a:ext cx="1081087" cy="398462"/>
            <a:chOff x="303348" y="219709"/>
            <a:chExt cx="811729" cy="299085"/>
          </a:xfrm>
        </p:grpSpPr>
        <p:sp>
          <p:nvSpPr>
            <p:cNvPr id="172044"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72045"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35"/>
                                        </p:tgtEl>
                                        <p:attrNameLst>
                                          <p:attrName>style.visibility</p:attrName>
                                        </p:attrNameLst>
                                      </p:cBhvr>
                                      <p:to>
                                        <p:strVal val="visible"/>
                                      </p:to>
                                    </p:set>
                                    <p:animEffect transition="in" filter="blinds(horizontal)">
                                      <p:cBhvr>
                                        <p:cTn id="7" dur="500"/>
                                        <p:tgtEl>
                                          <p:spTgt spid="120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3"/>
          <p:cNvSpPr txBox="1"/>
          <p:nvPr/>
        </p:nvSpPr>
        <p:spPr>
          <a:xfrm>
            <a:off x="525775" y="699135"/>
            <a:ext cx="8092445" cy="4794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60958" tIns="60958" rIns="60958" bIns="60958" spcCol="38100">
            <a:spAutoFit/>
          </a:bodyPr>
          <a:lstStyle/>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4.</a:t>
            </a:r>
            <a:r>
              <a:rPr kumimoji="0" lang="zh-CN" altLang="en-US" sz="2000" b="0"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公文不能出现错别字、漏字和笔误，数字要准确。</a:t>
            </a:r>
            <a:endParaRPr kumimoji="0" lang="zh-CN" altLang="en-US" sz="2000" b="0"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endParaRPr>
          </a:p>
        </p:txBody>
      </p:sp>
      <p:sp>
        <p:nvSpPr>
          <p:cNvPr id="10" name="TextBox 3"/>
          <p:cNvSpPr txBox="1"/>
          <p:nvPr/>
        </p:nvSpPr>
        <p:spPr>
          <a:xfrm>
            <a:off x="187960" y="1339215"/>
            <a:ext cx="8746490" cy="51219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60958" tIns="60958" rIns="60958" bIns="60958" spcCol="38100">
            <a:spAutoFit/>
          </a:bodyPr>
          <a:lstStyle/>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1</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rPr>
              <a:t>其他</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mn-ea"/>
                <a:sym typeface="+mn-lt"/>
              </a:rPr>
              <a:t>其它</a:t>
            </a:r>
            <a:endPar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所有公文中应统一使用标准词汇“其他”。</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2</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rPr>
              <a:t>截至</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mn-ea"/>
                <a:sym typeface="+mn-lt"/>
              </a:rPr>
              <a:t>截止</a:t>
            </a:r>
            <a:endPar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“截至”表示停止于某个时间，强调“时间”，常用于具体时间之前，使用时必须带时间词语。如：截至昨天，截至年底。</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“截止”表示到一定时间停止，强调“停止”，不能带时间词语，一般用于时间词语之后。如：投票将于本月底截止。</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3</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rPr>
              <a:t>制定</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mn-ea"/>
                <a:sym typeface="+mn-lt"/>
              </a:rPr>
              <a:t>制订</a:t>
            </a:r>
            <a:endPar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如果是将要或已经进行，宜用“制定”；如果是正在进行，宜用“制订”。</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4</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mn-ea"/>
                <a:sym typeface="+mn-lt"/>
              </a:rPr>
              <a:t>作</a:t>
            </a:r>
            <a:r>
              <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r>
              <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mn-ea"/>
                <a:sym typeface="+mn-lt"/>
              </a:rPr>
              <a:t>做</a:t>
            </a:r>
            <a:endParaRPr kumimoji="0" lang="en-US" altLang="zh-CN"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如果后面的词语是名词，用“做”。如：“做家务”“做手工”。</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1" fontAlgn="base" latinLnBrk="0" hangingPunct="1">
              <a:lnSpc>
                <a:spcPts val="26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如果后面的词语是动词，用“作”。如：“作调查”“作总结”。</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1"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4088" name="文本框 3"/>
          <p:cNvSpPr txBox="1"/>
          <p:nvPr/>
        </p:nvSpPr>
        <p:spPr>
          <a:xfrm>
            <a:off x="220663" y="1468438"/>
            <a:ext cx="8547100" cy="132207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括号的使用意在解释、说明。它是夹在正文中间，为使读者有个更深入的了解的注释性符号。括号根据不同的使用情况，有多种形式。</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如，大括号“{ }”、中括号“[ ]”、小括号“（ ）”。此外，还有六角括号“〔〕”、尖括号“&lt;&gt;”和方头括号“【】”等。</a:t>
            </a:r>
            <a:endParaRPr lang="zh-CN" altLang="en-US" sz="2000" dirty="0">
              <a:latin typeface="华文中宋" panose="02010600040101010101" pitchFamily="2" charset="-122"/>
              <a:ea typeface="华文中宋" panose="02010600040101010101" pitchFamily="2" charset="-122"/>
            </a:endParaRPr>
          </a:p>
        </p:txBody>
      </p:sp>
      <p:sp>
        <p:nvSpPr>
          <p:cNvPr id="174089"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1</a:t>
            </a:r>
            <a:r>
              <a:rPr lang="zh-CN" altLang="en-US" sz="2000" dirty="0">
                <a:solidFill>
                  <a:srgbClr val="0069B9"/>
                </a:solidFill>
                <a:latin typeface="华文中宋" panose="02010600040101010101" pitchFamily="2" charset="-122"/>
                <a:ea typeface="华文中宋" panose="02010600040101010101" pitchFamily="2" charset="-122"/>
                <a:sym typeface="+mn-ea"/>
              </a:rPr>
              <a:t>）括号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4090" name="文本框 5"/>
          <p:cNvSpPr txBox="1"/>
          <p:nvPr/>
        </p:nvSpPr>
        <p:spPr>
          <a:xfrm>
            <a:off x="130175" y="3019425"/>
            <a:ext cx="8758238" cy="3169285"/>
          </a:xfrm>
          <a:prstGeom prst="rect">
            <a:avLst/>
          </a:prstGeom>
          <a:noFill/>
          <a:ln w="9525">
            <a:noFill/>
          </a:ln>
        </p:spPr>
        <p:txBody>
          <a:bodyPr anchor="t">
            <a:spAutoFit/>
          </a:bodyPr>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同类括号一处用一次</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无论括号的形式多么繁复，在文章中，同一个地方，同类括号只能出现一次，切记不要出现同类括号套用的现象。一般来说，很多人在公文写作中，容易出现在小括号中再次使用小括号的情况。</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结合局党组决策部署，认真开展自查自纠（责任单位：各司局（单位））</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结合局党组决策部署，认真开展自查自纠[责任单位：各司局（单位）]</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105"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5112"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1</a:t>
            </a:r>
            <a:r>
              <a:rPr lang="zh-CN" altLang="en-US" sz="2000" dirty="0">
                <a:solidFill>
                  <a:srgbClr val="0069B9"/>
                </a:solidFill>
                <a:latin typeface="华文中宋" panose="02010600040101010101" pitchFamily="2" charset="-122"/>
                <a:ea typeface="华文中宋" panose="02010600040101010101" pitchFamily="2" charset="-122"/>
                <a:sym typeface="+mn-ea"/>
              </a:rPr>
              <a:t>）括号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5113" name="文本框 1"/>
          <p:cNvSpPr txBox="1"/>
          <p:nvPr/>
        </p:nvSpPr>
        <p:spPr>
          <a:xfrm>
            <a:off x="230188" y="1644650"/>
            <a:ext cx="8756650" cy="4092575"/>
          </a:xfrm>
          <a:prstGeom prst="rect">
            <a:avLst/>
          </a:prstGeom>
          <a:noFill/>
          <a:ln w="9525">
            <a:noFill/>
          </a:ln>
        </p:spPr>
        <p:txBody>
          <a:bodyPr anchor="t">
            <a:spAutoFit/>
          </a:bodyPr>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不与其他标点“共处”</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在公文写作中，有时括号内的句子成分较多，很多人容易在句子结尾加其他标点。如果括号中的句子成分是对前文的解释补充，且括号前边并无其他标点，则括号中句末不宜使用其他符号。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为加强对全区查处取缔无证无照经营综合治理工作的领导，决定成立××区查处取缔无证无照经营综合治理工作领导小组（领导小组组长由常务副区长兼任，副组长由××局局长兼任。），负责该项工作的协调处理。</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为加强对全区查处取缔无证无照经营综合治理工作的领导，决定成立××区查处取缔无证无照经营综合治理工作领导小组（领导小组组长由常务副区长兼任，副组长由××局局长兼任），负责该项工作的协调处理。</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6129"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6136"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2</a:t>
            </a:r>
            <a:r>
              <a:rPr lang="zh-CN" altLang="en-US" sz="2000" dirty="0">
                <a:solidFill>
                  <a:srgbClr val="0069B9"/>
                </a:solidFill>
                <a:latin typeface="华文中宋" panose="02010600040101010101" pitchFamily="2" charset="-122"/>
                <a:ea typeface="华文中宋" panose="02010600040101010101" pitchFamily="2" charset="-122"/>
                <a:sym typeface="+mn-ea"/>
              </a:rPr>
              <a:t>）句号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6137" name="文本框 3"/>
          <p:cNvSpPr txBox="1"/>
          <p:nvPr/>
        </p:nvSpPr>
        <p:spPr>
          <a:xfrm>
            <a:off x="28575" y="1530350"/>
            <a:ext cx="9034463" cy="470789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句号表示一句话结束，使用比较广泛。但在以下一些情况中，需要谨慎处理。</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并列句，用“句”时不用“分”</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在并列句中，如果分项列举的各项或多项已包含句号时，各项的末尾不能再用分号。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一是养老保险安置。对进入企业工作的失地农民要同企业员工一样纳入企业职工基本养老保险；二是医疗保险安置。城镇居民医疗保险制度已建立，可参加城镇居民医疗保险。</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一是养老保险安置。对进入企业工作的失地农民要同企业员工一样纳入企业职工基本养老保险。</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二是医疗保险安置。城镇居民医疗保险制度已建立，可参加城镇居民医疗保险。</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
          <p:cNvSpPr txBox="1"/>
          <p:nvPr/>
        </p:nvSpPr>
        <p:spPr>
          <a:xfrm>
            <a:off x="796925" y="1429384"/>
            <a:ext cx="7550150" cy="43675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60958" tIns="60958" rIns="60958" bIns="60958" spcCol="38100">
            <a:spAutoFit/>
          </a:bodyPr>
          <a:lstStyle/>
          <a:p>
            <a:pPr marL="0" marR="0" lvl="0" indent="0" algn="l" defTabSz="914400" rtl="0" eaLnBrk="0" fontAlgn="base" latinLnBrk="0" hangingPunct="1">
              <a:lnSpc>
                <a:spcPct val="120000"/>
              </a:lnSpc>
              <a:spcBef>
                <a:spcPct val="0"/>
              </a:spcBef>
              <a:spcAft>
                <a:spcPts val="1000"/>
              </a:spcAft>
              <a:buClrTx/>
              <a:buSzTx/>
              <a:buFontTx/>
              <a:buNone/>
              <a:defRPr/>
            </a:pPr>
            <a:r>
              <a:rPr kumimoji="0" lang="en-US" altLang="zh-CN" sz="2000" b="1"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1.</a:t>
            </a:r>
            <a:r>
              <a:rPr kumimoji="0" lang="zh-CN" altLang="en-US" sz="2000" b="1"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行文总规则</a:t>
            </a:r>
            <a:endParaRPr kumimoji="0" lang="en-US" altLang="zh-CN" sz="2000" b="1"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行文应当</a:t>
            </a:r>
            <a:r>
              <a:rPr kumimoji="0" lang="zh-CN" altLang="en-US" sz="2000" b="1" i="0" u="none" strike="noStrike" kern="1200" cap="none" spc="0" normalizeH="0" baseline="0" noProof="0" dirty="0">
                <a:ln>
                  <a:noFill/>
                </a:ln>
                <a:solidFill>
                  <a:srgbClr val="E70011"/>
                </a:solidFill>
                <a:effectLst/>
                <a:uLnTx/>
                <a:uFillTx/>
                <a:latin typeface="华文中宋" panose="02010600040101010101" pitchFamily="2" charset="-122"/>
                <a:ea typeface="华文中宋" panose="02010600040101010101" pitchFamily="2" charset="-122"/>
                <a:cs typeface="+mn-ea"/>
                <a:sym typeface="+mn-lt"/>
              </a:rPr>
              <a:t>确有必要</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，讲求实效，注重针对性和可操作性。</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行文关系根据隶属关系和职权范围确定。</a:t>
            </a:r>
            <a:r>
              <a:rPr kumimoji="0" lang="zh-CN" altLang="en-US" sz="2000" b="1" i="0" u="none" strike="noStrike" kern="1200" cap="none" spc="0" normalizeH="0" baseline="0" noProof="0" dirty="0">
                <a:ln>
                  <a:noFill/>
                </a:ln>
                <a:solidFill>
                  <a:srgbClr val="E70011"/>
                </a:solidFill>
                <a:effectLst/>
                <a:uLnTx/>
                <a:uFillTx/>
                <a:latin typeface="华文中宋" panose="02010600040101010101" pitchFamily="2" charset="-122"/>
                <a:ea typeface="华文中宋" panose="02010600040101010101" pitchFamily="2" charset="-122"/>
                <a:cs typeface="+mn-ea"/>
                <a:sym typeface="+mn-lt"/>
              </a:rPr>
              <a:t>一般不得越级行文</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，特殊情况需要越级行文的，应当同时抄送被越过的机关。</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ct val="12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ct val="12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ct val="120000"/>
              </a:lnSpc>
              <a:spcBef>
                <a:spcPct val="0"/>
              </a:spcBef>
              <a:spcAft>
                <a:spcPts val="1000"/>
              </a:spcAft>
              <a:buClrTx/>
              <a:buSzTx/>
              <a:buFontTx/>
              <a:buNone/>
              <a:defRPr/>
            </a:pPr>
            <a:r>
              <a:rPr kumimoji="0" lang="en-US" altLang="zh-CN" sz="2000" b="1"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2.</a:t>
            </a:r>
            <a:r>
              <a:rPr kumimoji="0" lang="zh-CN" altLang="en-US" sz="2000" b="1" i="0" u="none" strike="noStrike" kern="1200" cap="none" spc="0" normalizeH="0" baseline="0"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越级行文的特殊情况</a:t>
            </a:r>
            <a:endParaRPr kumimoji="0" lang="en-US" altLang="zh-CN" sz="2000" b="1" i="0" u="none" strike="noStrike" kern="1200" cap="none" spc="0" normalizeH="0" baseline="0" noProof="0" dirty="0">
              <a:ln>
                <a:noFill/>
              </a:ln>
              <a:solidFill>
                <a:srgbClr val="C00000"/>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一是遇有</a:t>
            </a:r>
            <a:r>
              <a:rPr kumimoji="0" lang="zh-CN" altLang="en-US" sz="2000" b="1" i="0" u="none" strike="noStrike" kern="1200" cap="none" spc="0" normalizeH="0" baseline="0" noProof="0" dirty="0">
                <a:ln>
                  <a:noFill/>
                </a:ln>
                <a:solidFill>
                  <a:srgbClr val="E70011"/>
                </a:solidFill>
                <a:effectLst/>
                <a:uLnTx/>
                <a:uFillTx/>
                <a:latin typeface="华文中宋" panose="02010600040101010101" pitchFamily="2" charset="-122"/>
                <a:ea typeface="华文中宋" panose="02010600040101010101" pitchFamily="2" charset="-122"/>
                <a:cs typeface="+mn-ea"/>
                <a:sym typeface="+mn-lt"/>
              </a:rPr>
              <a:t>重大突发事件</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，包括重大自然灾害、重大事故灾难、重大公共卫生事件和社会治安事件等，主要是为了抢时间、不误事。</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二是直接的上级机关乱作为，或者违法违纪的，对处分决定不服的，可以越级行文。</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p:txBody>
      </p:sp>
      <p:cxnSp>
        <p:nvCxnSpPr>
          <p:cNvPr id="4" name="直接连接符 3"/>
          <p:cNvCxnSpPr/>
          <p:nvPr/>
        </p:nvCxnSpPr>
        <p:spPr>
          <a:xfrm flipH="1">
            <a:off x="35560" y="1947863"/>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35560" y="4229100"/>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（二）规则</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3"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7160"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2</a:t>
            </a:r>
            <a:r>
              <a:rPr lang="zh-CN" altLang="en-US" sz="2000" dirty="0">
                <a:solidFill>
                  <a:srgbClr val="0069B9"/>
                </a:solidFill>
                <a:latin typeface="华文中宋" panose="02010600040101010101" pitchFamily="2" charset="-122"/>
                <a:ea typeface="华文中宋" panose="02010600040101010101" pitchFamily="2" charset="-122"/>
                <a:sym typeface="+mn-ea"/>
              </a:rPr>
              <a:t>）句号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7161" name="文本框 1"/>
          <p:cNvSpPr txBox="1"/>
          <p:nvPr/>
        </p:nvSpPr>
        <p:spPr>
          <a:xfrm>
            <a:off x="280988" y="1738313"/>
            <a:ext cx="8699500" cy="4092575"/>
          </a:xfrm>
          <a:prstGeom prst="rect">
            <a:avLst/>
          </a:prstGeom>
          <a:noFill/>
          <a:ln w="9525">
            <a:noFill/>
          </a:ln>
        </p:spPr>
        <p:txBody>
          <a:bodyPr anchor="t">
            <a:spAutoFit/>
          </a:bodyPr>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图表名称、注释、附件名处不用“句”</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在一些图表处一般会有一些标识图表名称或对图表进行注解的字样，有时也会在文中或文末出现提示文章使用的附件名称，在这些文字结尾处，不宜再添加句号。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例：（图表略）</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注：以上各项数据统计截至时间为2018年12月31日；城市人口指常住户籍人口；规模工业企业个数统计为新口径。</a:t>
            </a:r>
            <a:r>
              <a:rPr lang="zh-CN" altLang="en-US" sz="2000" dirty="0">
                <a:solidFill>
                  <a:srgbClr val="FF0000"/>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注：以上各项数据统计截至时间为2018年12月31日；城市人口指常住户籍人口；规模工业企业个数统计为新口径</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8177"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8184"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3</a:t>
            </a:r>
            <a:r>
              <a:rPr lang="zh-CN" altLang="en-US" sz="2000" dirty="0">
                <a:solidFill>
                  <a:srgbClr val="0069B9"/>
                </a:solidFill>
                <a:latin typeface="华文中宋" panose="02010600040101010101" pitchFamily="2" charset="-122"/>
                <a:ea typeface="华文中宋" panose="02010600040101010101" pitchFamily="2" charset="-122"/>
                <a:sym typeface="+mn-ea"/>
              </a:rPr>
              <a:t>）顿号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8185" name="文本框 1"/>
          <p:cNvSpPr txBox="1"/>
          <p:nvPr/>
        </p:nvSpPr>
        <p:spPr>
          <a:xfrm>
            <a:off x="28575" y="1582738"/>
            <a:ext cx="9094788" cy="4707890"/>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表示并列的词或词组之间的停顿。</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书名号、引号、数字之间</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如果书名号和引号连续出现，则中间不使用顿号，如果书名号、引号之间还有其他句子成分，则使用顿号。相邻的两数字连用表示概数时，中间也不宜用顿号。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理想信念是“压舱石”、“定盘星”、“风向标”。</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理想信念是“压舱石”“定盘星”“风向标”。</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我们要筑好理想信念“压舱石”、把稳“定盘星”、定好“风向标”。</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飞机在6000米高空水平飞行时，只能看到两侧八、九公里和前方一、二十公里范围内的地面。</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飞机在6000米高空水平飞行时，只能看到两侧八九公里和前方一二十公里范围内的地面。</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1"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9208"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3</a:t>
            </a:r>
            <a:r>
              <a:rPr lang="zh-CN" altLang="en-US" sz="2000" dirty="0">
                <a:solidFill>
                  <a:srgbClr val="0069B9"/>
                </a:solidFill>
                <a:latin typeface="华文中宋" panose="02010600040101010101" pitchFamily="2" charset="-122"/>
                <a:ea typeface="华文中宋" panose="02010600040101010101" pitchFamily="2" charset="-122"/>
                <a:sym typeface="+mn-ea"/>
              </a:rPr>
              <a:t>）顿号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79209" name="文本框 1"/>
          <p:cNvSpPr txBox="1"/>
          <p:nvPr/>
        </p:nvSpPr>
        <p:spPr>
          <a:xfrm>
            <a:off x="71438" y="1765300"/>
            <a:ext cx="9001125" cy="3784600"/>
          </a:xfrm>
          <a:prstGeom prst="rect">
            <a:avLst/>
          </a:prstGeom>
          <a:noFill/>
          <a:ln w="9525">
            <a:noFill/>
          </a:ln>
        </p:spPr>
        <p:txBody>
          <a:bodyPr anchor="t">
            <a:spAutoFit/>
          </a:bodyPr>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书名号内</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在一些书名号中间，由于句子成分比较复杂，为了实现表达上的停顿，人们往往也会使用顿号。其实，在书名号中间，如果想要表达停顿，用一个空格即可。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根据《××省物价局、××省财政厅关于××市建制镇城市基础设施配套费征收标准的批复》（××规〔201</a:t>
            </a:r>
            <a:r>
              <a:rPr lang="en-US" altLang="zh-CN" sz="2000" dirty="0">
                <a:latin typeface="华文中宋" panose="02010600040101010101" pitchFamily="2" charset="-122"/>
                <a:ea typeface="华文中宋" panose="02010600040101010101" pitchFamily="2" charset="-122"/>
              </a:rPr>
              <a:t>9</a:t>
            </a:r>
            <a:r>
              <a:rPr lang="zh-CN" altLang="en-US" sz="2000" dirty="0">
                <a:latin typeface="华文中宋" panose="02010600040101010101" pitchFamily="2" charset="-122"/>
                <a:ea typeface="华文中宋" panose="02010600040101010101" pitchFamily="2" charset="-122"/>
              </a:rPr>
              <a:t>〕59号）文件要求，特制定本管理办法。</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根据《××省物价局 ××省财政厅关于××市建制镇城市基础设施配套费征收标准的批复》（××规〔201</a:t>
            </a:r>
            <a:r>
              <a:rPr lang="en-US" altLang="zh-CN" sz="2000" dirty="0">
                <a:latin typeface="华文中宋" panose="02010600040101010101" pitchFamily="2" charset="-122"/>
                <a:ea typeface="华文中宋" panose="02010600040101010101" pitchFamily="2" charset="-122"/>
              </a:rPr>
              <a:t>9</a:t>
            </a:r>
            <a:r>
              <a:rPr lang="zh-CN" altLang="en-US" sz="2000" dirty="0">
                <a:latin typeface="华文中宋" panose="02010600040101010101" pitchFamily="2" charset="-122"/>
                <a:ea typeface="华文中宋" panose="02010600040101010101" pitchFamily="2" charset="-122"/>
              </a:rPr>
              <a:t>〕59号）文件要求，特制定本管理办法。</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0225"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80232"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4</a:t>
            </a:r>
            <a:r>
              <a:rPr lang="zh-CN" altLang="en-US" sz="2000" dirty="0">
                <a:solidFill>
                  <a:srgbClr val="0069B9"/>
                </a:solidFill>
                <a:latin typeface="华文中宋" panose="02010600040101010101" pitchFamily="2" charset="-122"/>
                <a:ea typeface="华文中宋" panose="02010600040101010101" pitchFamily="2" charset="-122"/>
                <a:sym typeface="+mn-ea"/>
              </a:rPr>
              <a:t>）逗号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80233" name="文本框 1"/>
          <p:cNvSpPr txBox="1"/>
          <p:nvPr/>
        </p:nvSpPr>
        <p:spPr>
          <a:xfrm>
            <a:off x="100013" y="1604963"/>
            <a:ext cx="8963025" cy="5015865"/>
          </a:xfrm>
          <a:prstGeom prst="rect">
            <a:avLst/>
          </a:prstGeom>
          <a:noFill/>
          <a:ln w="9525">
            <a:noFill/>
          </a:ln>
        </p:spPr>
        <p:txBody>
          <a:bodyPr anchor="t">
            <a:spAutoFit/>
          </a:bodyPr>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逗号，是文章中最常用的符号，表示对句子的分割。</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并列分句，逗号统领</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在使用分号并列的句子中，很多人喜欢用逗号来统领或者作为首句总结。这样是不合适的。如果在首句想表达总结之意，可以用冒号。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各职能部门在查处取缔无证无照经营工作中要各司其职、互相配合，工商部门负责查处取缔未取得有效许可证擅自从事经营活动的行为；工信部门负责依法监督管理无线电和电子电器产品维修行业；公安部门负责依法监督管理旅馆业、公章刻制业。</a:t>
            </a:r>
            <a:r>
              <a:rPr lang="zh-CN" altLang="en-US" sz="2000" dirty="0">
                <a:solidFill>
                  <a:srgbClr val="E70011"/>
                </a:solidFill>
                <a:latin typeface="华文中宋" panose="02010600040101010101" pitchFamily="2" charset="-122"/>
                <a:ea typeface="华文中宋" panose="02010600040101010101" pitchFamily="2" charset="-122"/>
              </a:rPr>
              <a:t>（错误）</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各职能部门在查处取缔无证无照经营工作中要各司其职、互相配合：工商部门负责查处取缔未取得有效许可证擅自从事经营活动的行为；工信部门负责依法监督管理无线电和电子电器产品维修行业；公安部门负责依法监督管理旅馆业、公章刻制业。</a:t>
            </a:r>
            <a:r>
              <a:rPr lang="zh-CN" altLang="en-US" sz="2000" dirty="0">
                <a:solidFill>
                  <a:srgbClr val="0168B5"/>
                </a:solidFill>
                <a:latin typeface="华文中宋" panose="02010600040101010101" pitchFamily="2" charset="-122"/>
                <a:ea typeface="华文中宋" panose="02010600040101010101" pitchFamily="2" charset="-122"/>
              </a:rPr>
              <a:t>（正确）</a:t>
            </a:r>
            <a:endParaRPr lang="zh-CN" altLang="en-US" sz="2000" dirty="0">
              <a:solidFill>
                <a:srgbClr val="0168B5"/>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1249" name="文本框 1"/>
          <p:cNvSpPr txBox="1"/>
          <p:nvPr/>
        </p:nvSpPr>
        <p:spPr>
          <a:xfrm>
            <a:off x="423863" y="2511425"/>
            <a:ext cx="7824787" cy="1630045"/>
          </a:xfrm>
          <a:prstGeom prst="rect">
            <a:avLst/>
          </a:prstGeom>
          <a:noFill/>
          <a:ln w="9525">
            <a:noFill/>
          </a:ln>
        </p:spPr>
        <p:txBody>
          <a:bodyPr anchor="t">
            <a:spAutoFit/>
          </a:bodyPr>
          <a:p>
            <a:pPr>
              <a:buFont typeface="Arial" panose="020B0604020202020204" pitchFamily="34" charset="0"/>
            </a:pPr>
            <a:r>
              <a:rPr lang="zh-CN" altLang="en-US" sz="2000" dirty="0">
                <a:solidFill>
                  <a:srgbClr val="0168B5"/>
                </a:solidFill>
                <a:latin typeface="华文中宋" panose="02010600040101010101" pitchFamily="2" charset="-122"/>
                <a:ea typeface="华文中宋" panose="02010600040101010101" pitchFamily="2" charset="-122"/>
              </a:rPr>
              <a:t>该用句号仍用逗号</a:t>
            </a: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endParaRPr lang="zh-CN" altLang="en-US" sz="2000" dirty="0">
              <a:latin typeface="华文中宋" panose="02010600040101010101" pitchFamily="2" charset="-122"/>
              <a:ea typeface="华文中宋" panose="02010600040101010101" pitchFamily="2" charset="-122"/>
            </a:endParaRPr>
          </a:p>
          <a:p>
            <a:pPr>
              <a:buFont typeface="Arial" panose="020B0604020202020204" pitchFamily="34" charset="0"/>
            </a:pPr>
            <a:r>
              <a:rPr lang="zh-CN" altLang="en-US" sz="2000" dirty="0">
                <a:latin typeface="华文中宋" panose="02010600040101010101" pitchFamily="2" charset="-122"/>
                <a:ea typeface="华文中宋" panose="02010600040101010101" pitchFamily="2" charset="-122"/>
              </a:rPr>
              <a:t>有些人在文章写作中，习惯于“一逗到底”，在完整表达一句话后，仍然用逗号。这样容易引起读者对文章意思的误解，甚至给人逻辑混乱的感觉。在一句话表达完毕后，应该使用句号以示结束。</a:t>
            </a:r>
            <a:endParaRPr lang="zh-CN" altLang="en-US" sz="2000" dirty="0">
              <a:latin typeface="华文中宋" panose="02010600040101010101" pitchFamily="2" charset="-122"/>
              <a:ea typeface="华文中宋" panose="02010600040101010101" pitchFamily="2" charset="-122"/>
            </a:endParaRPr>
          </a:p>
        </p:txBody>
      </p:sp>
      <p:sp>
        <p:nvSpPr>
          <p:cNvPr id="181250" name="Shape 446"/>
          <p:cNvSpPr/>
          <p:nvPr/>
        </p:nvSpPr>
        <p:spPr>
          <a:xfrm>
            <a:off x="220663" y="652463"/>
            <a:ext cx="2292350" cy="398780"/>
          </a:xfrm>
          <a:prstGeom prst="rect">
            <a:avLst/>
          </a:prstGeom>
          <a:noFill/>
          <a:ln w="12700">
            <a:noFill/>
          </a:ln>
        </p:spPr>
        <p:txBody>
          <a:bodyPr lIns="45718" rIns="45718" anchor="t">
            <a:spAutoFit/>
          </a:bodyPr>
          <a:p>
            <a:pPr eaLnBrk="0" hangingPunct="0"/>
            <a:r>
              <a:rPr lang="en-US" altLang="zh-CN" sz="2000" dirty="0">
                <a:solidFill>
                  <a:srgbClr val="0069B9"/>
                </a:solidFill>
                <a:latin typeface="华文中宋" panose="02010600040101010101" pitchFamily="2" charset="-122"/>
                <a:ea typeface="华文中宋" panose="02010600040101010101" pitchFamily="2" charset="-122"/>
                <a:sym typeface="+mn-ea"/>
              </a:rPr>
              <a:t>5.</a:t>
            </a:r>
            <a:r>
              <a:rPr lang="zh-CN" altLang="en-US" sz="2000" dirty="0">
                <a:solidFill>
                  <a:srgbClr val="0069B9"/>
                </a:solidFill>
                <a:latin typeface="华文中宋" panose="02010600040101010101" pitchFamily="2" charset="-122"/>
                <a:ea typeface="华文中宋" panose="02010600040101010101" pitchFamily="2" charset="-122"/>
                <a:sym typeface="+mn-ea"/>
              </a:rPr>
              <a:t>标点符号问题</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
        <p:nvSpPr>
          <p:cNvPr id="181257" name="Shape 446"/>
          <p:cNvSpPr/>
          <p:nvPr/>
        </p:nvSpPr>
        <p:spPr>
          <a:xfrm>
            <a:off x="28575" y="1050925"/>
            <a:ext cx="1419225" cy="398780"/>
          </a:xfrm>
          <a:prstGeom prst="rect">
            <a:avLst/>
          </a:prstGeom>
          <a:noFill/>
          <a:ln w="12700">
            <a:noFill/>
          </a:ln>
        </p:spPr>
        <p:txBody>
          <a:bodyPr lIns="45718" rIns="45718" anchor="t">
            <a:spAutoFit/>
          </a:bodyPr>
          <a:p>
            <a:pPr eaLnBrk="0" hangingPunct="0"/>
            <a:r>
              <a:rPr lang="zh-CN" altLang="en-US" sz="2000" dirty="0">
                <a:solidFill>
                  <a:srgbClr val="0069B9"/>
                </a:solidFill>
                <a:latin typeface="华文中宋" panose="02010600040101010101" pitchFamily="2" charset="-122"/>
                <a:ea typeface="华文中宋" panose="02010600040101010101" pitchFamily="2" charset="-122"/>
                <a:sym typeface="+mn-ea"/>
              </a:rPr>
              <a:t>（</a:t>
            </a:r>
            <a:r>
              <a:rPr lang="en-US" altLang="zh-CN" sz="2000" dirty="0">
                <a:solidFill>
                  <a:srgbClr val="0069B9"/>
                </a:solidFill>
                <a:latin typeface="华文中宋" panose="02010600040101010101" pitchFamily="2" charset="-122"/>
                <a:ea typeface="华文中宋" panose="02010600040101010101" pitchFamily="2" charset="-122"/>
                <a:sym typeface="+mn-ea"/>
              </a:rPr>
              <a:t>4</a:t>
            </a:r>
            <a:r>
              <a:rPr lang="zh-CN" altLang="en-US" sz="2000" dirty="0">
                <a:solidFill>
                  <a:srgbClr val="0069B9"/>
                </a:solidFill>
                <a:latin typeface="华文中宋" panose="02010600040101010101" pitchFamily="2" charset="-122"/>
                <a:ea typeface="华文中宋" panose="02010600040101010101" pitchFamily="2" charset="-122"/>
                <a:sym typeface="+mn-ea"/>
              </a:rPr>
              <a:t>）逗号</a:t>
            </a:r>
            <a:endParaRPr lang="zh-CN" altLang="en-US" sz="2000" dirty="0">
              <a:solidFill>
                <a:srgbClr val="0069B9"/>
              </a:solidFill>
              <a:latin typeface="华文中宋" panose="02010600040101010101" pitchFamily="2" charset="-122"/>
              <a:ea typeface="华文中宋" panose="02010600040101010101" pitchFamily="2" charset="-122"/>
              <a:sym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
          <p:cNvSpPr txBox="1"/>
          <p:nvPr/>
        </p:nvSpPr>
        <p:spPr>
          <a:xfrm>
            <a:off x="281936" y="993140"/>
            <a:ext cx="8482334" cy="48990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45718" tIns="45718" rIns="45718" bIns="45718" spcCol="38100">
            <a:spAutoFit/>
          </a:bodyPr>
          <a:lstStyle/>
          <a:p>
            <a:pPr marL="0" marR="0" lvl="0" indent="0" algn="l" defTabSz="914400" rtl="0" eaLnBrk="0" fontAlgn="base" latinLnBrk="0" hangingPunct="1">
              <a:lnSpc>
                <a:spcPts val="21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6.</a:t>
            </a:r>
            <a:r>
              <a:rPr kumimoji="0" lang="zh-CN" altLang="en-US" sz="2000" b="0"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公文中的数组，除部分结构层次序数和作为词素使用时用汉字外，一般应使用阿拉伯数字。</a:t>
            </a:r>
            <a:endParaRPr kumimoji="0" lang="zh-CN" altLang="en-US" sz="2000" b="0" i="0" u="none" strike="noStrike" kern="1200" cap="none" spc="0" normalizeH="0" baseline="0" noProof="0" dirty="0">
              <a:ln>
                <a:noFill/>
              </a:ln>
              <a:solidFill>
                <a:srgbClr val="0168B5"/>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如：三大战役、八项规定、第一名。</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）十以内的整数，可以酌情使用汉字或阿拉伯数字，但要前后一致。</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）文中的分数、百分数均应使用阿拉伯数字，如“</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100%</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3</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）用数值表示范围，数值单位或符号应前后都有。如“</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1%—5%</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月</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—8</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月”。</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4</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）相邻或相近两数表示概数通常不用顿号隔开，若相邻两数字连用为缩略形式，宜有顿号。如“七八个月时间”“两三年”“一、二、三产业”。</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ts val="75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5</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）数字如有千分号，在同一公文中，应前后保持一致。</a:t>
            </a:r>
            <a:endPar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
          <p:cNvSpPr txBox="1"/>
          <p:nvPr/>
        </p:nvSpPr>
        <p:spPr>
          <a:xfrm>
            <a:off x="993139" y="2586990"/>
            <a:ext cx="7055485" cy="25139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lIns="45718" tIns="45718" rIns="45718" bIns="45718" spcCol="38100">
            <a:spAutoFit/>
          </a:bodyPr>
          <a:lstStyle/>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）会议时间应使用</a:t>
            </a:r>
            <a:r>
              <a:rPr kumimoji="0" lang="en-US" altLang="zh-CN"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24</a:t>
            </a:r>
            <a:r>
              <a:rPr kumimoji="0" lang="zh-CN" altLang="en-US"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小时制</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上午</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8</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点、下午</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3</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点。</a:t>
            </a:r>
            <a:r>
              <a:rPr kumimoji="0" lang="zh-CN" altLang="en-US"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（错误）</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）避免表示时间的词产生歧义。</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20</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世纪</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80</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年代”，不要表示为“上世纪</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80</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年代”</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3</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）公文中尽量不要用“今年”“明年”，应</a:t>
            </a:r>
            <a:r>
              <a:rPr kumimoji="0" lang="zh-CN" altLang="en-US"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精确到年份</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a:p>
            <a:pPr marL="0" marR="0" lvl="0" indent="0" algn="l" defTabSz="914400" rtl="0" eaLnBrk="0" fontAlgn="base" latinLnBrk="0" hangingPunct="1">
              <a:lnSpc>
                <a:spcPts val="21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4</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）年月日表示不当，应用</a:t>
            </a:r>
            <a:r>
              <a:rPr kumimoji="0" lang="zh-CN" altLang="en-US" sz="2000" b="0"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阿拉伯数字</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rPr>
              <a:t>。</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lt"/>
            </a:endParaRPr>
          </a:p>
        </p:txBody>
      </p:sp>
      <p:sp>
        <p:nvSpPr>
          <p:cNvPr id="183298" name="Shape 446"/>
          <p:cNvSpPr/>
          <p:nvPr/>
        </p:nvSpPr>
        <p:spPr>
          <a:xfrm>
            <a:off x="933450" y="1666875"/>
            <a:ext cx="3482975" cy="398780"/>
          </a:xfrm>
          <a:prstGeom prst="rect">
            <a:avLst/>
          </a:prstGeom>
          <a:noFill/>
          <a:ln w="12700">
            <a:noFill/>
          </a:ln>
        </p:spPr>
        <p:txBody>
          <a:bodyPr lIns="45718" rIns="45718" anchor="t">
            <a:spAutoFit/>
          </a:bodyPr>
          <a:p>
            <a:pPr eaLnBrk="0" hangingPunct="0"/>
            <a:r>
              <a:rPr lang="en-US" altLang="zh-CN" sz="2000" dirty="0">
                <a:solidFill>
                  <a:srgbClr val="0168B5"/>
                </a:solidFill>
                <a:latin typeface="华文中宋" panose="02010600040101010101" pitchFamily="2" charset="-122"/>
                <a:ea typeface="华文中宋" panose="02010600040101010101" pitchFamily="2" charset="-122"/>
                <a:sym typeface="+mn-ea"/>
              </a:rPr>
              <a:t>7.</a:t>
            </a:r>
            <a:r>
              <a:rPr lang="zh-CN" altLang="en-US" sz="2000" dirty="0">
                <a:solidFill>
                  <a:srgbClr val="0168B5"/>
                </a:solidFill>
                <a:latin typeface="华文中宋" panose="02010600040101010101" pitchFamily="2" charset="-122"/>
                <a:ea typeface="华文中宋" panose="02010600040101010101" pitchFamily="2" charset="-122"/>
                <a:sym typeface="+mn-ea"/>
              </a:rPr>
              <a:t>公文中的时间问题</a:t>
            </a:r>
            <a:endParaRPr lang="zh-CN" altLang="en-US" sz="2000" dirty="0">
              <a:solidFill>
                <a:srgbClr val="0168B5"/>
              </a:solidFill>
              <a:latin typeface="华文中宋" panose="02010600040101010101" pitchFamily="2" charset="-122"/>
              <a:ea typeface="华文中宋" panose="02010600040101010101" pitchFamily="2" charset="-122"/>
              <a:sym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21" name="内容占位符 7"/>
          <p:cNvSpPr>
            <a:spLocks noGrp="1"/>
          </p:cNvSpPr>
          <p:nvPr/>
        </p:nvSpPr>
        <p:spPr>
          <a:xfrm>
            <a:off x="590550" y="2468563"/>
            <a:ext cx="7693025" cy="2454275"/>
          </a:xfrm>
          <a:prstGeom prst="roundRect">
            <a:avLst>
              <a:gd name="adj" fmla="val 16667"/>
            </a:avLst>
          </a:prstGeom>
          <a:noFill/>
          <a:ln w="9525">
            <a:noFill/>
          </a:ln>
        </p:spPr>
        <p:txBody>
          <a:bodyPr lIns="120226" tIns="62653" rIns="120226" bIns="62653" anchor="ctr"/>
          <a:p>
            <a:pPr algn="just">
              <a:lnSpc>
                <a:spcPct val="14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由发文机关名称、事由和文种组成。除法规、规章名称加书名号外，</a:t>
            </a:r>
            <a:r>
              <a:rPr lang="zh-CN" altLang="en-US" sz="2000" b="1" dirty="0">
                <a:solidFill>
                  <a:srgbClr val="C00000"/>
                </a:solidFill>
                <a:latin typeface="宋体" panose="02010600030101010101" pitchFamily="2" charset="-122"/>
                <a:ea typeface="宋体" panose="02010600030101010101" pitchFamily="2" charset="-122"/>
                <a:sym typeface="微软雅黑" panose="020B0503020204020204" pitchFamily="34" charset="-122"/>
              </a:rPr>
              <a:t>一般不用标点符号。</a:t>
            </a:r>
            <a:endParaRPr lang="en-US" altLang="zh-CN" sz="2000" b="1" dirty="0">
              <a:solidFill>
                <a:srgbClr val="C00000"/>
              </a:solidFill>
              <a:latin typeface="宋体" panose="02010600030101010101" pitchFamily="2" charset="-122"/>
              <a:ea typeface="宋体" panose="02010600030101010101" pitchFamily="2" charset="-122"/>
              <a:sym typeface="微软雅黑" panose="020B0503020204020204" pitchFamily="34" charset="-122"/>
            </a:endParaRPr>
          </a:p>
          <a:p>
            <a:pPr algn="just">
              <a:lnSpc>
                <a:spcPct val="140000"/>
              </a:lnSpc>
              <a:buFont typeface="Arial" panose="020B0604020202020204" pitchFamily="34" charset="0"/>
            </a:pP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党政机关公文格式</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明确规定发文机关名称可使用机关名称全称或规范化简称。</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algn="just">
              <a:lnSpc>
                <a:spcPct val="14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标注位置及字体：红色分隔线下空二行，居中排布，一般呈菱形或梯形，回行不断词意；2号小标宋。</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84322" name="矩形 2"/>
          <p:cNvSpPr/>
          <p:nvPr/>
        </p:nvSpPr>
        <p:spPr>
          <a:xfrm>
            <a:off x="230188" y="1571625"/>
            <a:ext cx="932180"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8.</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标题</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2" name="直接连接符 1"/>
          <p:cNvCxnSpPr/>
          <p:nvPr/>
        </p:nvCxnSpPr>
        <p:spPr>
          <a:xfrm flipH="1">
            <a:off x="-107950" y="23447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5345" name="Picture 9"/>
          <p:cNvPicPr>
            <a:picLocks noChangeAspect="1"/>
          </p:cNvPicPr>
          <p:nvPr/>
        </p:nvPicPr>
        <p:blipFill>
          <a:blip r:embed="rId1"/>
          <a:stretch>
            <a:fillRect/>
          </a:stretch>
        </p:blipFill>
        <p:spPr>
          <a:xfrm>
            <a:off x="571500" y="1714500"/>
            <a:ext cx="7596188" cy="4068763"/>
          </a:xfrm>
          <a:prstGeom prst="rect">
            <a:avLst/>
          </a:prstGeom>
          <a:noFill/>
          <a:ln w="9525" cap="flat" cmpd="sng">
            <a:solidFill>
              <a:srgbClr val="A6A6A6"/>
            </a:solidFill>
            <a:prstDash val="solid"/>
            <a:miter/>
            <a:headEnd type="none" w="med" len="med"/>
            <a:tailEnd type="none" w="med" len="med"/>
          </a:ln>
          <a:effectLst>
            <a:prstShdw prst="shdw17" dir="16200000">
              <a:srgbClr val="7C8592"/>
            </a:prstShdw>
          </a:effectLst>
        </p:spPr>
      </p:pic>
      <p:sp>
        <p:nvSpPr>
          <p:cNvPr id="185346" name="Rectangle 3"/>
          <p:cNvSpPr/>
          <p:nvPr/>
        </p:nvSpPr>
        <p:spPr>
          <a:xfrm>
            <a:off x="476250" y="5905500"/>
            <a:ext cx="8096250" cy="398780"/>
          </a:xfrm>
          <a:prstGeom prst="rect">
            <a:avLst/>
          </a:prstGeom>
          <a:noFill/>
          <a:ln w="9525">
            <a:noFill/>
          </a:ln>
        </p:spPr>
        <p:txBody>
          <a:bodyPr anchor="t">
            <a:spAutoFit/>
          </a:bodyPr>
          <a:p>
            <a:pPr>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rPr>
              <a:t>改为</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rPr>
              <a:t>关于在公路建设信用信息材料上加盖印章的请示</a:t>
            </a:r>
            <a:endParaRPr lang="zh-CN" altLang="en-US" sz="2000" dirty="0">
              <a:solidFill>
                <a:srgbClr val="0D0D0D"/>
              </a:solidFill>
              <a:latin typeface="华文中宋" panose="02010600040101010101" pitchFamily="2" charset="-122"/>
              <a:ea typeface="华文中宋" panose="02010600040101010101" pitchFamily="2" charset="-122"/>
            </a:endParaRPr>
          </a:p>
        </p:txBody>
      </p:sp>
      <p:grpSp>
        <p:nvGrpSpPr>
          <p:cNvPr id="185353" name="组合 13"/>
          <p:cNvGrpSpPr/>
          <p:nvPr/>
        </p:nvGrpSpPr>
        <p:grpSpPr>
          <a:xfrm>
            <a:off x="128588" y="601663"/>
            <a:ext cx="1081087" cy="398462"/>
            <a:chOff x="303348" y="219709"/>
            <a:chExt cx="811729" cy="299085"/>
          </a:xfrm>
        </p:grpSpPr>
        <p:sp>
          <p:nvSpPr>
            <p:cNvPr id="185354"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85355"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6369" name="内容占位符 7"/>
          <p:cNvSpPr>
            <a:spLocks noGrp="1"/>
          </p:cNvSpPr>
          <p:nvPr/>
        </p:nvSpPr>
        <p:spPr>
          <a:xfrm>
            <a:off x="419100" y="2565400"/>
            <a:ext cx="8089900" cy="2457450"/>
          </a:xfrm>
          <a:prstGeom prst="roundRect">
            <a:avLst>
              <a:gd name="adj" fmla="val 16667"/>
            </a:avLst>
          </a:prstGeom>
          <a:noFill/>
          <a:ln w="9525">
            <a:noFill/>
          </a:ln>
        </p:spPr>
        <p:txBody>
          <a:bodyPr lIns="120226" tIns="62653" rIns="120226" bIns="62653" anchor="ctr"/>
          <a:p>
            <a:pPr indent="457200" algn="just">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指要求公文予以办理或答复的主要受理机关，应当使用机关全称、规范化简称或者同类型机关统称。</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纪要、公告等公布性文件不标。</a:t>
            </a:r>
            <a:endPar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just">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标注位置及字体：标题</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下空一行</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居左顶格，回行时仍顶格；3号仿宋。</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86370" name="矩形 2"/>
          <p:cNvSpPr/>
          <p:nvPr/>
        </p:nvSpPr>
        <p:spPr>
          <a:xfrm>
            <a:off x="280988" y="1717675"/>
            <a:ext cx="2411412" cy="553085"/>
          </a:xfrm>
          <a:prstGeom prst="rect">
            <a:avLst/>
          </a:prstGeom>
          <a:noFill/>
          <a:ln w="9525">
            <a:noFill/>
          </a:ln>
        </p:spPr>
        <p:txBody>
          <a:bodyPr anchor="t">
            <a:spAutoFit/>
          </a:bodyPr>
          <a:p>
            <a:pPr>
              <a:lnSpc>
                <a:spcPct val="150000"/>
              </a:lnSpc>
              <a:spcBef>
                <a:spcPct val="20000"/>
              </a:spcBef>
              <a:buFont typeface="Arial" panose="020B0604020202020204" pitchFamily="34" charset="0"/>
            </a:pP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9.</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主送机关</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2" name="直接连接符 1"/>
          <p:cNvCxnSpPr/>
          <p:nvPr/>
        </p:nvCxnSpPr>
        <p:spPr>
          <a:xfrm flipH="1">
            <a:off x="-107950" y="2487613"/>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3"/>
          <p:cNvSpPr txBox="1"/>
          <p:nvPr/>
        </p:nvSpPr>
        <p:spPr>
          <a:xfrm>
            <a:off x="505460" y="1932940"/>
            <a:ext cx="8141970" cy="29927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spcFirstLastPara="1" wrap="square" lIns="60958" tIns="60958" rIns="60958" bIns="60958" spcCol="38100">
            <a:spAutoFit/>
          </a:bodyPr>
          <a:lstStyle/>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1.</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原则上</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主送一个上级机关</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，根据需要同时抄送相关上级机关和同级机关，不抄送下级机关。</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2.</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下级机关的请示事项，如需以本机关名义向上级机关请示，应当提出</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倾向性意见</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后上报，不得原文转报上级机关</a:t>
            </a:r>
            <a:r>
              <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a:t>
            </a:r>
            <a:endParaRPr kumimoji="0" lang="zh-CN" altLang="en-US" sz="2000" b="1"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3.</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请示应当</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一文一事</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。不得在报告等非请示性公文中</a:t>
            </a:r>
            <a:r>
              <a:rPr kumimoji="0" lang="zh-CN" altLang="en-US" sz="2000" b="1" i="0" u="none" strike="noStrike" kern="1200" cap="none" spc="0" normalizeH="0" baseline="0" noProof="0" dirty="0">
                <a:ln>
                  <a:noFill/>
                </a:ln>
                <a:solidFill>
                  <a:srgbClr val="FF0000"/>
                </a:solidFill>
                <a:effectLst/>
                <a:uLnTx/>
                <a:uFillTx/>
                <a:latin typeface="华文中宋" panose="02010600040101010101" pitchFamily="2" charset="-122"/>
                <a:ea typeface="华文中宋" panose="02010600040101010101" pitchFamily="2" charset="-122"/>
                <a:cs typeface="+mn-ea"/>
                <a:sym typeface="+mn-lt"/>
              </a:rPr>
              <a:t>夹带</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请示事项。</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4.</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除上级机关负责人直接交办事项外，</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不得</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以本机关名义向上级机关负责人报送公文，</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不得</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以本机关负责人名义向上级机关报送公文。</a:t>
            </a:r>
            <a:endPar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a:p>
            <a:pPr marL="0" marR="0" lvl="0" indent="0" algn="l" defTabSz="914400" rtl="0" eaLnBrk="0"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5.</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受双重领导的机关向一个上级机关行文，</a:t>
            </a:r>
            <a:r>
              <a:rPr kumimoji="0" lang="zh-CN" altLang="en-US" sz="2000" b="1" i="0" u="none" strike="noStrike" kern="1200" cap="none" spc="0" normalizeH="0" baseline="0" noProof="0" dirty="0">
                <a:ln>
                  <a:noFill/>
                </a:ln>
                <a:solidFill>
                  <a:srgbClr val="E00211"/>
                </a:solidFill>
                <a:effectLst/>
                <a:uLnTx/>
                <a:uFillTx/>
                <a:latin typeface="华文中宋" panose="02010600040101010101" pitchFamily="2" charset="-122"/>
                <a:ea typeface="华文中宋" panose="02010600040101010101" pitchFamily="2" charset="-122"/>
                <a:cs typeface="+mn-ea"/>
                <a:sym typeface="+mn-lt"/>
              </a:rPr>
              <a:t>必要时抄送</a:t>
            </a:r>
            <a:r>
              <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rPr>
              <a:t>另一个上级机关。</a:t>
            </a:r>
            <a:endParaRPr kumimoji="0" lang="zh-CN" altLang="en-US" sz="20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ea"/>
              <a:sym typeface="+mn-lt"/>
            </a:endParaRPr>
          </a:p>
        </p:txBody>
      </p:sp>
      <p:cxnSp>
        <p:nvCxnSpPr>
          <p:cNvPr id="4" name="直接连接符 3"/>
          <p:cNvCxnSpPr/>
          <p:nvPr/>
        </p:nvCxnSpPr>
        <p:spPr>
          <a:xfrm flipH="1">
            <a:off x="35560" y="1709738"/>
            <a:ext cx="9000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0601" name="TextBox 18"/>
          <p:cNvSpPr txBox="1"/>
          <p:nvPr/>
        </p:nvSpPr>
        <p:spPr>
          <a:xfrm>
            <a:off x="-32385" y="438150"/>
            <a:ext cx="1713230" cy="398780"/>
          </a:xfrm>
          <a:prstGeom prst="rect">
            <a:avLst/>
          </a:prstGeom>
          <a:noFill/>
          <a:ln w="9525">
            <a:noFill/>
          </a:ln>
        </p:spPr>
        <p:txBody>
          <a:bodyPr wrap="square" anchor="t">
            <a:spAutoFit/>
          </a:bodyPr>
          <a:p>
            <a:pPr eaLnBrk="0" hangingPunct="0">
              <a:buFont typeface="Arial" panose="020B0604020202020204" pitchFamily="34" charset="0"/>
            </a:pPr>
            <a:r>
              <a:rPr lang="zh-CN" altLang="en-US" sz="2000" b="1" dirty="0">
                <a:solidFill>
                  <a:srgbClr val="006BBA"/>
                </a:solidFill>
                <a:latin typeface="华文中宋" panose="02010600040101010101" pitchFamily="2" charset="-122"/>
                <a:ea typeface="华文中宋" panose="02010600040101010101" pitchFamily="2" charset="-122"/>
              </a:rPr>
              <a:t>（二）规则</a:t>
            </a:r>
            <a:endParaRPr lang="zh-CN" altLang="en-US" sz="2000" b="1" dirty="0">
              <a:solidFill>
                <a:srgbClr val="006BBA"/>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505460" y="1176020"/>
            <a:ext cx="3525520" cy="534035"/>
          </a:xfrm>
          <a:prstGeom prst="rect">
            <a:avLst/>
          </a:prstGeom>
          <a:noFill/>
        </p:spPr>
        <p:txBody>
          <a:bodyPr wrap="none" rtlCol="0" anchor="t">
            <a:spAutoFit/>
          </a:bodyPr>
          <a:p>
            <a:pPr marL="0" marR="0" lvl="0" indent="0" algn="l" defTabSz="914400" rtl="0" eaLnBrk="0" fontAlgn="base" latinLnBrk="0" hangingPunct="1">
              <a:lnSpc>
                <a:spcPct val="120000"/>
              </a:lnSpc>
              <a:spcBef>
                <a:spcPct val="0"/>
              </a:spcBef>
              <a:spcAft>
                <a:spcPts val="1000"/>
              </a:spcAft>
              <a:buClrTx/>
              <a:buSzTx/>
              <a:buFontTx/>
              <a:buNone/>
              <a:defRPr/>
            </a:pPr>
            <a:r>
              <a:rPr lang="en-US" altLang="zh-CN"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3.</a:t>
            </a:r>
            <a:r>
              <a:rPr lang="zh-CN" altLang="en-US" b="1" noProof="0" dirty="0">
                <a:ln>
                  <a:noFill/>
                </a:ln>
                <a:solidFill>
                  <a:srgbClr val="0069B9"/>
                </a:solidFill>
                <a:effectLst/>
                <a:uLnTx/>
                <a:uFillTx/>
                <a:latin typeface="华文中宋" panose="02010600040101010101" pitchFamily="2" charset="-122"/>
                <a:ea typeface="华文中宋" panose="02010600040101010101" pitchFamily="2" charset="-122"/>
                <a:cs typeface="+mn-ea"/>
                <a:sym typeface="+mn-lt"/>
              </a:rPr>
              <a:t>向上级机关行文的规则</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7393" name="内容占位符 7"/>
          <p:cNvSpPr>
            <a:spLocks noGrp="1"/>
          </p:cNvSpPr>
          <p:nvPr/>
        </p:nvSpPr>
        <p:spPr>
          <a:xfrm>
            <a:off x="4529138" y="2241550"/>
            <a:ext cx="4176712" cy="592138"/>
          </a:xfrm>
          <a:prstGeom prst="roundRect">
            <a:avLst>
              <a:gd name="adj" fmla="val 16667"/>
            </a:avLst>
          </a:prstGeom>
          <a:noFill/>
          <a:ln w="9525">
            <a:noFill/>
          </a:ln>
        </p:spPr>
        <p:txBody>
          <a:bodyPr lIns="120226" tIns="62653" rIns="120226" bIns="62653" anchor="ctr"/>
          <a:p>
            <a:pPr marL="342900" indent="-342900">
              <a:spcBef>
                <a:spcPct val="20000"/>
              </a:spcBef>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如集团公司、集团股份公司混用</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9" name="圆角矩形 8"/>
          <p:cNvSpPr/>
          <p:nvPr/>
        </p:nvSpPr>
        <p:spPr bwMode="auto">
          <a:xfrm>
            <a:off x="251520" y="2084851"/>
            <a:ext cx="3264359" cy="643465"/>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名称不规范</a:t>
            </a:r>
            <a:endPar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0" name="圆角矩形 9"/>
          <p:cNvSpPr/>
          <p:nvPr/>
        </p:nvSpPr>
        <p:spPr bwMode="auto">
          <a:xfrm>
            <a:off x="251519" y="3402887"/>
            <a:ext cx="3264362" cy="643466"/>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rPr>
              <a:t>向领导个人报送公文</a:t>
            </a:r>
            <a:endPar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mn-cs"/>
              <a:sym typeface="微软雅黑" panose="020B0503020204020204" pitchFamily="34" charset="-122"/>
            </a:endParaRPr>
          </a:p>
        </p:txBody>
      </p:sp>
      <p:sp>
        <p:nvSpPr>
          <p:cNvPr id="11" name="圆角矩形 10"/>
          <p:cNvSpPr/>
          <p:nvPr/>
        </p:nvSpPr>
        <p:spPr bwMode="auto">
          <a:xfrm>
            <a:off x="289617" y="4719079"/>
            <a:ext cx="3226262" cy="643465"/>
          </a:xfrm>
          <a:prstGeom prst="roundRect">
            <a:avLst/>
          </a:prstGeom>
          <a:gradFill>
            <a:gsLst>
              <a:gs pos="0">
                <a:schemeClr val="bg1">
                  <a:lumMod val="8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sx="1000" sy="1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tx1">
                    <a:lumMod val="95000"/>
                    <a:lumOff val="5000"/>
                  </a:schemeClr>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 </a:t>
            </a:r>
            <a:r>
              <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越级行文</a:t>
            </a:r>
            <a:endParaRPr kumimoji="0" lang="zh-CN" altLang="en-US" sz="2000" b="1" i="0" u="none" strike="noStrike" kern="1200" cap="none" spc="0" normalizeH="0" baseline="0" noProof="1">
              <a:ln>
                <a:noFill/>
              </a:ln>
              <a:solidFill>
                <a:srgbClr val="1F4377"/>
              </a:solidFill>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87397" name="矩形 1"/>
          <p:cNvSpPr/>
          <p:nvPr/>
        </p:nvSpPr>
        <p:spPr>
          <a:xfrm>
            <a:off x="4773613" y="3201988"/>
            <a:ext cx="3584575" cy="1938020"/>
          </a:xfrm>
          <a:prstGeom prst="rect">
            <a:avLst/>
          </a:prstGeom>
          <a:noFill/>
          <a:ln w="9525">
            <a:noFill/>
          </a:ln>
        </p:spPr>
        <p:txBody>
          <a:bodyPr anchor="t">
            <a:spAutoFit/>
          </a:bodyPr>
          <a:p>
            <a:pPr eaLnBrk="0" hangingPunct="0">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除上级机关负责人直接交办的事项外，不得以机关名义向上级机关负责人报送“请示”“意见”和“报告”</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 </a:t>
            </a:r>
            <a:endParaRPr lang="zh-CN" altLang="en-US" sz="2000" dirty="0">
              <a:solidFill>
                <a:srgbClr val="0D0D0D"/>
              </a:solidFill>
              <a:latin typeface="华文中宋" panose="02010600040101010101" pitchFamily="2" charset="-122"/>
              <a:ea typeface="华文中宋" panose="02010600040101010101" pitchFamily="2" charset="-122"/>
            </a:endParaRPr>
          </a:p>
        </p:txBody>
      </p:sp>
      <p:sp>
        <p:nvSpPr>
          <p:cNvPr id="187398" name="圆角矩形 3"/>
          <p:cNvSpPr/>
          <p:nvPr/>
        </p:nvSpPr>
        <p:spPr>
          <a:xfrm>
            <a:off x="3663950" y="2008188"/>
            <a:ext cx="5041900" cy="1057275"/>
          </a:xfrm>
          <a:custGeom>
            <a:avLst/>
            <a:gdLst/>
            <a:ahLst/>
            <a:cxnLst>
              <a:cxn ang="0">
                <a:pos x="698233" y="235212"/>
              </a:cxn>
              <a:cxn ang="0">
                <a:pos x="893647" y="0"/>
              </a:cxn>
              <a:cxn ang="0">
                <a:pos x="5938762" y="0"/>
              </a:cxn>
              <a:cxn ang="0">
                <a:pos x="6134175" y="235212"/>
              </a:cxn>
              <a:cxn ang="0">
                <a:pos x="6134175" y="1176033"/>
              </a:cxn>
              <a:cxn ang="0">
                <a:pos x="5938762" y="1411245"/>
              </a:cxn>
              <a:cxn ang="0">
                <a:pos x="893647" y="1411245"/>
              </a:cxn>
              <a:cxn ang="0">
                <a:pos x="698233" y="1176033"/>
              </a:cxn>
              <a:cxn ang="0">
                <a:pos x="697902" y="896127"/>
              </a:cxn>
              <a:cxn ang="0">
                <a:pos x="0" y="709451"/>
              </a:cxn>
              <a:cxn ang="0">
                <a:pos x="709649" y="449237"/>
              </a:cxn>
              <a:cxn ang="0">
                <a:pos x="698233" y="235212"/>
              </a:cxn>
            </a:cxnLst>
            <a:pathLst>
              <a:path w="4144120" h="792088">
                <a:moveTo>
                  <a:pt x="471712" y="132017"/>
                </a:moveTo>
                <a:cubicBezTo>
                  <a:pt x="471712" y="59106"/>
                  <a:pt x="530818" y="0"/>
                  <a:pt x="603729" y="0"/>
                </a:cubicBezTo>
                <a:lnTo>
                  <a:pt x="4012103" y="0"/>
                </a:lnTo>
                <a:cubicBezTo>
                  <a:pt x="4085014" y="0"/>
                  <a:pt x="4144120" y="59106"/>
                  <a:pt x="4144120" y="132017"/>
                </a:cubicBezTo>
                <a:lnTo>
                  <a:pt x="4144120" y="660071"/>
                </a:lnTo>
                <a:cubicBezTo>
                  <a:pt x="4144120" y="732982"/>
                  <a:pt x="4085014" y="792088"/>
                  <a:pt x="4012103" y="792088"/>
                </a:cubicBezTo>
                <a:lnTo>
                  <a:pt x="603729" y="792088"/>
                </a:lnTo>
                <a:cubicBezTo>
                  <a:pt x="530818" y="792088"/>
                  <a:pt x="471712" y="732982"/>
                  <a:pt x="471712" y="660071"/>
                </a:cubicBezTo>
                <a:cubicBezTo>
                  <a:pt x="471637" y="607703"/>
                  <a:pt x="471563" y="555336"/>
                  <a:pt x="471488" y="502968"/>
                </a:cubicBezTo>
                <a:lnTo>
                  <a:pt x="0" y="398193"/>
                </a:lnTo>
                <a:lnTo>
                  <a:pt x="479424" y="252143"/>
                </a:lnTo>
                <a:lnTo>
                  <a:pt x="471712" y="132017"/>
                </a:lnTo>
                <a:close/>
              </a:path>
            </a:pathLst>
          </a:custGeom>
          <a:noFill/>
          <a:ln w="1270" cap="flat" cmpd="sng">
            <a:solidFill>
              <a:schemeClr val="bg1"/>
            </a:solidFill>
            <a:prstDash val="solid"/>
            <a:round/>
            <a:headEnd type="none" w="med" len="med"/>
            <a:tailEnd type="none" w="med" len="med"/>
          </a:ln>
          <a:effectLst>
            <a:outerShdw dist="17961" dir="2699999" algn="ctr" rotWithShape="0">
              <a:srgbClr val="000000"/>
            </a:outerShdw>
          </a:effectLst>
        </p:spPr>
        <p:txBody>
          <a:bodyPr/>
          <a:p>
            <a:endParaRPr lang="zh-CN" altLang="en-US"/>
          </a:p>
        </p:txBody>
      </p:sp>
      <p:sp>
        <p:nvSpPr>
          <p:cNvPr id="187399" name="圆角矩形 3"/>
          <p:cNvSpPr/>
          <p:nvPr/>
        </p:nvSpPr>
        <p:spPr>
          <a:xfrm>
            <a:off x="3581400" y="3201988"/>
            <a:ext cx="5124450" cy="2339975"/>
          </a:xfrm>
          <a:custGeom>
            <a:avLst/>
            <a:gdLst/>
            <a:ahLst/>
            <a:cxnLst>
              <a:cxn ang="0">
                <a:pos x="792109" y="1152141"/>
              </a:cxn>
              <a:cxn ang="0">
                <a:pos x="988074" y="0"/>
              </a:cxn>
              <a:cxn ang="0">
                <a:pos x="6047446" y="0"/>
              </a:cxn>
              <a:cxn ang="0">
                <a:pos x="6243411" y="1152141"/>
              </a:cxn>
              <a:cxn ang="0">
                <a:pos x="6243411" y="5760579"/>
              </a:cxn>
              <a:cxn ang="0">
                <a:pos x="6047446" y="6912721"/>
              </a:cxn>
              <a:cxn ang="0">
                <a:pos x="988074" y="6912721"/>
              </a:cxn>
              <a:cxn ang="0">
                <a:pos x="792109" y="5760579"/>
              </a:cxn>
              <a:cxn ang="0">
                <a:pos x="791776" y="2550431"/>
              </a:cxn>
              <a:cxn ang="0">
                <a:pos x="0" y="1957845"/>
              </a:cxn>
              <a:cxn ang="0">
                <a:pos x="796488" y="1353531"/>
              </a:cxn>
              <a:cxn ang="0">
                <a:pos x="792109" y="1152141"/>
              </a:cxn>
            </a:cxnLst>
            <a:pathLst>
              <a:path w="4206032" h="792088">
                <a:moveTo>
                  <a:pt x="533624" y="132017"/>
                </a:moveTo>
                <a:cubicBezTo>
                  <a:pt x="533624" y="59106"/>
                  <a:pt x="592730" y="0"/>
                  <a:pt x="665641" y="0"/>
                </a:cubicBezTo>
                <a:lnTo>
                  <a:pt x="4074015" y="0"/>
                </a:lnTo>
                <a:cubicBezTo>
                  <a:pt x="4146926" y="0"/>
                  <a:pt x="4206032" y="59106"/>
                  <a:pt x="4206032" y="132017"/>
                </a:cubicBezTo>
                <a:lnTo>
                  <a:pt x="4206032" y="660071"/>
                </a:lnTo>
                <a:cubicBezTo>
                  <a:pt x="4206032" y="732982"/>
                  <a:pt x="4146926" y="792088"/>
                  <a:pt x="4074015" y="792088"/>
                </a:cubicBezTo>
                <a:lnTo>
                  <a:pt x="665641" y="792088"/>
                </a:lnTo>
                <a:cubicBezTo>
                  <a:pt x="592730" y="792088"/>
                  <a:pt x="533624" y="732982"/>
                  <a:pt x="533624" y="660071"/>
                </a:cubicBezTo>
                <a:cubicBezTo>
                  <a:pt x="533549" y="607703"/>
                  <a:pt x="533475" y="344607"/>
                  <a:pt x="533400" y="292239"/>
                </a:cubicBezTo>
                <a:lnTo>
                  <a:pt x="0" y="224338"/>
                </a:lnTo>
                <a:lnTo>
                  <a:pt x="536574" y="155093"/>
                </a:lnTo>
                <a:lnTo>
                  <a:pt x="533624" y="132017"/>
                </a:lnTo>
                <a:close/>
              </a:path>
            </a:pathLst>
          </a:custGeom>
          <a:noFill/>
          <a:ln w="1270" cap="flat" cmpd="sng">
            <a:solidFill>
              <a:schemeClr val="bg1"/>
            </a:solidFill>
            <a:prstDash val="solid"/>
            <a:round/>
            <a:headEnd type="none" w="med" len="med"/>
            <a:tailEnd type="none" w="med" len="med"/>
          </a:ln>
          <a:effectLst>
            <a:outerShdw dist="17961" dir="2699999" algn="ctr" rotWithShape="0">
              <a:srgbClr val="000000"/>
            </a:outerShdw>
          </a:effectLst>
        </p:spPr>
        <p:txBody>
          <a:bodyPr/>
          <a:p>
            <a:endParaRPr lang="zh-CN" altLang="en-US"/>
          </a:p>
        </p:txBody>
      </p:sp>
      <p:grpSp>
        <p:nvGrpSpPr>
          <p:cNvPr id="187406" name="组合 13"/>
          <p:cNvGrpSpPr/>
          <p:nvPr/>
        </p:nvGrpSpPr>
        <p:grpSpPr>
          <a:xfrm>
            <a:off x="128588" y="601663"/>
            <a:ext cx="1081087" cy="398462"/>
            <a:chOff x="303348" y="219709"/>
            <a:chExt cx="811729" cy="299085"/>
          </a:xfrm>
        </p:grpSpPr>
        <p:sp>
          <p:nvSpPr>
            <p:cNvPr id="187407"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87408"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8417" name="内容占位符 7"/>
          <p:cNvSpPr>
            <a:spLocks noGrp="1"/>
          </p:cNvSpPr>
          <p:nvPr/>
        </p:nvSpPr>
        <p:spPr>
          <a:xfrm>
            <a:off x="534988" y="2370138"/>
            <a:ext cx="7899400" cy="2963862"/>
          </a:xfrm>
          <a:prstGeom prst="roundRect">
            <a:avLst>
              <a:gd name="adj" fmla="val 16667"/>
            </a:avLst>
          </a:prstGeom>
          <a:noFill/>
          <a:ln w="9525">
            <a:noFill/>
          </a:ln>
        </p:spPr>
        <p:txBody>
          <a:bodyPr lIns="120226" tIns="62653" rIns="120226" bIns="62653" anchor="ctr"/>
          <a:p>
            <a:pPr indent="457200" algn="just">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公文的主体，用来表述公文的具体内容。通常分</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导语、主体</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和</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结束语</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endPar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just">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标注位置及字体：主送机关名称下一行，每自然段左空二字，每页22行，每行28字，3号仿宋;</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一级标题黑体，二级标题楷体，三、四级标题仿宋</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endPar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endParaRPr>
          </a:p>
          <a:p>
            <a:pPr indent="457200" algn="just">
              <a:lnSpc>
                <a:spcPct val="150000"/>
              </a:lnSpc>
              <a:buFont typeface="Arial" panose="020B0604020202020204" pitchFamily="34" charset="0"/>
            </a:pPr>
            <a:r>
              <a:rPr lang="en-US" altLang="zh-CN"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层次序号</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应按“一</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”“（一）”“⒈”“（</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”顺</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序</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“（一）”“（</a:t>
            </a:r>
            <a:r>
              <a:rPr lang="en-US"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1</a:t>
            </a:r>
            <a:r>
              <a:rPr lang="zh-CN" altLang="zh-CN"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）”后不带标点。</a:t>
            </a:r>
            <a:endParaRPr lang="zh-CN" altLang="en-US" sz="2000" b="1" dirty="0">
              <a:solidFill>
                <a:srgbClr val="0000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8418" name="矩形 2"/>
          <p:cNvSpPr/>
          <p:nvPr/>
        </p:nvSpPr>
        <p:spPr>
          <a:xfrm>
            <a:off x="230188" y="1503363"/>
            <a:ext cx="1276350" cy="553085"/>
          </a:xfrm>
          <a:prstGeom prst="rect">
            <a:avLst/>
          </a:prstGeom>
          <a:noFill/>
          <a:ln w="9525">
            <a:noFill/>
          </a:ln>
        </p:spPr>
        <p:txBody>
          <a:bodyPr anchor="t">
            <a:spAutoFit/>
          </a:bodyPr>
          <a:p>
            <a:pPr>
              <a:lnSpc>
                <a:spcPct val="150000"/>
              </a:lnSpc>
              <a:spcBef>
                <a:spcPct val="20000"/>
              </a:spcBef>
              <a:buFont typeface="Arial" panose="020B0604020202020204" pitchFamily="34" charset="0"/>
            </a:pP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10.</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正文</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2" name="直接连接符 1"/>
          <p:cNvCxnSpPr/>
          <p:nvPr/>
        </p:nvCxnSpPr>
        <p:spPr>
          <a:xfrm flipH="1">
            <a:off x="-107950" y="2273300"/>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9441" name="Picture 11"/>
          <p:cNvPicPr>
            <a:picLocks noChangeAspect="1"/>
          </p:cNvPicPr>
          <p:nvPr/>
        </p:nvPicPr>
        <p:blipFill>
          <a:blip r:embed="rId1"/>
          <a:stretch>
            <a:fillRect/>
          </a:stretch>
        </p:blipFill>
        <p:spPr>
          <a:xfrm>
            <a:off x="285750" y="1620838"/>
            <a:ext cx="8286750" cy="4833937"/>
          </a:xfrm>
          <a:prstGeom prst="rect">
            <a:avLst/>
          </a:prstGeom>
          <a:noFill/>
          <a:ln w="9525" cap="flat" cmpd="sng">
            <a:solidFill>
              <a:srgbClr val="A6A6A6"/>
            </a:solidFill>
            <a:prstDash val="solid"/>
            <a:miter/>
            <a:headEnd type="none" w="med" len="med"/>
            <a:tailEnd type="none" w="med" len="med"/>
          </a:ln>
          <a:effectLst>
            <a:prstShdw prst="shdw17" dir="16200000">
              <a:srgbClr val="7C8592"/>
            </a:prstShdw>
          </a:effectLst>
        </p:spPr>
      </p:pic>
      <p:sp>
        <p:nvSpPr>
          <p:cNvPr id="189442" name="矩形标注 3"/>
          <p:cNvSpPr/>
          <p:nvPr/>
        </p:nvSpPr>
        <p:spPr>
          <a:xfrm flipH="1">
            <a:off x="4378325" y="3335338"/>
            <a:ext cx="4476750" cy="1036637"/>
          </a:xfrm>
          <a:custGeom>
            <a:avLst/>
            <a:gdLst/>
            <a:ahLst/>
            <a:cxnLst>
              <a:cxn ang="0">
                <a:pos x="0" y="0"/>
              </a:cxn>
              <a:cxn ang="0">
                <a:pos x="628091" y="0"/>
              </a:cxn>
              <a:cxn ang="0">
                <a:pos x="1570225" y="0"/>
              </a:cxn>
              <a:cxn ang="0">
                <a:pos x="3768542" y="0"/>
              </a:cxn>
              <a:cxn ang="0">
                <a:pos x="3768542" y="119372"/>
              </a:cxn>
              <a:cxn ang="0">
                <a:pos x="3768542" y="170532"/>
              </a:cxn>
              <a:cxn ang="0">
                <a:pos x="3768542" y="204638"/>
              </a:cxn>
              <a:cxn ang="0">
                <a:pos x="3400291" y="204638"/>
              </a:cxn>
              <a:cxn ang="0">
                <a:pos x="4545276" y="335812"/>
              </a:cxn>
              <a:cxn ang="0">
                <a:pos x="2462430" y="206149"/>
              </a:cxn>
              <a:cxn ang="0">
                <a:pos x="0" y="204638"/>
              </a:cxn>
              <a:cxn ang="0">
                <a:pos x="0" y="170532"/>
              </a:cxn>
              <a:cxn ang="0">
                <a:pos x="0" y="119372"/>
              </a:cxn>
              <a:cxn ang="0">
                <a:pos x="0" y="0"/>
              </a:cxn>
            </a:cxnLst>
            <a:pathLst>
              <a:path w="4409257" h="3200054">
                <a:moveTo>
                  <a:pt x="0" y="0"/>
                </a:moveTo>
                <a:lnTo>
                  <a:pt x="609295" y="0"/>
                </a:lnTo>
                <a:lnTo>
                  <a:pt x="1523236" y="0"/>
                </a:lnTo>
                <a:lnTo>
                  <a:pt x="3655767" y="0"/>
                </a:lnTo>
                <a:lnTo>
                  <a:pt x="3655767" y="1137533"/>
                </a:lnTo>
                <a:lnTo>
                  <a:pt x="3655767" y="1625047"/>
                </a:lnTo>
                <a:lnTo>
                  <a:pt x="3655767" y="1950056"/>
                </a:lnTo>
                <a:lnTo>
                  <a:pt x="3298536" y="1950055"/>
                </a:lnTo>
                <a:lnTo>
                  <a:pt x="4409257" y="3200054"/>
                </a:lnTo>
                <a:lnTo>
                  <a:pt x="2388741" y="1964455"/>
                </a:lnTo>
                <a:lnTo>
                  <a:pt x="0" y="1950056"/>
                </a:lnTo>
                <a:lnTo>
                  <a:pt x="0" y="1625047"/>
                </a:lnTo>
                <a:lnTo>
                  <a:pt x="0" y="1137533"/>
                </a:lnTo>
                <a:lnTo>
                  <a:pt x="0" y="0"/>
                </a:lnTo>
                <a:close/>
              </a:path>
            </a:pathLst>
          </a:custGeom>
          <a:solidFill>
            <a:schemeClr val="bg1"/>
          </a:solidFill>
          <a:ln w="9525" cap="flat" cmpd="sng">
            <a:solidFill>
              <a:srgbClr val="7F7F7F"/>
            </a:solidFill>
            <a:prstDash val="solid"/>
            <a:round/>
            <a:headEnd type="none" w="med" len="med"/>
            <a:tailEnd type="none" w="med" len="med"/>
          </a:ln>
        </p:spPr>
        <p:txBody>
          <a:bodyPr/>
          <a:p>
            <a:endParaRPr lang="zh-CN" altLang="en-US"/>
          </a:p>
        </p:txBody>
      </p:sp>
      <p:sp>
        <p:nvSpPr>
          <p:cNvPr id="189443" name="矩形 13"/>
          <p:cNvSpPr/>
          <p:nvPr/>
        </p:nvSpPr>
        <p:spPr>
          <a:xfrm>
            <a:off x="5230813" y="3335338"/>
            <a:ext cx="3924300" cy="706755"/>
          </a:xfrm>
          <a:prstGeom prst="rect">
            <a:avLst/>
          </a:prstGeom>
          <a:noFill/>
          <a:ln w="9525">
            <a:noFill/>
          </a:ln>
        </p:spPr>
        <p:txBody>
          <a:bodyPr anchor="t">
            <a:spAutoFit/>
          </a:bodyPr>
          <a:p>
            <a:pPr eaLnBrk="0" hangingPunct="0">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rPr>
              <a:t>结构层次分层出现逻辑错误。</a:t>
            </a:r>
            <a:endParaRPr lang="en-US" altLang="zh-CN" sz="2000" dirty="0">
              <a:solidFill>
                <a:srgbClr val="0D0D0D"/>
              </a:solidFill>
              <a:latin typeface="华文中宋" panose="02010600040101010101" pitchFamily="2" charset="-122"/>
              <a:ea typeface="华文中宋" panose="02010600040101010101" pitchFamily="2" charset="-122"/>
            </a:endParaRPr>
          </a:p>
          <a:p>
            <a:pPr eaLnBrk="0" hangingPunct="0">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rPr>
              <a:t>此处应为“（</a:t>
            </a:r>
            <a:r>
              <a:rPr lang="en-US" altLang="zh-CN" sz="2000" dirty="0">
                <a:solidFill>
                  <a:srgbClr val="0D0D0D"/>
                </a:solidFill>
                <a:latin typeface="华文中宋" panose="02010600040101010101" pitchFamily="2" charset="-122"/>
                <a:ea typeface="华文中宋" panose="02010600040101010101" pitchFamily="2" charset="-122"/>
              </a:rPr>
              <a:t>3</a:t>
            </a:r>
            <a:r>
              <a:rPr lang="zh-CN" altLang="en-US" sz="2000" dirty="0">
                <a:solidFill>
                  <a:srgbClr val="0D0D0D"/>
                </a:solidFill>
                <a:latin typeface="华文中宋" panose="02010600040101010101" pitchFamily="2" charset="-122"/>
                <a:ea typeface="华文中宋" panose="02010600040101010101" pitchFamily="2" charset="-122"/>
              </a:rPr>
              <a:t>）”</a:t>
            </a:r>
            <a:endParaRPr lang="zh-CN" altLang="en-US" sz="2000" dirty="0">
              <a:solidFill>
                <a:srgbClr val="0D0D0D"/>
              </a:solidFill>
              <a:latin typeface="华文中宋" panose="02010600040101010101" pitchFamily="2" charset="-122"/>
              <a:ea typeface="华文中宋" panose="02010600040101010101" pitchFamily="2" charset="-122"/>
            </a:endParaRPr>
          </a:p>
        </p:txBody>
      </p:sp>
      <p:cxnSp>
        <p:nvCxnSpPr>
          <p:cNvPr id="189444" name="直接连接符 13"/>
          <p:cNvCxnSpPr/>
          <p:nvPr/>
        </p:nvCxnSpPr>
        <p:spPr>
          <a:xfrm rot="5400000" flipH="1" flipV="1">
            <a:off x="4970463" y="4017963"/>
            <a:ext cx="3175" cy="1196975"/>
          </a:xfrm>
          <a:prstGeom prst="line">
            <a:avLst/>
          </a:prstGeom>
          <a:ln w="15875" cap="flat" cmpd="sng">
            <a:solidFill>
              <a:srgbClr val="FF0000"/>
            </a:solidFill>
            <a:prstDash val="solid"/>
            <a:round/>
            <a:headEnd type="none" w="med" len="med"/>
            <a:tailEnd type="none" w="med" len="med"/>
          </a:ln>
        </p:spPr>
      </p:cxnSp>
      <p:grpSp>
        <p:nvGrpSpPr>
          <p:cNvPr id="189451" name="组合 13"/>
          <p:cNvGrpSpPr/>
          <p:nvPr/>
        </p:nvGrpSpPr>
        <p:grpSpPr>
          <a:xfrm>
            <a:off x="128588" y="601663"/>
            <a:ext cx="1081087" cy="398462"/>
            <a:chOff x="303348" y="219709"/>
            <a:chExt cx="811729" cy="299085"/>
          </a:xfrm>
        </p:grpSpPr>
        <p:sp>
          <p:nvSpPr>
            <p:cNvPr id="189452" name="矩形 2"/>
            <p:cNvSpPr/>
            <p:nvPr/>
          </p:nvSpPr>
          <p:spPr>
            <a:xfrm>
              <a:off x="303348" y="219709"/>
              <a:ext cx="720357" cy="299085"/>
            </a:xfrm>
            <a:prstGeom prst="rect">
              <a:avLst/>
            </a:prstGeom>
            <a:noFill/>
            <a:ln w="9525">
              <a:noFill/>
            </a:ln>
          </p:spPr>
          <p:txBody>
            <a:bodyPr anchor="t">
              <a:spAutoFit/>
            </a:bodyPr>
            <a:p>
              <a:pPr>
                <a:spcBef>
                  <a:spcPct val="20000"/>
                </a:spcBef>
                <a:buFont typeface="Arial" panose="020B0604020202020204" pitchFamily="34" charset="0"/>
              </a:pPr>
              <a:r>
                <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rPr>
                <a:t>案例</a:t>
              </a:r>
              <a:endParaRPr lang="zh-CN" altLang="en-US" sz="2000" b="1" dirty="0">
                <a:solidFill>
                  <a:srgbClr val="1F4377"/>
                </a:solidFill>
                <a:latin typeface="华文中宋" panose="02010600040101010101" pitchFamily="2" charset="-122"/>
                <a:ea typeface="华文中宋" panose="02010600040101010101" pitchFamily="2" charset="-122"/>
                <a:sym typeface="微软雅黑" panose="020B0503020204020204" pitchFamily="34" charset="-122"/>
              </a:endParaRPr>
            </a:p>
          </p:txBody>
        </p:sp>
        <p:sp>
          <p:nvSpPr>
            <p:cNvPr id="189453" name="KSO_Shape"/>
            <p:cNvSpPr/>
            <p:nvPr/>
          </p:nvSpPr>
          <p:spPr>
            <a:xfrm>
              <a:off x="827740" y="252413"/>
              <a:ext cx="287337" cy="228600"/>
            </a:xfrm>
            <a:custGeom>
              <a:avLst/>
              <a:gdLst/>
              <a:ahLst/>
              <a:cxnLst>
                <a:cxn ang="0">
                  <a:pos x="20578189" y="7261244"/>
                </a:cxn>
                <a:cxn ang="0">
                  <a:pos x="22051213" y="9860560"/>
                </a:cxn>
                <a:cxn ang="0">
                  <a:pos x="23926087" y="12403399"/>
                </a:cxn>
                <a:cxn ang="0">
                  <a:pos x="26425708" y="14861353"/>
                </a:cxn>
                <a:cxn ang="0">
                  <a:pos x="28791590" y="16754363"/>
                </a:cxn>
                <a:cxn ang="0">
                  <a:pos x="32585706" y="13872490"/>
                </a:cxn>
                <a:cxn ang="0">
                  <a:pos x="36335454" y="11386297"/>
                </a:cxn>
                <a:cxn ang="0">
                  <a:pos x="39772511" y="9747437"/>
                </a:cxn>
                <a:cxn ang="0">
                  <a:pos x="42718561" y="8899936"/>
                </a:cxn>
                <a:cxn ang="0">
                  <a:pos x="45173813" y="8899936"/>
                </a:cxn>
                <a:cxn ang="0">
                  <a:pos x="47227005" y="9634481"/>
                </a:cxn>
                <a:cxn ang="0">
                  <a:pos x="48342971" y="10679822"/>
                </a:cxn>
                <a:cxn ang="0">
                  <a:pos x="47227005" y="11583969"/>
                </a:cxn>
                <a:cxn ang="0">
                  <a:pos x="43923897" y="12940105"/>
                </a:cxn>
                <a:cxn ang="0">
                  <a:pos x="40308099" y="14804876"/>
                </a:cxn>
                <a:cxn ang="0">
                  <a:pos x="36603142" y="17065158"/>
                </a:cxn>
                <a:cxn ang="0">
                  <a:pos x="32942976" y="19607997"/>
                </a:cxn>
                <a:cxn ang="0">
                  <a:pos x="36022975" y="21670608"/>
                </a:cxn>
                <a:cxn ang="0">
                  <a:pos x="39593982" y="23620095"/>
                </a:cxn>
                <a:cxn ang="0">
                  <a:pos x="43031040" y="24919753"/>
                </a:cxn>
                <a:cxn ang="0">
                  <a:pos x="46378938" y="25569582"/>
                </a:cxn>
                <a:cxn ang="0">
                  <a:pos x="49726837" y="25569582"/>
                </a:cxn>
                <a:cxn ang="0">
                  <a:pos x="50931962" y="26078049"/>
                </a:cxn>
                <a:cxn ang="0">
                  <a:pos x="49994525" y="27151797"/>
                </a:cxn>
                <a:cxn ang="0">
                  <a:pos x="49146459" y="28027705"/>
                </a:cxn>
                <a:cxn ang="0">
                  <a:pos x="48342971" y="28677534"/>
                </a:cxn>
                <a:cxn ang="0">
                  <a:pos x="47227005" y="29270717"/>
                </a:cxn>
                <a:cxn ang="0">
                  <a:pos x="45352342" y="29694636"/>
                </a:cxn>
                <a:cxn ang="0">
                  <a:pos x="42852511" y="29638158"/>
                </a:cxn>
                <a:cxn ang="0">
                  <a:pos x="39951041" y="28931683"/>
                </a:cxn>
                <a:cxn ang="0">
                  <a:pos x="36513983" y="27519070"/>
                </a:cxn>
                <a:cxn ang="0">
                  <a:pos x="32764235" y="25371743"/>
                </a:cxn>
                <a:cxn ang="0">
                  <a:pos x="28791590" y="22715948"/>
                </a:cxn>
                <a:cxn ang="0">
                  <a:pos x="25979279" y="25032709"/>
                </a:cxn>
                <a:cxn ang="0">
                  <a:pos x="22542221" y="27434353"/>
                </a:cxn>
                <a:cxn ang="0">
                  <a:pos x="19551381" y="28988329"/>
                </a:cxn>
                <a:cxn ang="0">
                  <a:pos x="16962390" y="29807591"/>
                </a:cxn>
                <a:cxn ang="0">
                  <a:pos x="15087728" y="29864069"/>
                </a:cxn>
                <a:cxn ang="0">
                  <a:pos x="13480753" y="29440318"/>
                </a:cxn>
                <a:cxn ang="0">
                  <a:pos x="11828988" y="28620888"/>
                </a:cxn>
                <a:cxn ang="0">
                  <a:pos x="10222014" y="27377876"/>
                </a:cxn>
                <a:cxn ang="0">
                  <a:pos x="10355964" y="26671401"/>
                </a:cxn>
                <a:cxn ang="0">
                  <a:pos x="12453946" y="26614923"/>
                </a:cxn>
                <a:cxn ang="0">
                  <a:pos x="15355416" y="25965094"/>
                </a:cxn>
                <a:cxn ang="0">
                  <a:pos x="18435415" y="24552480"/>
                </a:cxn>
                <a:cxn ang="0">
                  <a:pos x="21694155" y="22433392"/>
                </a:cxn>
                <a:cxn ang="0">
                  <a:pos x="24952683" y="19890553"/>
                </a:cxn>
                <a:cxn ang="0">
                  <a:pos x="21872684" y="17517315"/>
                </a:cxn>
                <a:cxn ang="0">
                  <a:pos x="18703315" y="14917999"/>
                </a:cxn>
                <a:cxn ang="0">
                  <a:pos x="16649911" y="12798911"/>
                </a:cxn>
                <a:cxn ang="0">
                  <a:pos x="15623316" y="11103741"/>
                </a:cxn>
                <a:cxn ang="0">
                  <a:pos x="15623316" y="9973515"/>
                </a:cxn>
                <a:cxn ang="0">
                  <a:pos x="16114324" y="8984652"/>
                </a:cxn>
                <a:cxn ang="0">
                  <a:pos x="17230290" y="7854595"/>
                </a:cxn>
                <a:cxn ang="0">
                  <a:pos x="18971214" y="6611415"/>
                </a:cxn>
                <a:cxn ang="0">
                  <a:pos x="4106806" y="2542839"/>
                </a:cxn>
                <a:cxn ang="0">
                  <a:pos x="56690322" y="35825654"/>
                </a:cxn>
                <a:cxn ang="0">
                  <a:pos x="4106806" y="2542839"/>
                </a:cxn>
                <a:cxn ang="0">
                  <a:pos x="60707759" y="0"/>
                </a:cxn>
                <a:cxn ang="0">
                  <a:pos x="0" y="38424971"/>
                </a:cxn>
              </a:cxnLst>
              <a:pathLst>
                <a:path w="1360" h="1360">
                  <a:moveTo>
                    <a:pt x="449" y="211"/>
                  </a:moveTo>
                  <a:lnTo>
                    <a:pt x="461" y="257"/>
                  </a:lnTo>
                  <a:lnTo>
                    <a:pt x="474" y="303"/>
                  </a:lnTo>
                  <a:lnTo>
                    <a:pt x="494" y="349"/>
                  </a:lnTo>
                  <a:lnTo>
                    <a:pt x="513" y="395"/>
                  </a:lnTo>
                  <a:lnTo>
                    <a:pt x="536" y="439"/>
                  </a:lnTo>
                  <a:lnTo>
                    <a:pt x="563" y="481"/>
                  </a:lnTo>
                  <a:lnTo>
                    <a:pt x="592" y="526"/>
                  </a:lnTo>
                  <a:lnTo>
                    <a:pt x="624" y="568"/>
                  </a:lnTo>
                  <a:lnTo>
                    <a:pt x="645" y="593"/>
                  </a:lnTo>
                  <a:lnTo>
                    <a:pt x="684" y="547"/>
                  </a:lnTo>
                  <a:lnTo>
                    <a:pt x="730" y="491"/>
                  </a:lnTo>
                  <a:lnTo>
                    <a:pt x="774" y="443"/>
                  </a:lnTo>
                  <a:lnTo>
                    <a:pt x="814" y="403"/>
                  </a:lnTo>
                  <a:lnTo>
                    <a:pt x="855" y="370"/>
                  </a:lnTo>
                  <a:lnTo>
                    <a:pt x="891" y="345"/>
                  </a:lnTo>
                  <a:lnTo>
                    <a:pt x="924" y="326"/>
                  </a:lnTo>
                  <a:lnTo>
                    <a:pt x="957" y="315"/>
                  </a:lnTo>
                  <a:lnTo>
                    <a:pt x="985" y="311"/>
                  </a:lnTo>
                  <a:lnTo>
                    <a:pt x="1012" y="315"/>
                  </a:lnTo>
                  <a:lnTo>
                    <a:pt x="1035" y="326"/>
                  </a:lnTo>
                  <a:lnTo>
                    <a:pt x="1058" y="341"/>
                  </a:lnTo>
                  <a:lnTo>
                    <a:pt x="1076" y="366"/>
                  </a:lnTo>
                  <a:lnTo>
                    <a:pt x="1083" y="378"/>
                  </a:lnTo>
                  <a:lnTo>
                    <a:pt x="1095" y="391"/>
                  </a:lnTo>
                  <a:lnTo>
                    <a:pt x="1058" y="410"/>
                  </a:lnTo>
                  <a:lnTo>
                    <a:pt x="1022" y="432"/>
                  </a:lnTo>
                  <a:lnTo>
                    <a:pt x="984" y="458"/>
                  </a:lnTo>
                  <a:lnTo>
                    <a:pt x="943" y="489"/>
                  </a:lnTo>
                  <a:lnTo>
                    <a:pt x="903" y="524"/>
                  </a:lnTo>
                  <a:lnTo>
                    <a:pt x="862" y="562"/>
                  </a:lnTo>
                  <a:lnTo>
                    <a:pt x="820" y="604"/>
                  </a:lnTo>
                  <a:lnTo>
                    <a:pt x="776" y="652"/>
                  </a:lnTo>
                  <a:lnTo>
                    <a:pt x="738" y="694"/>
                  </a:lnTo>
                  <a:lnTo>
                    <a:pt x="765" y="725"/>
                  </a:lnTo>
                  <a:lnTo>
                    <a:pt x="807" y="767"/>
                  </a:lnTo>
                  <a:lnTo>
                    <a:pt x="847" y="806"/>
                  </a:lnTo>
                  <a:lnTo>
                    <a:pt x="887" y="836"/>
                  </a:lnTo>
                  <a:lnTo>
                    <a:pt x="926" y="861"/>
                  </a:lnTo>
                  <a:lnTo>
                    <a:pt x="964" y="882"/>
                  </a:lnTo>
                  <a:lnTo>
                    <a:pt x="1003" y="896"/>
                  </a:lnTo>
                  <a:lnTo>
                    <a:pt x="1039" y="905"/>
                  </a:lnTo>
                  <a:lnTo>
                    <a:pt x="1076" y="907"/>
                  </a:lnTo>
                  <a:lnTo>
                    <a:pt x="1114" y="905"/>
                  </a:lnTo>
                  <a:lnTo>
                    <a:pt x="1153" y="900"/>
                  </a:lnTo>
                  <a:lnTo>
                    <a:pt x="1141" y="923"/>
                  </a:lnTo>
                  <a:lnTo>
                    <a:pt x="1129" y="942"/>
                  </a:lnTo>
                  <a:lnTo>
                    <a:pt x="1120" y="961"/>
                  </a:lnTo>
                  <a:lnTo>
                    <a:pt x="1110" y="978"/>
                  </a:lnTo>
                  <a:lnTo>
                    <a:pt x="1101" y="992"/>
                  </a:lnTo>
                  <a:lnTo>
                    <a:pt x="1091" y="1005"/>
                  </a:lnTo>
                  <a:lnTo>
                    <a:pt x="1083" y="1015"/>
                  </a:lnTo>
                  <a:lnTo>
                    <a:pt x="1076" y="1024"/>
                  </a:lnTo>
                  <a:lnTo>
                    <a:pt x="1058" y="1036"/>
                  </a:lnTo>
                  <a:lnTo>
                    <a:pt x="1037" y="1045"/>
                  </a:lnTo>
                  <a:lnTo>
                    <a:pt x="1016" y="1051"/>
                  </a:lnTo>
                  <a:lnTo>
                    <a:pt x="991" y="1053"/>
                  </a:lnTo>
                  <a:lnTo>
                    <a:pt x="960" y="1049"/>
                  </a:lnTo>
                  <a:lnTo>
                    <a:pt x="930" y="1040"/>
                  </a:lnTo>
                  <a:lnTo>
                    <a:pt x="895" y="1024"/>
                  </a:lnTo>
                  <a:lnTo>
                    <a:pt x="857" y="1003"/>
                  </a:lnTo>
                  <a:lnTo>
                    <a:pt x="818" y="974"/>
                  </a:lnTo>
                  <a:lnTo>
                    <a:pt x="778" y="940"/>
                  </a:lnTo>
                  <a:lnTo>
                    <a:pt x="734" y="898"/>
                  </a:lnTo>
                  <a:lnTo>
                    <a:pt x="690" y="850"/>
                  </a:lnTo>
                  <a:lnTo>
                    <a:pt x="645" y="804"/>
                  </a:lnTo>
                  <a:lnTo>
                    <a:pt x="624" y="832"/>
                  </a:lnTo>
                  <a:lnTo>
                    <a:pt x="582" y="886"/>
                  </a:lnTo>
                  <a:lnTo>
                    <a:pt x="542" y="932"/>
                  </a:lnTo>
                  <a:lnTo>
                    <a:pt x="505" y="971"/>
                  </a:lnTo>
                  <a:lnTo>
                    <a:pt x="471" y="1001"/>
                  </a:lnTo>
                  <a:lnTo>
                    <a:pt x="438" y="1026"/>
                  </a:lnTo>
                  <a:lnTo>
                    <a:pt x="407" y="1043"/>
                  </a:lnTo>
                  <a:lnTo>
                    <a:pt x="380" y="1055"/>
                  </a:lnTo>
                  <a:lnTo>
                    <a:pt x="355" y="1059"/>
                  </a:lnTo>
                  <a:lnTo>
                    <a:pt x="338" y="1057"/>
                  </a:lnTo>
                  <a:lnTo>
                    <a:pt x="319" y="1051"/>
                  </a:lnTo>
                  <a:lnTo>
                    <a:pt x="302" y="1042"/>
                  </a:lnTo>
                  <a:lnTo>
                    <a:pt x="284" y="1028"/>
                  </a:lnTo>
                  <a:lnTo>
                    <a:pt x="265" y="1013"/>
                  </a:lnTo>
                  <a:lnTo>
                    <a:pt x="248" y="992"/>
                  </a:lnTo>
                  <a:lnTo>
                    <a:pt x="229" y="969"/>
                  </a:lnTo>
                  <a:lnTo>
                    <a:pt x="209" y="940"/>
                  </a:lnTo>
                  <a:lnTo>
                    <a:pt x="232" y="944"/>
                  </a:lnTo>
                  <a:lnTo>
                    <a:pt x="248" y="946"/>
                  </a:lnTo>
                  <a:lnTo>
                    <a:pt x="279" y="942"/>
                  </a:lnTo>
                  <a:lnTo>
                    <a:pt x="311" y="934"/>
                  </a:lnTo>
                  <a:lnTo>
                    <a:pt x="344" y="919"/>
                  </a:lnTo>
                  <a:lnTo>
                    <a:pt x="376" y="896"/>
                  </a:lnTo>
                  <a:lnTo>
                    <a:pt x="413" y="869"/>
                  </a:lnTo>
                  <a:lnTo>
                    <a:pt x="448" y="834"/>
                  </a:lnTo>
                  <a:lnTo>
                    <a:pt x="486" y="794"/>
                  </a:lnTo>
                  <a:lnTo>
                    <a:pt x="522" y="748"/>
                  </a:lnTo>
                  <a:lnTo>
                    <a:pt x="559" y="704"/>
                  </a:lnTo>
                  <a:lnTo>
                    <a:pt x="532" y="671"/>
                  </a:lnTo>
                  <a:lnTo>
                    <a:pt x="490" y="620"/>
                  </a:lnTo>
                  <a:lnTo>
                    <a:pt x="451" y="572"/>
                  </a:lnTo>
                  <a:lnTo>
                    <a:pt x="419" y="528"/>
                  </a:lnTo>
                  <a:lnTo>
                    <a:pt x="394" y="489"/>
                  </a:lnTo>
                  <a:lnTo>
                    <a:pt x="373" y="453"/>
                  </a:lnTo>
                  <a:lnTo>
                    <a:pt x="359" y="420"/>
                  </a:lnTo>
                  <a:lnTo>
                    <a:pt x="350" y="393"/>
                  </a:lnTo>
                  <a:lnTo>
                    <a:pt x="348" y="368"/>
                  </a:lnTo>
                  <a:lnTo>
                    <a:pt x="350" y="353"/>
                  </a:lnTo>
                  <a:lnTo>
                    <a:pt x="353" y="336"/>
                  </a:lnTo>
                  <a:lnTo>
                    <a:pt x="361" y="318"/>
                  </a:lnTo>
                  <a:lnTo>
                    <a:pt x="373" y="297"/>
                  </a:lnTo>
                  <a:lnTo>
                    <a:pt x="386" y="278"/>
                  </a:lnTo>
                  <a:lnTo>
                    <a:pt x="405" y="257"/>
                  </a:lnTo>
                  <a:lnTo>
                    <a:pt x="425" y="234"/>
                  </a:lnTo>
                  <a:lnTo>
                    <a:pt x="449" y="211"/>
                  </a:lnTo>
                  <a:close/>
                  <a:moveTo>
                    <a:pt x="92" y="90"/>
                  </a:moveTo>
                  <a:lnTo>
                    <a:pt x="92" y="1268"/>
                  </a:lnTo>
                  <a:lnTo>
                    <a:pt x="1270" y="1268"/>
                  </a:lnTo>
                  <a:lnTo>
                    <a:pt x="1270" y="90"/>
                  </a:lnTo>
                  <a:lnTo>
                    <a:pt x="92" y="90"/>
                  </a:lnTo>
                  <a:close/>
                  <a:moveTo>
                    <a:pt x="0" y="0"/>
                  </a:moveTo>
                  <a:lnTo>
                    <a:pt x="1360" y="0"/>
                  </a:lnTo>
                  <a:lnTo>
                    <a:pt x="1360" y="1360"/>
                  </a:lnTo>
                  <a:lnTo>
                    <a:pt x="0" y="1360"/>
                  </a:lnTo>
                  <a:lnTo>
                    <a:pt x="0" y="0"/>
                  </a:lnTo>
                  <a:close/>
                </a:path>
              </a:pathLst>
            </a:custGeom>
            <a:solidFill>
              <a:srgbClr val="7F7F7F"/>
            </a:solidFill>
            <a:ln w="9525">
              <a:noFill/>
            </a:ln>
          </p:spPr>
          <p:txBody>
            <a:bodyPr/>
            <a:p>
              <a:endParaRPr lang="zh-CN" altLang="en-US"/>
            </a:p>
          </p:txBody>
        </p:sp>
      </p:gr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5" name="内容占位符 7"/>
          <p:cNvSpPr>
            <a:spLocks noGrp="1"/>
          </p:cNvSpPr>
          <p:nvPr/>
        </p:nvSpPr>
        <p:spPr>
          <a:xfrm>
            <a:off x="393700" y="1917700"/>
            <a:ext cx="8004175" cy="3022600"/>
          </a:xfrm>
          <a:prstGeom prst="roundRect">
            <a:avLst>
              <a:gd name="adj" fmla="val 16667"/>
            </a:avLst>
          </a:prstGeom>
          <a:noFill/>
          <a:ln w="9525">
            <a:noFill/>
          </a:ln>
        </p:spPr>
        <p:txBody>
          <a:bodyPr lIns="120226" tIns="62653" rIns="120226" bIns="62653" anchor="ctr"/>
          <a:p>
            <a:pPr indent="342900" algn="just">
              <a:lnSpc>
                <a:spcPct val="150000"/>
              </a:lnSpc>
              <a:buFont typeface="Arial" panose="020B0604020202020204" pitchFamily="34" charset="0"/>
            </a:pP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公文附件的顺序号和名称。标注位置及字体：正文</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下空一行</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，左空两字；回行，与上行首字对齐；</a:t>
            </a:r>
            <a:r>
              <a:rPr lang="zh-CN" altLang="en-US" sz="2000"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结尾不加标点符号</a:t>
            </a:r>
            <a:r>
              <a:rPr lang="zh-CN" altLang="en-US" sz="2000" dirty="0">
                <a:solidFill>
                  <a:srgbClr val="0D0D0D"/>
                </a:solidFill>
                <a:latin typeface="华文中宋" panose="02010600040101010101" pitchFamily="2" charset="-122"/>
                <a:ea typeface="华文中宋" panose="02010600040101010101" pitchFamily="2" charset="-122"/>
                <a:sym typeface="微软雅黑" panose="020B0503020204020204" pitchFamily="34" charset="-122"/>
              </a:rPr>
              <a:t>；3号仿宋。</a:t>
            </a:r>
            <a:endParaRPr lang="zh-CN" altLang="en-US" sz="2000" dirty="0">
              <a:solidFill>
                <a:srgbClr val="000066"/>
              </a:solidFill>
              <a:latin typeface="宋体" panose="02010600030101010101" pitchFamily="2" charset="-122"/>
              <a:ea typeface="宋体" panose="02010600030101010101" pitchFamily="2" charset="-122"/>
              <a:sym typeface="微软雅黑" panose="020B0503020204020204" pitchFamily="34" charset="-122"/>
            </a:endParaRPr>
          </a:p>
        </p:txBody>
      </p:sp>
      <p:sp>
        <p:nvSpPr>
          <p:cNvPr id="190466" name="矩形 2"/>
          <p:cNvSpPr/>
          <p:nvPr/>
        </p:nvSpPr>
        <p:spPr>
          <a:xfrm>
            <a:off x="230188" y="1644650"/>
            <a:ext cx="1599565"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en-US" altLang="zh-CN"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11.</a:t>
            </a:r>
            <a:r>
              <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附件说明</a:t>
            </a:r>
            <a:endParaRPr lang="zh-CN" altLang="en-US" sz="2000" b="1"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cxnSp>
        <p:nvCxnSpPr>
          <p:cNvPr id="2" name="直接连接符 1"/>
          <p:cNvCxnSpPr/>
          <p:nvPr/>
        </p:nvCxnSpPr>
        <p:spPr>
          <a:xfrm flipH="1">
            <a:off x="-107950" y="2560638"/>
            <a:ext cx="93599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1489" name="Picture 6"/>
          <p:cNvPicPr>
            <a:picLocks noChangeAspect="1"/>
          </p:cNvPicPr>
          <p:nvPr/>
        </p:nvPicPr>
        <p:blipFill>
          <a:blip r:embed="rId1"/>
          <a:srcRect l="11458" t="5676" b="10081"/>
          <a:stretch>
            <a:fillRect/>
          </a:stretch>
        </p:blipFill>
        <p:spPr>
          <a:xfrm>
            <a:off x="342900" y="1503363"/>
            <a:ext cx="8458200" cy="4776787"/>
          </a:xfrm>
          <a:prstGeom prst="rect">
            <a:avLst/>
          </a:prstGeom>
          <a:noFill/>
          <a:ln w="9525" cap="flat" cmpd="sng">
            <a:solidFill>
              <a:schemeClr val="bg1"/>
            </a:solidFill>
            <a:prstDash val="solid"/>
            <a:miter/>
            <a:headEnd type="none" w="med" len="med"/>
            <a:tailEnd type="none" w="med" len="med"/>
          </a:ln>
          <a:effectLst>
            <a:outerShdw sx="999" sy="999" algn="tl" rotWithShape="0">
              <a:srgbClr val="333333"/>
            </a:outerShdw>
          </a:effectLst>
        </p:spPr>
      </p:pic>
      <p:sp>
        <p:nvSpPr>
          <p:cNvPr id="191490" name="矩形 2"/>
          <p:cNvSpPr/>
          <p:nvPr/>
        </p:nvSpPr>
        <p:spPr>
          <a:xfrm>
            <a:off x="3822700" y="693738"/>
            <a:ext cx="1706880" cy="553085"/>
          </a:xfrm>
          <a:prstGeom prst="rect">
            <a:avLst/>
          </a:prstGeom>
          <a:noFill/>
          <a:ln w="9525">
            <a:noFill/>
          </a:ln>
        </p:spPr>
        <p:txBody>
          <a:bodyPr wrap="none" anchor="t">
            <a:spAutoFit/>
          </a:bodyPr>
          <a:p>
            <a:pPr>
              <a:lnSpc>
                <a:spcPct val="150000"/>
              </a:lnSpc>
              <a:spcBef>
                <a:spcPct val="20000"/>
              </a:spcBef>
              <a:buFont typeface="Arial" panose="020B0604020202020204" pitchFamily="34" charset="0"/>
            </a:pPr>
            <a:r>
              <a:rPr lang="zh-CN" altLang="en-US" sz="2000"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rPr>
              <a:t>附件说明样式</a:t>
            </a:r>
            <a:endParaRPr lang="zh-CN" altLang="en-US" sz="2000" dirty="0">
              <a:solidFill>
                <a:srgbClr val="0069B9"/>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8"/>
          <p:cNvSpPr txBox="1"/>
          <p:nvPr/>
        </p:nvSpPr>
        <p:spPr>
          <a:xfrm>
            <a:off x="3849688" y="2470150"/>
            <a:ext cx="2900680" cy="912495"/>
          </a:xfrm>
          <a:prstGeom prst="rect">
            <a:avLst/>
          </a:prstGeom>
          <a:noFill/>
          <a:effectLst>
            <a:outerShdw blurRad="50800" dist="38100" dir="2700000" algn="tl" rotWithShape="0">
              <a:prstClr val="black">
                <a:alpha val="40000"/>
              </a:prstClr>
            </a:outerShdw>
          </a:effectLst>
        </p:spPr>
        <p:txBody>
          <a:bodyPr wrap="none">
            <a:sp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rPr>
              <a:t>案例分析</a:t>
            </a:r>
            <a:endParaRPr kumimoji="0" lang="zh-CN" altLang="en-US" sz="5335" b="1" i="0" u="none" strike="noStrike" kern="0" cap="none" spc="0" normalizeH="0" baseline="0" noProof="1">
              <a:ln>
                <a:noFill/>
              </a:ln>
              <a:solidFill>
                <a:srgbClr val="C00002"/>
              </a:solidFill>
              <a:effectLst/>
              <a:uLnTx/>
              <a:uFillTx/>
              <a:latin typeface="华文中宋" panose="02010600040101010101" pitchFamily="2" charset="-122"/>
              <a:ea typeface="华文中宋" panose="02010600040101010101" pitchFamily="2" charset="-122"/>
              <a:cs typeface="+mn-cs"/>
              <a:sym typeface="+mn-ea"/>
            </a:endParaRPr>
          </a:p>
        </p:txBody>
      </p:sp>
      <p:grpSp>
        <p:nvGrpSpPr>
          <p:cNvPr id="5" name="组合 15"/>
          <p:cNvGrpSpPr/>
          <p:nvPr/>
        </p:nvGrpSpPr>
        <p:grpSpPr bwMode="auto">
          <a:xfrm>
            <a:off x="2435623" y="2366804"/>
            <a:ext cx="1096434" cy="1117600"/>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400" b="0" i="0" u="none" strike="noStrike" kern="0" cap="none" spc="0" normalizeH="0" baseline="0" noProof="1">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192515" name="TextBox 13"/>
          <p:cNvSpPr txBox="1"/>
          <p:nvPr/>
        </p:nvSpPr>
        <p:spPr>
          <a:xfrm>
            <a:off x="2312988" y="2555875"/>
            <a:ext cx="1344612" cy="738505"/>
          </a:xfrm>
          <a:prstGeom prst="rect">
            <a:avLst/>
          </a:prstGeom>
          <a:noFill/>
          <a:ln w="9525">
            <a:noFill/>
          </a:ln>
        </p:spPr>
        <p:txBody>
          <a:bodyPr lIns="0" tIns="0" rIns="0" bIns="0" anchor="t">
            <a:spAutoFit/>
          </a:bodyPr>
          <a:p>
            <a:pPr algn="ctr">
              <a:buFont typeface="Arial" panose="020B0604020202020204" pitchFamily="34" charset="0"/>
            </a:pPr>
            <a:r>
              <a:rPr lang="zh-CN" altLang="zh-CN" sz="4800" b="1" dirty="0">
                <a:solidFill>
                  <a:srgbClr val="C00002"/>
                </a:solidFill>
                <a:latin typeface="华文中宋" panose="02010600040101010101" pitchFamily="2" charset="-122"/>
                <a:ea typeface="华文中宋" panose="02010600040101010101" pitchFamily="2" charset="-122"/>
              </a:rPr>
              <a:t>三</a:t>
            </a:r>
            <a:endParaRPr lang="zh-CN" altLang="zh-CN" sz="4800" b="1" dirty="0">
              <a:solidFill>
                <a:srgbClr val="C00002"/>
              </a:solidFill>
              <a:latin typeface="华文中宋" panose="02010600040101010101" pitchFamily="2" charset="-122"/>
              <a:ea typeface="华文中宋" panose="0201060004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8" name="文本框 1"/>
          <p:cNvSpPr txBox="1"/>
          <p:nvPr/>
        </p:nvSpPr>
        <p:spPr>
          <a:xfrm>
            <a:off x="623888" y="1411605"/>
            <a:ext cx="7704137" cy="3784600"/>
          </a:xfrm>
          <a:prstGeom prst="rect">
            <a:avLst/>
          </a:prstGeom>
          <a:noFill/>
          <a:ln w="9525">
            <a:noFill/>
          </a:ln>
        </p:spPr>
        <p:txBody>
          <a:bodyPr wrap="square" anchor="t">
            <a:spAutoFit/>
          </a:bodyPr>
          <a:p>
            <a:pPr marL="107950">
              <a:lnSpc>
                <a:spcPct val="100000"/>
              </a:lnSpc>
            </a:pPr>
            <a:r>
              <a:rPr lang="zh-CN" altLang="en-US" sz="2000" dirty="0">
                <a:latin typeface="Arial" panose="020B0604020202020204" pitchFamily="34" charset="0"/>
                <a:ea typeface="宋体" panose="02010600030101010101" pitchFamily="2" charset="-122"/>
              </a:rPr>
              <a:t>      </a:t>
            </a:r>
            <a:r>
              <a:rPr lang="zh-CN" altLang="en-US" sz="2000" dirty="0">
                <a:latin typeface="华文中宋" panose="02010600040101010101" pitchFamily="2" charset="-122"/>
                <a:ea typeface="华文中宋" panose="02010600040101010101" pitchFamily="2" charset="-122"/>
              </a:rPr>
              <a:t>文章和文件都应当具有这样的三种性质，准确性、鲜明性、生动性。准确性属于概念，判断和推理的问题，这都是逻辑问题。鲜明性和生动性，除了逻辑问题以外，还有词章问题。现在许多文件的缺点是；第一概念不明确，第二判断不恰当，第三使用概念和判断进行推理的时候又缺乏逻辑性，第四不讲究词章。看这种文章是一场大灾难，耗费精力又少有所得。一定要改变这种不良的风气。作经济工作的同志在起草文件的时候，不但要注意准确性，还要注意鲜明性和生动性，不要以为这只是语文教师的事情，大老爷用不着去管。重要的文件不要委托二把手、三把手去写，要自己动手或者合起来作。</a:t>
            </a:r>
            <a:endParaRPr lang="en-US" altLang="zh-CN" sz="2000" dirty="0">
              <a:latin typeface="华文中宋" panose="02010600040101010101" pitchFamily="2" charset="-122"/>
              <a:ea typeface="华文中宋" panose="02010600040101010101" pitchFamily="2" charset="-122"/>
            </a:endParaRPr>
          </a:p>
          <a:p>
            <a:pPr marL="107950">
              <a:lnSpc>
                <a:spcPct val="100000"/>
              </a:lnSpc>
            </a:pPr>
            <a:r>
              <a:rPr lang="en-US" altLang="zh-CN"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                                                            </a:t>
            </a:r>
            <a:endParaRPr lang="en-US" altLang="zh-CN"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a:p>
            <a:pPr marL="107950" algn="r">
              <a:lnSpc>
                <a:spcPct val="100000"/>
              </a:lnSpc>
            </a:pPr>
            <a:r>
              <a:rPr lang="en-US" altLang="zh-CN"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a:t>
            </a:r>
            <a:r>
              <a:rPr lang="zh-CN" altLang="en-US"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rPr>
              <a:t>毛泽东</a:t>
            </a:r>
            <a:endParaRPr lang="zh-CN" altLang="en-US" sz="2000" b="1" dirty="0">
              <a:solidFill>
                <a:srgbClr val="C00000"/>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5585" name="文本框 1"/>
          <p:cNvSpPr txBox="1"/>
          <p:nvPr/>
        </p:nvSpPr>
        <p:spPr>
          <a:xfrm>
            <a:off x="2948940" y="1915795"/>
            <a:ext cx="3246120" cy="3169285"/>
          </a:xfrm>
          <a:prstGeom prst="rect">
            <a:avLst/>
          </a:prstGeom>
          <a:noFill/>
          <a:ln w="9525">
            <a:noFill/>
          </a:ln>
        </p:spPr>
        <p:txBody>
          <a:bodyPr wrap="square" anchor="t">
            <a:spAutoFit/>
          </a:bodyPr>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空话连篇，言之无物</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装腔作势，借以吓人</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无的放矢，不看对象</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语言无味，像个瘪三</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甲乙丙丁，开中药铺</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不负责任，到处害人</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流毒全党，妨害革命</a:t>
            </a:r>
            <a:endParaRPr lang="zh-CN" altLang="en-US" sz="2000" dirty="0">
              <a:latin typeface="华文中宋" panose="02010600040101010101" pitchFamily="2" charset="-122"/>
              <a:ea typeface="华文中宋" panose="02010600040101010101" pitchFamily="2" charset="-122"/>
            </a:endParaRPr>
          </a:p>
          <a:p>
            <a:pPr marL="342900" indent="-342900" algn="l">
              <a:lnSpc>
                <a:spcPts val="3000"/>
              </a:lnSpc>
              <a:buFont typeface="Wingdings" panose="05000000000000000000" charset="0"/>
              <a:buChar char="u"/>
            </a:pPr>
            <a:r>
              <a:rPr lang="zh-CN" altLang="en-US" sz="2000" dirty="0">
                <a:latin typeface="华文中宋" panose="02010600040101010101" pitchFamily="2" charset="-122"/>
                <a:ea typeface="华文中宋" panose="02010600040101010101" pitchFamily="2" charset="-122"/>
              </a:rPr>
              <a:t>传播出去，祸国殃民</a:t>
            </a:r>
            <a:endParaRPr lang="zh-CN" altLang="en-US" sz="2000" dirty="0">
              <a:latin typeface="华文中宋" panose="02010600040101010101" pitchFamily="2" charset="-122"/>
              <a:ea typeface="华文中宋" panose="02010600040101010101" pitchFamily="2" charset="-122"/>
            </a:endParaRPr>
          </a:p>
        </p:txBody>
      </p:sp>
      <p:sp>
        <p:nvSpPr>
          <p:cNvPr id="195586" name="文本框 2"/>
          <p:cNvSpPr txBox="1"/>
          <p:nvPr/>
        </p:nvSpPr>
        <p:spPr>
          <a:xfrm>
            <a:off x="2124710" y="1343025"/>
            <a:ext cx="4894580" cy="460375"/>
          </a:xfrm>
          <a:prstGeom prst="rect">
            <a:avLst/>
          </a:prstGeom>
          <a:noFill/>
          <a:ln w="9525">
            <a:noFill/>
          </a:ln>
        </p:spPr>
        <p:txBody>
          <a:bodyPr wrap="square" anchor="t">
            <a:spAutoFit/>
          </a:bodyPr>
          <a:p>
            <a:pPr algn="l"/>
            <a:r>
              <a:rPr lang="zh-CN" altLang="en-US" dirty="0">
                <a:solidFill>
                  <a:srgbClr val="C00000"/>
                </a:solidFill>
                <a:latin typeface="华文中宋" panose="02010600040101010101" pitchFamily="2" charset="-122"/>
                <a:ea typeface="华文中宋" panose="02010600040101010101" pitchFamily="2" charset="-122"/>
              </a:rPr>
              <a:t>毛主席列举出“党八股”八大罪状</a:t>
            </a:r>
            <a:endParaRPr lang="zh-CN" altLang="en-US" dirty="0">
              <a:solidFill>
                <a:srgbClr val="C00000"/>
              </a:solidFill>
              <a:latin typeface="华文中宋" panose="02010600040101010101" pitchFamily="2" charset="-122"/>
              <a:ea typeface="华文中宋" panose="02010600040101010101" pitchFamily="2" charset="-122"/>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3537" name="TextBox 8"/>
          <p:cNvSpPr txBox="1"/>
          <p:nvPr/>
        </p:nvSpPr>
        <p:spPr>
          <a:xfrm>
            <a:off x="828040" y="2055495"/>
            <a:ext cx="7310755" cy="2553335"/>
          </a:xfrm>
          <a:prstGeom prst="rect">
            <a:avLst/>
          </a:prstGeom>
          <a:noFill/>
          <a:ln w="9525">
            <a:noFill/>
          </a:ln>
        </p:spPr>
        <p:txBody>
          <a:bodyPr wrap="square" anchor="t">
            <a:spAutoFit/>
          </a:bodyPr>
          <a:p>
            <a:pPr indent="457200">
              <a:lnSpc>
                <a:spcPct val="150000"/>
              </a:lnSpc>
              <a:buSzTx/>
            </a:pPr>
            <a:r>
              <a:rPr lang="zh-CN" altLang="en-US" sz="2000" dirty="0">
                <a:latin typeface="华文中宋" panose="02010600040101010101" pitchFamily="2" charset="-122"/>
                <a:ea typeface="华文中宋" panose="02010600040101010101" pitchFamily="2" charset="-122"/>
                <a:sym typeface="黑体" panose="02010609060101010101" charset="-122"/>
              </a:rPr>
              <a:t>语言，不仅可以表达一个人的立场、态度、感情，而且能体现一个人的思想、观点、能力、作风，更是一个人综合素质的外化表现。对政党而言，语言体现党风、政风；对个人而言，语言体现文风、作风。</a:t>
            </a:r>
            <a:endParaRPr lang="en-US" altLang="zh-CN" sz="2000" dirty="0">
              <a:latin typeface="华文中宋" panose="02010600040101010101" pitchFamily="2" charset="-122"/>
              <a:ea typeface="华文中宋" panose="02010600040101010101" pitchFamily="2" charset="-122"/>
              <a:sym typeface="黑体" panose="02010609060101010101" charset="-122"/>
            </a:endParaRPr>
          </a:p>
          <a:p>
            <a:pPr indent="457200">
              <a:buSzTx/>
            </a:pPr>
            <a:r>
              <a:rPr lang="en-US" altLang="zh-CN" sz="2000" dirty="0">
                <a:latin typeface="华文中宋" panose="02010600040101010101" pitchFamily="2" charset="-122"/>
                <a:ea typeface="华文中宋" panose="02010600040101010101" pitchFamily="2" charset="-122"/>
                <a:sym typeface="黑体" panose="02010609060101010101" charset="-122"/>
              </a:rPr>
              <a:t>                                                 </a:t>
            </a:r>
            <a:endParaRPr lang="en-US" altLang="zh-CN" sz="2000" dirty="0">
              <a:latin typeface="华文中宋" panose="02010600040101010101" pitchFamily="2" charset="-122"/>
              <a:ea typeface="华文中宋" panose="02010600040101010101" pitchFamily="2" charset="-122"/>
              <a:sym typeface="黑体" panose="02010609060101010101" charset="-122"/>
            </a:endParaRPr>
          </a:p>
          <a:p>
            <a:pPr indent="457200" algn="r">
              <a:buSzTx/>
            </a:pPr>
            <a:r>
              <a:rPr lang="en-US" altLang="zh-CN" sz="2000" b="1" dirty="0">
                <a:solidFill>
                  <a:srgbClr val="C00000"/>
                </a:solidFill>
                <a:latin typeface="华文中宋" panose="02010600040101010101" pitchFamily="2" charset="-122"/>
                <a:ea typeface="华文中宋" panose="02010600040101010101" pitchFamily="2" charset="-122"/>
                <a:sym typeface="黑体" panose="02010609060101010101" charset="-122"/>
              </a:rPr>
              <a:t>----------</a:t>
            </a:r>
            <a:r>
              <a:rPr lang="zh-CN" altLang="en-US" sz="2000" b="1" dirty="0">
                <a:solidFill>
                  <a:srgbClr val="C00000"/>
                </a:solidFill>
                <a:latin typeface="华文中宋" panose="02010600040101010101" pitchFamily="2" charset="-122"/>
                <a:ea typeface="华文中宋" panose="02010600040101010101" pitchFamily="2" charset="-122"/>
                <a:sym typeface="黑体" panose="02010609060101010101" charset="-122"/>
              </a:rPr>
              <a:t>习近平</a:t>
            </a:r>
            <a:endParaRPr lang="zh-CN" altLang="en-US" sz="2000" b="1" dirty="0">
              <a:solidFill>
                <a:srgbClr val="C00000"/>
              </a:solidFill>
              <a:latin typeface="华文中宋" panose="02010600040101010101" pitchFamily="2" charset="-122"/>
              <a:ea typeface="华文中宋" panose="02010600040101010101" pitchFamily="2" charset="-122"/>
              <a:sym typeface="黑体" panose="02010609060101010101" charset="-122"/>
            </a:endParaRPr>
          </a:p>
        </p:txBody>
      </p:sp>
    </p:spTree>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09" name="文本框 2"/>
          <p:cNvSpPr txBox="1"/>
          <p:nvPr/>
        </p:nvSpPr>
        <p:spPr>
          <a:xfrm>
            <a:off x="1190625" y="1095375"/>
            <a:ext cx="1456055" cy="553085"/>
          </a:xfrm>
          <a:prstGeom prst="rect">
            <a:avLst/>
          </a:prstGeom>
          <a:noFill/>
          <a:ln w="9525">
            <a:noFill/>
          </a:ln>
        </p:spPr>
        <p:txBody>
          <a:bodyPr wrap="none" anchor="t">
            <a:spAutoFit/>
          </a:bodyPr>
          <a:p>
            <a:pPr>
              <a:lnSpc>
                <a:spcPct val="150000"/>
              </a:lnSpc>
            </a:pPr>
            <a:r>
              <a:rPr lang="zh-CN" altLang="en-US" sz="2000" b="1" dirty="0">
                <a:solidFill>
                  <a:srgbClr val="C00000"/>
                </a:solidFill>
                <a:latin typeface="华文中宋" panose="02010600040101010101" pitchFamily="2" charset="-122"/>
                <a:ea typeface="华文中宋" panose="02010600040101010101" pitchFamily="2" charset="-122"/>
                <a:sym typeface="Impact" panose="020B0806030902050204" pitchFamily="34" charset="0"/>
              </a:rPr>
              <a:t>常见问题：</a:t>
            </a:r>
            <a:endParaRPr lang="zh-CN" altLang="en-US" sz="2000" b="1" dirty="0">
              <a:solidFill>
                <a:srgbClr val="C00000"/>
              </a:solidFill>
              <a:latin typeface="华文中宋" panose="02010600040101010101" pitchFamily="2" charset="-122"/>
              <a:ea typeface="华文中宋" panose="02010600040101010101" pitchFamily="2" charset="-122"/>
              <a:sym typeface="Impact" panose="020B0806030902050204" pitchFamily="34" charset="0"/>
            </a:endParaRPr>
          </a:p>
        </p:txBody>
      </p:sp>
      <p:sp>
        <p:nvSpPr>
          <p:cNvPr id="196610" name="文本框 2"/>
          <p:cNvSpPr txBox="1"/>
          <p:nvPr/>
        </p:nvSpPr>
        <p:spPr>
          <a:xfrm>
            <a:off x="1365250" y="1982788"/>
            <a:ext cx="5043488" cy="2399665"/>
          </a:xfrm>
          <a:prstGeom prst="rect">
            <a:avLst/>
          </a:prstGeom>
          <a:noFill/>
          <a:ln w="9525">
            <a:noFill/>
          </a:ln>
        </p:spPr>
        <p:txBody>
          <a:bodyPr wrap="square" anchor="t">
            <a:spAutoFit/>
          </a:bodyPr>
          <a:p>
            <a:pPr marL="342900" indent="-342900">
              <a:lnSpc>
                <a:spcPts val="3000"/>
              </a:lnSpc>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结构不清，逻辑混乱</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内容空泛，缺乏特色</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语言啰嗦，面面俱到</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写作随意，缺乏严谨</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主旨不明，表意不准</a:t>
            </a:r>
            <a:endParaRPr lang="zh-CN" altLang="en-US" sz="2000" dirty="0">
              <a:latin typeface="华文中宋" panose="02010600040101010101" pitchFamily="2" charset="-122"/>
              <a:ea typeface="华文中宋" panose="02010600040101010101" pitchFamily="2" charset="-122"/>
            </a:endParaRPr>
          </a:p>
          <a:p>
            <a:pPr marL="342900" indent="-342900">
              <a:lnSpc>
                <a:spcPts val="3000"/>
              </a:lnSpc>
              <a:buClrTx/>
              <a:buSzTx/>
              <a:buFont typeface="Wingdings" panose="05000000000000000000" charset="0"/>
              <a:buChar char="ü"/>
            </a:pPr>
            <a:r>
              <a:rPr lang="zh-CN" altLang="en-US" sz="2000" dirty="0">
                <a:latin typeface="华文中宋" panose="02010600040101010101" pitchFamily="2" charset="-122"/>
                <a:ea typeface="华文中宋" panose="02010600040101010101" pitchFamily="2" charset="-122"/>
              </a:rPr>
              <a:t>追求辞藻，忽视内容</a:t>
            </a:r>
            <a:endParaRPr lang="zh-CN" altLang="en-US" sz="2000" dirty="0">
              <a:latin typeface="华文中宋" panose="02010600040101010101" pitchFamily="2" charset="-122"/>
              <a:ea typeface="华文中宋" panose="02010600040101010101" pitchFamily="2" charset="-122"/>
            </a:endParaRPr>
          </a:p>
        </p:txBody>
      </p:sp>
      <p:cxnSp>
        <p:nvCxnSpPr>
          <p:cNvPr id="196611" name="直接连接符 4"/>
          <p:cNvCxnSpPr/>
          <p:nvPr/>
        </p:nvCxnSpPr>
        <p:spPr>
          <a:xfrm flipH="1">
            <a:off x="1190625" y="1774825"/>
            <a:ext cx="6480175" cy="0"/>
          </a:xfrm>
          <a:prstGeom prst="line">
            <a:avLst/>
          </a:prstGeom>
          <a:ln w="9525" cap="flat" cmpd="sng">
            <a:solidFill>
              <a:srgbClr val="0D0D0D"/>
            </a:solidFill>
            <a:prstDash val="solid"/>
            <a:miter/>
            <a:headEnd type="none" w="med" len="med"/>
            <a:tailEnd type="none" w="med" len="med"/>
          </a:ln>
        </p:spPr>
      </p:cxnSp>
    </p:spTree>
  </p:cSld>
  <p:clrMapOvr>
    <a:masterClrMapping/>
  </p:clrMapOvr>
  <p:transition>
    <p:fade/>
  </p:transition>
</p:sld>
</file>

<file path=ppt/tags/tag1.xml><?xml version="1.0" encoding="utf-8"?>
<p:tagLst xmlns:p="http://schemas.openxmlformats.org/presentationml/2006/main">
  <p:tag name="KSO_WM_UNIT_PLACING_PICTURE_USER_VIEWPORT" val="{&quot;height&quot;:7650,&quot;width&quot;:10380}"/>
</p:tagLst>
</file>

<file path=ppt/tags/tag2.xml><?xml version="1.0" encoding="utf-8"?>
<p:tagLst xmlns:p="http://schemas.openxmlformats.org/presentationml/2006/main">
  <p:tag name="KSO_WM_UNIT_TABLE_BEAUTIFY" val="smartTable{e9af491a-f917-4d4b-9c11-cafaf0730a69}"/>
</p:tagLst>
</file>

<file path=ppt/tags/tag3.xml><?xml version="1.0" encoding="utf-8"?>
<p:tagLst xmlns:p="http://schemas.openxmlformats.org/presentationml/2006/main">
  <p:tag name="KSO_WM_UNIT_PLACING_PICTURE_USER_VIEWPORT" val="{&quot;height&quot;:9133,&quot;width&quot;:1410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a:solidFill>
            <a:srgbClr val="7F7F7F"/>
          </a:solidFill>
          <a:round/>
        </a:ln>
      </a:spPr>
      <a:bodyPr/>
      <a:lstStyle>
        <a:defPPr>
          <a:defRPr/>
        </a:defPPr>
      </a:lstStyle>
    </a:spDef>
    <a:lnDef>
      <a:spPr bwMode="auto">
        <a:noFill/>
        <a:ln w="15875">
          <a:solidFill>
            <a:srgbClr val="FF0000"/>
          </a:solidFill>
          <a:round/>
        </a:ln>
      </a:spPr>
      <a:bodyPr/>
      <a:lstStyle/>
    </a:lnDef>
  </a:objectDefaults>
  <a:extraClrSchemeLst>
    <a:extraClrScheme>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a:solidFill>
            <a:srgbClr val="7F7F7F"/>
          </a:solidFill>
          <a:round/>
        </a:ln>
      </a:spPr>
      <a:bodyPr/>
      <a:lstStyle>
        <a:defPPr>
          <a:defRPr/>
        </a:defPPr>
      </a:lstStyle>
    </a:spDef>
    <a:lnDef>
      <a:spPr bwMode="auto">
        <a:noFill/>
        <a:ln w="15875">
          <a:solidFill>
            <a:srgbClr val="FF0000"/>
          </a:solidFill>
          <a:round/>
        </a:ln>
      </a:spPr>
      <a:bodyPr/>
      <a:lstStyle/>
    </a:lnDef>
  </a:objectDefaults>
  <a:extraClrSchemeLst>
    <a:extraClrScheme>
      <a:clrScheme name="自定义设计方案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15537</Words>
  <Application>WPS 演示</Application>
  <PresentationFormat>全屏显示(4:3)</PresentationFormat>
  <Paragraphs>1140</Paragraphs>
  <Slides>148</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148</vt:i4>
      </vt:variant>
    </vt:vector>
  </HeadingPairs>
  <TitlesOfParts>
    <vt:vector size="168" baseType="lpstr">
      <vt:lpstr>Arial</vt:lpstr>
      <vt:lpstr>宋体</vt:lpstr>
      <vt:lpstr>Wingdings</vt:lpstr>
      <vt:lpstr>华文中宋</vt:lpstr>
      <vt:lpstr>Lato Heavy</vt:lpstr>
      <vt:lpstr>Lato</vt:lpstr>
      <vt:lpstr>微软雅黑</vt:lpstr>
      <vt:lpstr>张海山锐谐体</vt:lpstr>
      <vt:lpstr>华文行楷</vt:lpstr>
      <vt:lpstr>小标宋</vt:lpstr>
      <vt:lpstr>Arial Unicode MS</vt:lpstr>
      <vt:lpstr>等线</vt:lpstr>
      <vt:lpstr>Arial Black</vt:lpstr>
      <vt:lpstr>Calibri</vt:lpstr>
      <vt:lpstr>Impact</vt:lpstr>
      <vt:lpstr>Times New Roman</vt:lpstr>
      <vt:lpstr>Wingdings</vt:lpstr>
      <vt:lpstr>黑体</vt:lpstr>
      <vt:lpstr>自定义设计方案</vt:lpstr>
      <vt:lpstr>1_自定义设计方案</vt:lpstr>
      <vt:lpstr>办文办会实务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陈后民</cp:lastModifiedBy>
  <cp:revision>2186</cp:revision>
  <dcterms:created xsi:type="dcterms:W3CDTF">2013-08-05T07:48:00Z</dcterms:created>
  <dcterms:modified xsi:type="dcterms:W3CDTF">2020-06-11T06:45:58Z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